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slides/slide90.xml" ContentType="application/vnd.openxmlformats-officedocument.presentationml.slide+xml"/>
  <Override PartName="/ppt/presentation.xml" ContentType="application/vnd.openxmlformats-officedocument.presentationml.presentation.main+xml"/>
  <Override PartName="/ppt/slides/slide14.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58.xml" ContentType="application/vnd.openxmlformats-officedocument.presentationml.slide+xml"/>
  <Override PartName="/ppt/slides/slide57.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13.xml" ContentType="application/vnd.openxmlformats-officedocument.presentationml.slide+xml"/>
  <Override PartName="/ppt/slides/slide63.xml" ContentType="application/vnd.openxmlformats-officedocument.presentationml.slide+xml"/>
  <Override PartName="/ppt/slides/slide65.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64.xml" ContentType="application/vnd.openxmlformats-officedocument.presentationml.slide+xml"/>
  <Override PartName="/ppt/slides/slide12.xml" ContentType="application/vnd.openxmlformats-officedocument.presentationml.slide+xml"/>
  <Override PartName="/ppt/slides/slide87.xml" ContentType="application/vnd.openxmlformats-officedocument.presentationml.slide+xml"/>
  <Override PartName="/ppt/slides/slide86.xml" ContentType="application/vnd.openxmlformats-officedocument.presentationml.slide+xml"/>
  <Override PartName="/ppt/slides/slide85.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8.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4.xml" ContentType="application/vnd.openxmlformats-officedocument.presentationml.slide+xml"/>
  <Override PartName="/ppt/slides/slide11.xml" ContentType="application/vnd.openxmlformats-officedocument.presentationml.slide+xml"/>
  <Override PartName="/ppt/slides/slide82.xml" ContentType="application/vnd.openxmlformats-officedocument.presentationml.slide+xml"/>
  <Override PartName="/ppt/slides/slide72.xml" ContentType="application/vnd.openxmlformats-officedocument.presentationml.slide+xml"/>
  <Override PartName="/ppt/slides/slide71.xml" ContentType="application/vnd.openxmlformats-officedocument.presentationml.slide+xml"/>
  <Override PartName="/ppt/slides/slide70.xml" ContentType="application/vnd.openxmlformats-officedocument.presentationml.slide+xml"/>
  <Override PartName="/ppt/slides/slide69.xml" ContentType="application/vnd.openxmlformats-officedocument.presentationml.slide+xml"/>
  <Override PartName="/ppt/slides/slide83.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73.xml" ContentType="application/vnd.openxmlformats-officedocument.presentationml.slide+xml"/>
  <Override PartName="/ppt/slides/slide68.xml" ContentType="application/vnd.openxmlformats-officedocument.presentationml.slide+xml"/>
  <Override PartName="/ppt/slides/slide75.xml" ContentType="application/vnd.openxmlformats-officedocument.presentationml.slide+xml"/>
  <Override PartName="/ppt/slides/slide81.xml" ContentType="application/vnd.openxmlformats-officedocument.presentationml.slide+xml"/>
  <Override PartName="/ppt/slides/slide80.xml" ContentType="application/vnd.openxmlformats-officedocument.presentationml.slide+xml"/>
  <Override PartName="/ppt/slides/slide79.xml" ContentType="application/vnd.openxmlformats-officedocument.presentationml.slide+xml"/>
  <Override PartName="/ppt/slides/slide74.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6.xml" ContentType="application/vnd.openxmlformats-officedocument.presentationml.slide+xml"/>
  <Override PartName="/ppt/slideMasters/slideMaster4.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notesSlides/notesSlide80.xml" ContentType="application/vnd.openxmlformats-officedocument.presentationml.notesSlide+xml"/>
  <Override PartName="/ppt/notesSlides/notesSlide79.xml" ContentType="application/vnd.openxmlformats-officedocument.presentationml.notesSlide+xml"/>
  <Override PartName="/ppt/notesSlides/notesSlide78.xml" ContentType="application/vnd.openxmlformats-officedocument.presentationml.notesSlide+xml"/>
  <Override PartName="/ppt/notesSlides/notesSlide77.xml" ContentType="application/vnd.openxmlformats-officedocument.presentationml.notesSlide+xml"/>
  <Override PartName="/ppt/notesSlides/notesSlide76.xml" ContentType="application/vnd.openxmlformats-officedocument.presentationml.notesSlide+xml"/>
  <Override PartName="/ppt/slideMasters/slideMaster1.xml" ContentType="application/vnd.openxmlformats-officedocument.presentationml.slideMaster+xml"/>
  <Override PartName="/ppt/notesSlides/notesSlide74.xml" ContentType="application/vnd.openxmlformats-officedocument.presentationml.notesSlide+xml"/>
  <Override PartName="/ppt/notesSlides/notesSlide73.xml" ContentType="application/vnd.openxmlformats-officedocument.presentationml.notesSlide+xml"/>
  <Override PartName="/ppt/notesSlides/notesSlide72.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90.xml" ContentType="application/vnd.openxmlformats-officedocument.presentationml.notesSlide+xml"/>
  <Override PartName="/ppt/notesSlides/notesSlide89.xml" ContentType="application/vnd.openxmlformats-officedocument.presentationml.notesSlide+xml"/>
  <Override PartName="/ppt/notesSlides/notesSlide88.xml" ContentType="application/vnd.openxmlformats-officedocument.presentationml.notesSlide+xml"/>
  <Override PartName="/ppt/notesSlides/notesSlide87.xml" ContentType="application/vnd.openxmlformats-officedocument.presentationml.notesSlide+xml"/>
  <Override PartName="/ppt/notesSlides/notesSlide86.xml" ContentType="application/vnd.openxmlformats-officedocument.presentationml.notesSlide+xml"/>
  <Override PartName="/ppt/notesSlides/notesSlide85.xml" ContentType="application/vnd.openxmlformats-officedocument.presentationml.notesSlide+xml"/>
  <Override PartName="/ppt/notesSlides/notesSlide84.xml" ContentType="application/vnd.openxmlformats-officedocument.presentationml.notesSlide+xml"/>
  <Override PartName="/ppt/notesSlides/notesSlide71.xml" ContentType="application/vnd.openxmlformats-officedocument.presentationml.notesSlide+xml"/>
  <Override PartName="/ppt/notesSlides/notesSlide75.xml" ContentType="application/vnd.openxmlformats-officedocument.presentationml.notesSlide+xml"/>
  <Override PartName="/ppt/notesSlides/notesSlide20.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56.xml" ContentType="application/vnd.openxmlformats-officedocument.presentationml.notesSlide+xml"/>
  <Override PartName="/ppt/notesSlides/notesSlide4.xml" ContentType="application/vnd.openxmlformats-officedocument.presentationml.notesSlide+xml"/>
  <Override PartName="/ppt/notesSlides/notesSlide8.xml" ContentType="application/vnd.openxmlformats-officedocument.presentationml.notesSlide+xml"/>
  <Override PartName="/ppt/notesSlides/notesSlide55.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53.xml" ContentType="application/vnd.openxmlformats-officedocument.presentationml.notesSlide+xml"/>
  <Override PartName="/ppt/notesSlides/notesSlide10.xml" ContentType="application/vnd.openxmlformats-officedocument.presentationml.notesSlide+xml"/>
  <Override PartName="/ppt/notesSlides/notesSlide5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57.xml" ContentType="application/vnd.openxmlformats-officedocument.presentationml.notesSlide+xml"/>
  <Override PartName="/ppt/slideLayouts/slideLayout42.xml" ContentType="application/vnd.openxmlformats-officedocument.presentationml.slideLayout+xml"/>
  <Override PartName="/ppt/notesSlides/notesSlide40.xml" ContentType="application/vnd.openxmlformats-officedocument.presentationml.notesSlide+xml"/>
  <Override PartName="/ppt/notesSlides/notesSlide60.xml" ContentType="application/vnd.openxmlformats-officedocument.presentationml.notesSlide+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notesSlides/notesSlide59.xml" ContentType="application/vnd.openxmlformats-officedocument.presentationml.notesSlide+xml"/>
  <Override PartName="/ppt/notesSlides/notesSlide1.xml" ContentType="application/vnd.openxmlformats-officedocument.presentationml.notesSlide+xml"/>
  <Override PartName="/ppt/notesSlides/notesSlide26.xml" ContentType="application/vnd.openxmlformats-officedocument.presentationml.notesSlide+xml"/>
  <Override PartName="/ppt/notesSlides/notesSlide58.xml" ContentType="application/vnd.openxmlformats-officedocument.presentationml.notesSlide+xml"/>
  <Override PartName="/ppt/slideLayouts/slideLayout45.xml" ContentType="application/vnd.openxmlformats-officedocument.presentationml.slideLayout+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51.xml" ContentType="application/vnd.openxmlformats-officedocument.presentationml.notesSlide+xml"/>
  <Override PartName="/ppt/notesSlides/notesSlide42.xml" ContentType="application/vnd.openxmlformats-officedocument.presentationml.notesSlide+xml"/>
  <Override PartName="/ppt/notesSlides/notesSlide16.xml" ContentType="application/vnd.openxmlformats-officedocument.presentationml.notesSlide+xml"/>
  <Override PartName="/ppt/notesSlides/notesSlide38.xml" ContentType="application/vnd.openxmlformats-officedocument.presentationml.notesSlide+xml"/>
  <Override PartName="/ppt/notesSlides/notesSlide43.xml" ContentType="application/vnd.openxmlformats-officedocument.presentationml.notesSlide+xml"/>
  <Override PartName="/ppt/notesSlides/notesSlide23.xml" ContentType="application/vnd.openxmlformats-officedocument.presentationml.notesSlide+xml"/>
  <Override PartName="/ppt/notesSlides/notesSlide17.xml" ContentType="application/vnd.openxmlformats-officedocument.presentationml.notesSlide+xml"/>
  <Override PartName="/ppt/notesSlides/notesSlide22.xml" ContentType="application/vnd.openxmlformats-officedocument.presentationml.notesSlide+xml"/>
  <Override PartName="/ppt/notesSlides/notesSlide41.xml" ContentType="application/vnd.openxmlformats-officedocument.presentationml.notesSlide+xml"/>
  <Override PartName="/ppt/notesSlides/notesSlide19.xml" ContentType="application/vnd.openxmlformats-officedocument.presentationml.notesSlide+xml"/>
  <Override PartName="/ppt/notesSlides/notesSlide21.xml" ContentType="application/vnd.openxmlformats-officedocument.presentationml.notesSlide+xml"/>
  <Override PartName="/ppt/notesSlides/notesSlide18.xml" ContentType="application/vnd.openxmlformats-officedocument.presentationml.notesSlide+xml"/>
  <Override PartName="/ppt/notesSlides/notesSlide39.xml" ContentType="application/vnd.openxmlformats-officedocument.presentationml.notesSlide+xml"/>
  <Override PartName="/ppt/notesSlides/notesSlide44.xml" ContentType="application/vnd.openxmlformats-officedocument.presentationml.notesSlide+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49.xml" ContentType="application/vnd.openxmlformats-officedocument.presentationml.notesSlide+xml"/>
  <Override PartName="/ppt/notesSlides/notesSlide13.xml" ContentType="application/vnd.openxmlformats-officedocument.presentationml.notesSlide+xml"/>
  <Override PartName="/ppt/notesSlides/notesSlide25.xml" ContentType="application/vnd.openxmlformats-officedocument.presentationml.notesSlide+xml"/>
  <Override PartName="/ppt/notesSlides/notesSlide50.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48.xml" ContentType="application/vnd.openxmlformats-officedocument.presentationml.notesSlide+xml"/>
  <Override PartName="/ppt/notesSlides/notesSlide47.xml" ContentType="application/vnd.openxmlformats-officedocument.presentationml.notesSlide+xml"/>
  <Override PartName="/ppt/notesSlides/notesSlide45.xml" ContentType="application/vnd.openxmlformats-officedocument.presentationml.notesSlide+xml"/>
  <Override PartName="/ppt/notesSlides/notesSlide14.xml" ContentType="application/vnd.openxmlformats-officedocument.presentationml.notesSlide+xml"/>
  <Override PartName="/ppt/notesSlides/notesSlide46.xml" ContentType="application/vnd.openxmlformats-officedocument.presentationml.notesSlide+xml"/>
  <Override PartName="/ppt/notesSlides/notesSlide37.xml" ContentType="application/vnd.openxmlformats-officedocument.presentationml.notesSlide+xml"/>
  <Override PartName="/ppt/slideLayouts/slideLayout38.xml" ContentType="application/vnd.openxmlformats-officedocument.presentationml.slideLayout+xml"/>
  <Override PartName="/ppt/slideLayouts/slideLayout41.xml" ContentType="application/vnd.openxmlformats-officedocument.presentationml.slideLayout+xml"/>
  <Override PartName="/ppt/notesSlides/notesSlide61.xml" ContentType="application/vnd.openxmlformats-officedocument.presentationml.notesSlide+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notesSlides/notesSlide68.xml" ContentType="application/vnd.openxmlformats-officedocument.presentationml.notesSlide+xml"/>
  <Override PartName="/ppt/notesSlides/notesSlide31.xml" ContentType="application/vnd.openxmlformats-officedocument.presentationml.notesSlide+xml"/>
  <Override PartName="/ppt/slideLayouts/slideLayout11.xml" ContentType="application/vnd.openxmlformats-officedocument.presentationml.slideLayout+xml"/>
  <Override PartName="/ppt/notesSlides/notesSlide67.xml" ContentType="application/vnd.openxmlformats-officedocument.presentationml.notesSlid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70.xml" ContentType="application/vnd.openxmlformats-officedocument.presentationml.notes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69.xml" ContentType="application/vnd.openxmlformats-officedocument.presentationml.notesSlide+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20.xml" ContentType="application/vnd.openxmlformats-officedocument.presentationml.slideLayout+xml"/>
  <Override PartName="/ppt/slideLayouts/slideLayout37.xml" ContentType="application/vnd.openxmlformats-officedocument.presentationml.slideLayout+xml"/>
  <Override PartName="/ppt/slideLayouts/slideLayout21.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notesSlides/notesSlide64.xml" ContentType="application/vnd.openxmlformats-officedocument.presentationml.notesSlide+xml"/>
  <Override PartName="/ppt/notesSlides/notesSlide66.xml" ContentType="application/vnd.openxmlformats-officedocument.presentationml.notesSlide+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notesSlides/notesSlide27.xml" ContentType="application/vnd.openxmlformats-officedocument.presentationml.notesSlide+xml"/>
  <Override PartName="/ppt/slideLayouts/slideLayout36.xml" ContentType="application/vnd.openxmlformats-officedocument.presentationml.slideLayout+xml"/>
  <Override PartName="/ppt/notesSlides/notesSlide62.xml" ContentType="application/vnd.openxmlformats-officedocument.presentationml.notesSlide+xml"/>
  <Override PartName="/ppt/slideLayouts/slideLayout35.xml" ContentType="application/vnd.openxmlformats-officedocument.presentationml.slideLayout+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Layouts/slideLayout27.xml" ContentType="application/vnd.openxmlformats-officedocument.presentationml.slideLayout+xml"/>
  <Override PartName="/ppt/slideLayouts/slideLayout30.xml" ContentType="application/vnd.openxmlformats-officedocument.presentationml.slideLayout+xml"/>
  <Override PartName="/ppt/slideLayouts/slideLayout25.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6.xml" ContentType="application/vnd.openxmlformats-officedocument.presentationml.slideLayout+xml"/>
  <Override PartName="/ppt/notesSlides/notesSlide32.xml" ContentType="application/vnd.openxmlformats-officedocument.presentationml.notesSlide+xml"/>
  <Override PartName="/ppt/notesSlides/notesSlide28.xml" ContentType="application/vnd.openxmlformats-officedocument.presentationml.notesSlide+xml"/>
  <Override PartName="/ppt/notesSlides/notesSlide33.xml" ContentType="application/vnd.openxmlformats-officedocument.presentationml.notesSlide+xml"/>
  <Override PartName="/ppt/notesSlides/notesSlide65.xml" ContentType="application/vnd.openxmlformats-officedocument.presentationml.notesSlide+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8" r:id="rId2"/>
    <p:sldMasterId id="2147483757" r:id="rId3"/>
    <p:sldMasterId id="2147483902" r:id="rId4"/>
  </p:sldMasterIdLst>
  <p:notesMasterIdLst>
    <p:notesMasterId r:id="rId95"/>
  </p:notesMasterIdLst>
  <p:sldIdLst>
    <p:sldId id="269" r:id="rId5"/>
    <p:sldId id="470" r:id="rId6"/>
    <p:sldId id="372" r:id="rId7"/>
    <p:sldId id="393" r:id="rId8"/>
    <p:sldId id="373" r:id="rId9"/>
    <p:sldId id="392" r:id="rId10"/>
    <p:sldId id="391" r:id="rId11"/>
    <p:sldId id="379" r:id="rId12"/>
    <p:sldId id="351" r:id="rId13"/>
    <p:sldId id="374" r:id="rId14"/>
    <p:sldId id="477" r:id="rId15"/>
    <p:sldId id="461" r:id="rId16"/>
    <p:sldId id="468" r:id="rId17"/>
    <p:sldId id="399" r:id="rId18"/>
    <p:sldId id="400" r:id="rId19"/>
    <p:sldId id="401" r:id="rId20"/>
    <p:sldId id="463" r:id="rId21"/>
    <p:sldId id="454" r:id="rId22"/>
    <p:sldId id="433" r:id="rId23"/>
    <p:sldId id="434" r:id="rId24"/>
    <p:sldId id="404" r:id="rId25"/>
    <p:sldId id="395" r:id="rId26"/>
    <p:sldId id="398" r:id="rId27"/>
    <p:sldId id="397" r:id="rId28"/>
    <p:sldId id="403" r:id="rId29"/>
    <p:sldId id="416" r:id="rId30"/>
    <p:sldId id="409" r:id="rId31"/>
    <p:sldId id="410" r:id="rId32"/>
    <p:sldId id="408" r:id="rId33"/>
    <p:sldId id="407" r:id="rId34"/>
    <p:sldId id="453" r:id="rId35"/>
    <p:sldId id="457" r:id="rId36"/>
    <p:sldId id="462" r:id="rId37"/>
    <p:sldId id="406" r:id="rId38"/>
    <p:sldId id="411" r:id="rId39"/>
    <p:sldId id="415" r:id="rId40"/>
    <p:sldId id="413" r:id="rId41"/>
    <p:sldId id="412" r:id="rId42"/>
    <p:sldId id="414" r:id="rId43"/>
    <p:sldId id="420" r:id="rId44"/>
    <p:sldId id="419" r:id="rId45"/>
    <p:sldId id="459" r:id="rId46"/>
    <p:sldId id="421" r:id="rId47"/>
    <p:sldId id="425" r:id="rId48"/>
    <p:sldId id="426" r:id="rId49"/>
    <p:sldId id="424" r:id="rId50"/>
    <p:sldId id="423" r:id="rId51"/>
    <p:sldId id="422" r:id="rId52"/>
    <p:sldId id="427" r:id="rId53"/>
    <p:sldId id="417" r:id="rId54"/>
    <p:sldId id="405" r:id="rId55"/>
    <p:sldId id="429" r:id="rId56"/>
    <p:sldId id="431" r:id="rId57"/>
    <p:sldId id="432" r:id="rId58"/>
    <p:sldId id="478" r:id="rId59"/>
    <p:sldId id="430" r:id="rId60"/>
    <p:sldId id="469" r:id="rId61"/>
    <p:sldId id="458" r:id="rId62"/>
    <p:sldId id="341" r:id="rId63"/>
    <p:sldId id="428" r:id="rId64"/>
    <p:sldId id="436" r:id="rId65"/>
    <p:sldId id="437" r:id="rId66"/>
    <p:sldId id="435" r:id="rId67"/>
    <p:sldId id="343" r:id="rId68"/>
    <p:sldId id="438" r:id="rId69"/>
    <p:sldId id="439" r:id="rId70"/>
    <p:sldId id="440" r:id="rId71"/>
    <p:sldId id="441" r:id="rId72"/>
    <p:sldId id="442" r:id="rId73"/>
    <p:sldId id="474" r:id="rId74"/>
    <p:sldId id="479" r:id="rId75"/>
    <p:sldId id="473" r:id="rId76"/>
    <p:sldId id="443" r:id="rId77"/>
    <p:sldId id="346" r:id="rId78"/>
    <p:sldId id="451" r:id="rId79"/>
    <p:sldId id="444" r:id="rId80"/>
    <p:sldId id="475" r:id="rId81"/>
    <p:sldId id="446" r:id="rId82"/>
    <p:sldId id="455" r:id="rId83"/>
    <p:sldId id="456" r:id="rId84"/>
    <p:sldId id="447" r:id="rId85"/>
    <p:sldId id="460" r:id="rId86"/>
    <p:sldId id="466" r:id="rId87"/>
    <p:sldId id="448" r:id="rId88"/>
    <p:sldId id="449" r:id="rId89"/>
    <p:sldId id="464" r:id="rId90"/>
    <p:sldId id="480" r:id="rId91"/>
    <p:sldId id="481" r:id="rId92"/>
    <p:sldId id="482" r:id="rId93"/>
    <p:sldId id="476" r:id="rId94"/>
  </p:sldIdLst>
  <p:sldSz cx="10058400" cy="7772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ward Kelly" initials="EK" lastIdx="6" clrIdx="0">
    <p:extLst/>
  </p:cmAuthor>
  <p:cmAuthor id="2" name="Toby Chapman-Dawe" initials="TC" lastIdx="3" clrIdx="1">
    <p:extLst/>
  </p:cmAuthor>
  <p:cmAuthor id="3" name="Pete Jones" initials="PJ"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54" autoAdjust="0"/>
    <p:restoredTop sz="79822" autoAdjust="0"/>
  </p:normalViewPr>
  <p:slideViewPr>
    <p:cSldViewPr snapToGrid="0">
      <p:cViewPr>
        <p:scale>
          <a:sx n="70" d="100"/>
          <a:sy n="70" d="100"/>
        </p:scale>
        <p:origin x="912" y="2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customXml" Target="../customXml/item2.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notesMaster" Target="notesMasters/notesMaster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customXml" Target="../customXml/item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theme" Target="theme/theme1.xml"/><Relationship Id="rId101"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viewProps" Target="viewProps.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4D0ED3-11EC-4A95-AA75-FC4B52B26E1A}" type="datetimeFigureOut">
              <a:rPr lang="en-US" smtClean="0"/>
              <a:t>2/1/2017</a:t>
            </a:fld>
            <a:endParaRPr lang="en-US" dirty="0"/>
          </a:p>
        </p:txBody>
      </p:sp>
      <p:sp>
        <p:nvSpPr>
          <p:cNvPr id="4" name="Slide Image Placeholder 3"/>
          <p:cNvSpPr>
            <a:spLocks noGrp="1" noRot="1" noChangeAspect="1"/>
          </p:cNvSpPr>
          <p:nvPr>
            <p:ph type="sldImg" idx="2"/>
          </p:nvPr>
        </p:nvSpPr>
        <p:spPr>
          <a:xfrm>
            <a:off x="1209675" y="685800"/>
            <a:ext cx="443865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2F2589-1B5F-4B55-A371-A2B8D5B59C34}" type="slidenum">
              <a:rPr lang="en-US" smtClean="0"/>
              <a:t>‹#›</a:t>
            </a:fld>
            <a:endParaRPr lang="en-US" dirty="0"/>
          </a:p>
        </p:txBody>
      </p:sp>
    </p:spTree>
    <p:extLst>
      <p:ext uri="{BB962C8B-B14F-4D97-AF65-F5344CB8AC3E}">
        <p14:creationId xmlns:p14="http://schemas.microsoft.com/office/powerpoint/2010/main" val="879751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jncb.co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lseg.com/"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ecc.ibm.com/case-study/us-en/ECCF-YTC04094USEN"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robinsonsbrewery.com/"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ecc.ibm.com/case-study/us-en/ECCF-ASC12448USEN"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sanmiguelbrewery.com.ph/"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asufoundation.org/"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ecc.ibm.com/case-study/us-en/ECCF-ASC12416USEN"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ibm.com/common/ssi/cgi-bin/ssialias?subtype=AB&amp;infotype=PM&amp;htmlfid=YTC04006USEN&amp;attachment=YTC04006USEN.PDF"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ibm.com/common/ssi/cgi-bin/ssialias?subtype=AB&amp;infotype=PM&amp;htmlfid=YTC04030AUEN&amp;attachment=YTC04030AUEN.PDF"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tgn.mef.gub.uy/"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www.ibm.com/software/products/en/cognostm1" TargetMode="External"/><Relationship Id="rId2" Type="http://schemas.openxmlformats.org/officeDocument/2006/relationships/slide" Target="../slides/slide49.xml"/><Relationship Id="rId1" Type="http://schemas.openxmlformats.org/officeDocument/2006/relationships/notesMaster" Target="../notesMasters/notesMaster1.xml"/><Relationship Id="rId5" Type="http://schemas.openxmlformats.org/officeDocument/2006/relationships/hyperlink" Target="http://ibm.co/28SnWA8" TargetMode="External"/><Relationship Id="rId4" Type="http://schemas.openxmlformats.org/officeDocument/2006/relationships/hyperlink" Target="http://www.ibm.com/software/products/en/cognos-disclosure-management"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basinholdings.com/"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www.hunterindustries.com/"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www.spiraxsarcoengineering.com/"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materfoundation.org.au/" TargetMode="External"/><Relationship Id="rId2" Type="http://schemas.openxmlformats.org/officeDocument/2006/relationships/slide" Target="../slides/slide62.xml"/><Relationship Id="rId1" Type="http://schemas.openxmlformats.org/officeDocument/2006/relationships/notesMaster" Target="../notesMasters/notesMaster1.xml"/><Relationship Id="rId4" Type="http://schemas.openxmlformats.org/officeDocument/2006/relationships/hyperlink" Target="http://ecc.ibm.com/case-study/us-en/ECCF-YTC04091USEN" TargetMode="Externa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www.grupoboticario.com.br/pt/Paginas/Inicial.aspx"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www.pebblebeach.com/" TargetMode="External"/><Relationship Id="rId7" Type="http://schemas.openxmlformats.org/officeDocument/2006/relationships/hyperlink" Target="http://ibm.co/2jKxBxz" TargetMode="External"/><Relationship Id="rId2" Type="http://schemas.openxmlformats.org/officeDocument/2006/relationships/slide" Target="../slides/slide71.xml"/><Relationship Id="rId1" Type="http://schemas.openxmlformats.org/officeDocument/2006/relationships/notesMaster" Target="../notesMasters/notesMaster1.xml"/><Relationship Id="rId6" Type="http://schemas.openxmlformats.org/officeDocument/2006/relationships/hyperlink" Target="http://ibm.co/2jRKR5C" TargetMode="External"/><Relationship Id="rId5" Type="http://schemas.openxmlformats.org/officeDocument/2006/relationships/hyperlink" Target="http://ibm.co/2ijKRvn" TargetMode="External"/><Relationship Id="rId4" Type="http://schemas.openxmlformats.org/officeDocument/2006/relationships/hyperlink" Target="http://ibm.co/2jbsg3X" TargetMode="Externa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www.gci.com/"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jncb.com/" TargetMode="External"/><Relationship Id="rId2" Type="http://schemas.openxmlformats.org/officeDocument/2006/relationships/slide" Target="../slides/slide77.xml"/><Relationship Id="rId1" Type="http://schemas.openxmlformats.org/officeDocument/2006/relationships/notesMaster" Target="../notesMasters/notesMaster1.xml"/><Relationship Id="rId4" Type="http://schemas.openxmlformats.org/officeDocument/2006/relationships/hyperlink" Target="http://www.ibm.com/common/ssi/cgi-bin/ssialias?htmlfid=YTC04083USEN" TargetMode="Externa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www.asufoundation.org/" TargetMode="External"/><Relationship Id="rId2" Type="http://schemas.openxmlformats.org/officeDocument/2006/relationships/slide" Target="../slides/slide83.xml"/><Relationship Id="rId1" Type="http://schemas.openxmlformats.org/officeDocument/2006/relationships/notesMaster" Target="../notesMasters/notesMaster1.xml"/><Relationship Id="rId4" Type="http://schemas.openxmlformats.org/officeDocument/2006/relationships/hyperlink" Target="http://ecc.ibm.com/case-study/us-en/ECCF-ASC12416USEN" TargetMode="Externa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www.hunterindustries.com/"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www.grupoboticario.com.br/pt/Paginas/Inicial.aspx"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www.pebblebeach.com/" TargetMode="External"/><Relationship Id="rId7" Type="http://schemas.openxmlformats.org/officeDocument/2006/relationships/hyperlink" Target="http://ibm.co/2jKxBxz" TargetMode="External"/><Relationship Id="rId2" Type="http://schemas.openxmlformats.org/officeDocument/2006/relationships/slide" Target="../slides/slide89.xml"/><Relationship Id="rId1" Type="http://schemas.openxmlformats.org/officeDocument/2006/relationships/notesMaster" Target="../notesMasters/notesMaster1.xml"/><Relationship Id="rId6" Type="http://schemas.openxmlformats.org/officeDocument/2006/relationships/hyperlink" Target="http://ibm.co/2jRKR5C" TargetMode="External"/><Relationship Id="rId5" Type="http://schemas.openxmlformats.org/officeDocument/2006/relationships/hyperlink" Target="http://ibm.co/2ijKRvn" TargetMode="External"/><Relationship Id="rId4" Type="http://schemas.openxmlformats.org/officeDocument/2006/relationships/hyperlink" Target="http://ibm.co/2jbsg3X"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2F2589-1B5F-4B55-A371-A2B8D5B59C34}" type="slidenum">
              <a:rPr lang="en-US" smtClean="0"/>
              <a:t>1</a:t>
            </a:fld>
            <a:endParaRPr lang="en-US" dirty="0"/>
          </a:p>
        </p:txBody>
      </p:sp>
    </p:spTree>
    <p:extLst>
      <p:ext uri="{BB962C8B-B14F-4D97-AF65-F5344CB8AC3E}">
        <p14:creationId xmlns:p14="http://schemas.microsoft.com/office/powerpoint/2010/main" val="691839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xfrm>
            <a:off x="1209675" y="685800"/>
            <a:ext cx="4438650" cy="3429000"/>
          </a:xfrm>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defRPr/>
            </a:pPr>
            <a:endParaRPr lang="en-US" altLang="en-US" sz="1000" dirty="0">
              <a:latin typeface="Arial" pitchFamily="34" charset="0"/>
              <a:cs typeface="Arial" pitchFamily="34" charset="0"/>
            </a:endParaRPr>
          </a:p>
        </p:txBody>
      </p:sp>
      <p:sp>
        <p:nvSpPr>
          <p:cNvPr id="11469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pitchFamily="34" charset="-128"/>
              </a:defRPr>
            </a:lvl1pPr>
            <a:lvl2pPr marL="721702" indent="-277578">
              <a:spcBef>
                <a:spcPct val="30000"/>
              </a:spcBef>
              <a:defRPr sz="1200">
                <a:solidFill>
                  <a:schemeClr val="tx1"/>
                </a:solidFill>
                <a:latin typeface="Arial" charset="0"/>
                <a:ea typeface="MS PGothic" pitchFamily="34" charset="-128"/>
              </a:defRPr>
            </a:lvl2pPr>
            <a:lvl3pPr marL="1110310" indent="-222062">
              <a:spcBef>
                <a:spcPct val="30000"/>
              </a:spcBef>
              <a:defRPr sz="1200">
                <a:solidFill>
                  <a:schemeClr val="tx1"/>
                </a:solidFill>
                <a:latin typeface="Arial" charset="0"/>
                <a:ea typeface="MS PGothic" pitchFamily="34" charset="-128"/>
              </a:defRPr>
            </a:lvl3pPr>
            <a:lvl4pPr marL="1554434" indent="-222062">
              <a:spcBef>
                <a:spcPct val="30000"/>
              </a:spcBef>
              <a:defRPr sz="1200">
                <a:solidFill>
                  <a:schemeClr val="tx1"/>
                </a:solidFill>
                <a:latin typeface="Arial" charset="0"/>
                <a:ea typeface="MS PGothic" pitchFamily="34" charset="-128"/>
              </a:defRPr>
            </a:lvl4pPr>
            <a:lvl5pPr marL="1998558" indent="-222062">
              <a:spcBef>
                <a:spcPct val="30000"/>
              </a:spcBef>
              <a:defRPr sz="1200">
                <a:solidFill>
                  <a:schemeClr val="tx1"/>
                </a:solidFill>
                <a:latin typeface="Arial" charset="0"/>
                <a:ea typeface="MS PGothic" pitchFamily="34" charset="-128"/>
              </a:defRPr>
            </a:lvl5pPr>
            <a:lvl6pPr marL="2442682" indent="-222062" eaLnBrk="0" fontAlgn="base" hangingPunct="0">
              <a:spcBef>
                <a:spcPct val="30000"/>
              </a:spcBef>
              <a:spcAft>
                <a:spcPct val="0"/>
              </a:spcAft>
              <a:defRPr sz="1200">
                <a:solidFill>
                  <a:schemeClr val="tx1"/>
                </a:solidFill>
                <a:latin typeface="Arial" charset="0"/>
                <a:ea typeface="MS PGothic" pitchFamily="34" charset="-128"/>
              </a:defRPr>
            </a:lvl6pPr>
            <a:lvl7pPr marL="2886807" indent="-222062" eaLnBrk="0" fontAlgn="base" hangingPunct="0">
              <a:spcBef>
                <a:spcPct val="30000"/>
              </a:spcBef>
              <a:spcAft>
                <a:spcPct val="0"/>
              </a:spcAft>
              <a:defRPr sz="1200">
                <a:solidFill>
                  <a:schemeClr val="tx1"/>
                </a:solidFill>
                <a:latin typeface="Arial" charset="0"/>
                <a:ea typeface="MS PGothic" pitchFamily="34" charset="-128"/>
              </a:defRPr>
            </a:lvl7pPr>
            <a:lvl8pPr marL="3330931" indent="-222062" eaLnBrk="0" fontAlgn="base" hangingPunct="0">
              <a:spcBef>
                <a:spcPct val="30000"/>
              </a:spcBef>
              <a:spcAft>
                <a:spcPct val="0"/>
              </a:spcAft>
              <a:defRPr sz="1200">
                <a:solidFill>
                  <a:schemeClr val="tx1"/>
                </a:solidFill>
                <a:latin typeface="Arial" charset="0"/>
                <a:ea typeface="MS PGothic" pitchFamily="34" charset="-128"/>
              </a:defRPr>
            </a:lvl8pPr>
            <a:lvl9pPr marL="3775055" indent="-222062" eaLnBrk="0" fontAlgn="base" hangingPunct="0">
              <a:spcBef>
                <a:spcPct val="30000"/>
              </a:spcBef>
              <a:spcAft>
                <a:spcPct val="0"/>
              </a:spcAft>
              <a:defRPr sz="1200">
                <a:solidFill>
                  <a:schemeClr val="tx1"/>
                </a:solidFill>
                <a:latin typeface="Arial" charset="0"/>
                <a:ea typeface="MS PGothic" pitchFamily="34"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fld id="{C27DB820-98BA-4379-BF51-C38C48A6ED10}" type="slidenum">
              <a:rPr kumimoji="0" lang="en-US" altLang="en-US" sz="1200" b="0" i="0" u="none" strike="noStrike" kern="0" cap="none" spc="0" normalizeH="0" baseline="0" noProof="0">
                <a:ln>
                  <a:noFill/>
                </a:ln>
                <a:solidFill>
                  <a:prstClr val="black"/>
                </a:solidFill>
                <a:effectLst/>
                <a:uLnTx/>
                <a:uFillTx/>
                <a:latin typeface="Calibri" pitchFamily="34" charset="0"/>
                <a:ea typeface="MS PGothic" pitchFamily="34" charset="-128"/>
              </a:rPr>
              <a:pPr marL="0" marR="0" lvl="0" indent="0" defTabSz="914400" eaLnBrk="1" fontAlgn="auto" latinLnBrk="0" hangingPunct="1">
                <a:lnSpc>
                  <a:spcPct val="100000"/>
                </a:lnSpc>
                <a:spcBef>
                  <a:spcPct val="0"/>
                </a:spcBef>
                <a:spcAft>
                  <a:spcPts val="0"/>
                </a:spcAft>
                <a:buClrTx/>
                <a:buSzTx/>
                <a:buFontTx/>
                <a:buNone/>
                <a:tabLst/>
                <a:defRPr/>
              </a:pPr>
              <a:t>10</a:t>
            </a:fld>
            <a:endParaRPr kumimoji="0" lang="en-US" altLang="en-US" sz="1200" b="0" i="0" u="none" strike="noStrike" kern="0" cap="none" spc="0" normalizeH="0" baseline="0" noProof="0" dirty="0">
              <a:ln>
                <a:noFill/>
              </a:ln>
              <a:solidFill>
                <a:prstClr val="black"/>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833355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xfrm>
            <a:off x="1209675" y="685800"/>
            <a:ext cx="4438650" cy="3429000"/>
          </a:xfrm>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defRPr/>
            </a:pPr>
            <a:endParaRPr lang="en-US" altLang="en-US" sz="1000" dirty="0">
              <a:latin typeface="Arial" pitchFamily="34" charset="0"/>
              <a:cs typeface="Arial" pitchFamily="34" charset="0"/>
            </a:endParaRPr>
          </a:p>
        </p:txBody>
      </p:sp>
      <p:sp>
        <p:nvSpPr>
          <p:cNvPr id="11469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pitchFamily="34" charset="-128"/>
              </a:defRPr>
            </a:lvl1pPr>
            <a:lvl2pPr marL="721702" indent="-277578">
              <a:spcBef>
                <a:spcPct val="30000"/>
              </a:spcBef>
              <a:defRPr sz="1200">
                <a:solidFill>
                  <a:schemeClr val="tx1"/>
                </a:solidFill>
                <a:latin typeface="Arial" charset="0"/>
                <a:ea typeface="MS PGothic" pitchFamily="34" charset="-128"/>
              </a:defRPr>
            </a:lvl2pPr>
            <a:lvl3pPr marL="1110310" indent="-222062">
              <a:spcBef>
                <a:spcPct val="30000"/>
              </a:spcBef>
              <a:defRPr sz="1200">
                <a:solidFill>
                  <a:schemeClr val="tx1"/>
                </a:solidFill>
                <a:latin typeface="Arial" charset="0"/>
                <a:ea typeface="MS PGothic" pitchFamily="34" charset="-128"/>
              </a:defRPr>
            </a:lvl3pPr>
            <a:lvl4pPr marL="1554434" indent="-222062">
              <a:spcBef>
                <a:spcPct val="30000"/>
              </a:spcBef>
              <a:defRPr sz="1200">
                <a:solidFill>
                  <a:schemeClr val="tx1"/>
                </a:solidFill>
                <a:latin typeface="Arial" charset="0"/>
                <a:ea typeface="MS PGothic" pitchFamily="34" charset="-128"/>
              </a:defRPr>
            </a:lvl4pPr>
            <a:lvl5pPr marL="1998558" indent="-222062">
              <a:spcBef>
                <a:spcPct val="30000"/>
              </a:spcBef>
              <a:defRPr sz="1200">
                <a:solidFill>
                  <a:schemeClr val="tx1"/>
                </a:solidFill>
                <a:latin typeface="Arial" charset="0"/>
                <a:ea typeface="MS PGothic" pitchFamily="34" charset="-128"/>
              </a:defRPr>
            </a:lvl5pPr>
            <a:lvl6pPr marL="2442682" indent="-222062" eaLnBrk="0" fontAlgn="base" hangingPunct="0">
              <a:spcBef>
                <a:spcPct val="30000"/>
              </a:spcBef>
              <a:spcAft>
                <a:spcPct val="0"/>
              </a:spcAft>
              <a:defRPr sz="1200">
                <a:solidFill>
                  <a:schemeClr val="tx1"/>
                </a:solidFill>
                <a:latin typeface="Arial" charset="0"/>
                <a:ea typeface="MS PGothic" pitchFamily="34" charset="-128"/>
              </a:defRPr>
            </a:lvl6pPr>
            <a:lvl7pPr marL="2886807" indent="-222062" eaLnBrk="0" fontAlgn="base" hangingPunct="0">
              <a:spcBef>
                <a:spcPct val="30000"/>
              </a:spcBef>
              <a:spcAft>
                <a:spcPct val="0"/>
              </a:spcAft>
              <a:defRPr sz="1200">
                <a:solidFill>
                  <a:schemeClr val="tx1"/>
                </a:solidFill>
                <a:latin typeface="Arial" charset="0"/>
                <a:ea typeface="MS PGothic" pitchFamily="34" charset="-128"/>
              </a:defRPr>
            </a:lvl7pPr>
            <a:lvl8pPr marL="3330931" indent="-222062" eaLnBrk="0" fontAlgn="base" hangingPunct="0">
              <a:spcBef>
                <a:spcPct val="30000"/>
              </a:spcBef>
              <a:spcAft>
                <a:spcPct val="0"/>
              </a:spcAft>
              <a:defRPr sz="1200">
                <a:solidFill>
                  <a:schemeClr val="tx1"/>
                </a:solidFill>
                <a:latin typeface="Arial" charset="0"/>
                <a:ea typeface="MS PGothic" pitchFamily="34" charset="-128"/>
              </a:defRPr>
            </a:lvl8pPr>
            <a:lvl9pPr marL="3775055" indent="-222062" eaLnBrk="0" fontAlgn="base" hangingPunct="0">
              <a:spcBef>
                <a:spcPct val="30000"/>
              </a:spcBef>
              <a:spcAft>
                <a:spcPct val="0"/>
              </a:spcAft>
              <a:defRPr sz="1200">
                <a:solidFill>
                  <a:schemeClr val="tx1"/>
                </a:solidFill>
                <a:latin typeface="Arial" charset="0"/>
                <a:ea typeface="MS PGothic" pitchFamily="34"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fld id="{C27DB820-98BA-4379-BF51-C38C48A6ED10}" type="slidenum">
              <a:rPr kumimoji="0" lang="en-US" altLang="en-US" sz="1200" b="0" i="0" u="none" strike="noStrike" kern="0" cap="none" spc="0" normalizeH="0" baseline="0" noProof="0">
                <a:ln>
                  <a:noFill/>
                </a:ln>
                <a:solidFill>
                  <a:prstClr val="black"/>
                </a:solidFill>
                <a:effectLst/>
                <a:uLnTx/>
                <a:uFillTx/>
                <a:latin typeface="Calibri" pitchFamily="34" charset="0"/>
                <a:ea typeface="MS PGothic" pitchFamily="34" charset="-128"/>
              </a:rPr>
              <a:pPr marL="0" marR="0" lvl="0" indent="0" defTabSz="914400" eaLnBrk="1" fontAlgn="auto" latinLnBrk="0" hangingPunct="1">
                <a:lnSpc>
                  <a:spcPct val="100000"/>
                </a:lnSpc>
                <a:spcBef>
                  <a:spcPct val="0"/>
                </a:spcBef>
                <a:spcAft>
                  <a:spcPts val="0"/>
                </a:spcAft>
                <a:buClrTx/>
                <a:buSzTx/>
                <a:buFontTx/>
                <a:buNone/>
                <a:tabLst/>
                <a:defRPr/>
              </a:pPr>
              <a:t>11</a:t>
            </a:fld>
            <a:endParaRPr kumimoji="0" lang="en-US" altLang="en-US" sz="1200" b="0" i="0" u="none" strike="noStrike" kern="0" cap="none" spc="0" normalizeH="0" baseline="0" noProof="0" dirty="0">
              <a:ln>
                <a:noFill/>
              </a:ln>
              <a:solidFill>
                <a:prstClr val="black"/>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1285765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Client Name: </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err="1">
                <a:cs typeface="Arial Unicode MS" panose="020B0604020202020204" pitchFamily="34" charset="-128"/>
              </a:rPr>
              <a:t>Airservices</a:t>
            </a:r>
            <a:r>
              <a:rPr lang="en-US" altLang="en-US" sz="1200" baseline="0" dirty="0">
                <a:cs typeface="Arial Unicode MS" panose="020B0604020202020204" pitchFamily="34" charset="-128"/>
              </a:rPr>
              <a:t> Australia</a:t>
            </a:r>
            <a:endParaRPr lang="en-US" altLang="en-US" sz="1200" dirty="0">
              <a:cs typeface="Arial Unicode MS" panose="020B0604020202020204" pitchFamily="34" charset="-128"/>
            </a:endParaRP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cs typeface="Arial Unicode MS" panose="020B0604020202020204" pitchFamily="34" charset="-128"/>
            </a:endParaRP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Case study Link:</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a:ea typeface="DejaVu Sans" charset="0"/>
                <a:cs typeface="DejaVu Sans" charset="0"/>
              </a:rPr>
              <a:t>http://www.ibm.com/software/businesscasestudies?synkey=C797500M24586K97</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ea typeface="DejaVu Sans" charset="0"/>
              <a:cs typeface="DejaVu Sans" charset="0"/>
            </a:endParaRPr>
          </a:p>
          <a:p>
            <a:pPr eaLnBrk="1" hangingPunct="1">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Pull Quote:</a:t>
            </a:r>
          </a:p>
          <a:p>
            <a:pPr eaLnBrk="1" hangingPunct="1">
              <a:defRPr/>
            </a:pPr>
            <a:r>
              <a:rPr lang="en-US" sz="1100" i="1" dirty="0" err="1"/>
              <a:t>InfoCapital</a:t>
            </a:r>
            <a:r>
              <a:rPr lang="en-US" sz="1100" i="1" dirty="0"/>
              <a:t> were great at challenging our assumptions and explaining how IBM Analytics could help us accomplish our goals much more efficiently.</a:t>
            </a:r>
            <a:endParaRPr lang="en-US" sz="1100" dirty="0"/>
          </a:p>
          <a:p>
            <a:pPr eaLnBrk="1" hangingPunct="1">
              <a:defRPr/>
            </a:pPr>
            <a:r>
              <a:rPr lang="en-US" sz="1100" dirty="0"/>
              <a:t>Megan Brennan, Planning and Reporting Manager, </a:t>
            </a:r>
            <a:r>
              <a:rPr lang="en-US" sz="1100" dirty="0" err="1"/>
              <a:t>Airservices</a:t>
            </a:r>
            <a:r>
              <a:rPr lang="en-US" sz="1100" dirty="0"/>
              <a:t> Australia</a:t>
            </a:r>
            <a:endParaRPr lang="en-GB" altLang="en-US" sz="1100" i="1" dirty="0">
              <a:cs typeface="Arial Unicode MS" panose="020B0604020202020204" pitchFamily="34" charset="-128"/>
            </a:endParaRPr>
          </a:p>
          <a:p>
            <a:pPr eaLnBrk="1" hangingPunct="1">
              <a:defRPr/>
            </a:pPr>
            <a:endParaRPr lang="en-GB" altLang="en-US" sz="1100" i="1" dirty="0">
              <a:cs typeface="Arial Unicode MS" panose="020B060402020202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Company Background:</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err="1"/>
              <a:t>Airservices</a:t>
            </a:r>
            <a:r>
              <a:rPr lang="en-US" dirty="0"/>
              <a:t> Australia provides Aviation Rescue Fire Fighting (ARFF) services at 26 of Australia’s busiest airports. Responding to approximately 6,700 aircraft and airport emergency assistance requests nationally per year, its ARFF service is one of the world’s largest, with more than 900 operational and support personnel based around Australia.</a:t>
            </a:r>
            <a:endParaRPr lang="en-US" altLang="en-US" sz="1200" b="1" dirty="0">
              <a:cs typeface="Arial Unicode MS" panose="020B060402020202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b="1" dirty="0">
              <a:cs typeface="Arial Unicode MS" panose="020B060402020202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Solution Components:</a:t>
            </a:r>
          </a:p>
          <a:p>
            <a:pPr eaLnBrk="1" hangingPunct="1">
              <a:defRPr/>
            </a:pPr>
            <a:r>
              <a:rPr lang="en-US" altLang="en-US" sz="1200" b="1" dirty="0">
                <a:cs typeface="Arial Unicode MS" panose="020B0604020202020204" pitchFamily="34" charset="-128"/>
              </a:rPr>
              <a:t>Software</a:t>
            </a:r>
            <a:endParaRPr lang="en-US" altLang="en-US" sz="1200" dirty="0">
              <a:cs typeface="Arial Unicode MS" panose="020B0604020202020204" pitchFamily="34" charset="-128"/>
            </a:endParaRPr>
          </a:p>
          <a:p>
            <a:pPr marL="171450" indent="-171450">
              <a:buFont typeface="Arial" panose="020B0604020202020204" pitchFamily="34" charset="0"/>
              <a:buChar char="•"/>
              <a:defRPr/>
            </a:pPr>
            <a:r>
              <a:rPr lang="en-US" dirty="0" err="1"/>
              <a:t>Cognos</a:t>
            </a:r>
            <a:r>
              <a:rPr lang="en-US" dirty="0"/>
              <a:t> Business Intelligence, </a:t>
            </a:r>
            <a:r>
              <a:rPr lang="en-US" dirty="0" err="1"/>
              <a:t>Cognos</a:t>
            </a:r>
            <a:r>
              <a:rPr lang="en-US" dirty="0"/>
              <a:t> TM1, </a:t>
            </a:r>
            <a:r>
              <a:rPr lang="en-US" dirty="0" err="1"/>
              <a:t>InfoSphere</a:t>
            </a:r>
            <a:r>
              <a:rPr lang="en-US" dirty="0"/>
              <a:t> Information Server </a:t>
            </a:r>
          </a:p>
          <a:p>
            <a:pPr marL="0" indent="0">
              <a:buFont typeface="Arial" panose="020B0604020202020204" pitchFamily="34" charset="0"/>
              <a:buNone/>
              <a:defRPr/>
            </a:pPr>
            <a:endParaRPr lang="en-GB" sz="1200" dirty="0"/>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Business challenge:</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t>To provide instant insight for decision-making, the ARFF division wanted to accelerate reporting cycles and make safety and compliance data available to all stations and management on a daily basis.</a:t>
            </a:r>
            <a:endParaRPr lang="en-US" altLang="en-US" sz="1200" b="1" dirty="0">
              <a:cs typeface="Arial Unicode MS" panose="020B060402020202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b="1" dirty="0">
              <a:cs typeface="Arial Unicode MS" panose="020B060402020202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The benefit:</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t>For the first time, ARFF can easily monitor trends, spot patterns and pinpoint problems as soon as they arise – while also saving more than 500 person-days of manual reporting work per year.</a:t>
            </a:r>
            <a:endParaRPr lang="en-US" altLang="en-US" sz="1200" b="1" dirty="0">
              <a:cs typeface="Arial Unicode MS" panose="020B0604020202020204" pitchFamily="34" charset="-128"/>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518308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Client Name</a:t>
            </a:r>
          </a:p>
          <a:p>
            <a:r>
              <a:rPr lang="en-US" sz="1200" kern="1200" dirty="0">
                <a:solidFill>
                  <a:schemeClr val="tx1"/>
                </a:solidFill>
                <a:effectLst/>
                <a:latin typeface="+mn-lt"/>
                <a:ea typeface="+mn-ea"/>
                <a:cs typeface="+mn-cs"/>
              </a:rPr>
              <a:t>Aviation Technical Services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Company Background</a:t>
            </a:r>
          </a:p>
          <a:p>
            <a:r>
              <a:rPr lang="en-GB" sz="1200" kern="1200" dirty="0">
                <a:solidFill>
                  <a:schemeClr val="tx1"/>
                </a:solidFill>
                <a:effectLst/>
                <a:latin typeface="+mn-lt"/>
                <a:ea typeface="+mn-ea"/>
                <a:cs typeface="+mn-cs"/>
              </a:rPr>
              <a:t>ATS has been providing maintenance, repair and overhaul services for commercial and military aircraft for more than 45 years. Today, it employs over 1,500 employees and supports a global customer base across three business platforms: Airframe Services, Components Services and Engineering Services. </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Business challenge</a:t>
            </a:r>
          </a:p>
          <a:p>
            <a:r>
              <a:rPr lang="en-GB" sz="1200" kern="1200" dirty="0">
                <a:solidFill>
                  <a:schemeClr val="tx1"/>
                </a:solidFill>
                <a:effectLst/>
                <a:latin typeface="+mn-lt"/>
                <a:ea typeface="+mn-ea"/>
                <a:cs typeface="+mn-cs"/>
              </a:rPr>
              <a:t>ATS realized that deeper insight into </a:t>
            </a:r>
            <a:r>
              <a:rPr lang="en-GB" sz="1200" kern="1200" dirty="0" err="1">
                <a:solidFill>
                  <a:schemeClr val="tx1"/>
                </a:solidFill>
                <a:effectLst/>
                <a:latin typeface="+mn-lt"/>
                <a:ea typeface="+mn-ea"/>
                <a:cs typeface="+mn-cs"/>
              </a:rPr>
              <a:t>labor</a:t>
            </a:r>
            <a:r>
              <a:rPr lang="en-GB" sz="1200" kern="1200" dirty="0">
                <a:solidFill>
                  <a:schemeClr val="tx1"/>
                </a:solidFill>
                <a:effectLst/>
                <a:latin typeface="+mn-lt"/>
                <a:ea typeface="+mn-ea"/>
                <a:cs typeface="+mn-cs"/>
              </a:rPr>
              <a:t> costs could help it allocate skilled resources more efficiently and manage aircraft maintenance projects more cost-effectively for its clients.</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benefit</a:t>
            </a:r>
          </a:p>
          <a:p>
            <a:r>
              <a:rPr lang="en-GB" sz="1200" kern="1200" dirty="0">
                <a:solidFill>
                  <a:schemeClr val="tx1"/>
                </a:solidFill>
                <a:effectLst/>
                <a:latin typeface="+mn-lt"/>
                <a:ea typeface="+mn-ea"/>
                <a:cs typeface="+mn-cs"/>
              </a:rPr>
              <a:t>Today, a better understanding of project-level profitability and costs helps ATS make smarter decisions about resource management. Forecasting processes have also been accelerated by up to 80 percent.</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Pull Quote</a:t>
            </a:r>
          </a:p>
          <a:p>
            <a:r>
              <a:rPr lang="en-US" sz="1200" i="1" kern="1200" dirty="0">
                <a:solidFill>
                  <a:schemeClr val="tx1"/>
                </a:solidFill>
                <a:effectLst/>
                <a:latin typeface="+mn-lt"/>
                <a:ea typeface="+mn-ea"/>
                <a:cs typeface="+mn-cs"/>
              </a:rPr>
              <a:t>“</a:t>
            </a:r>
            <a:r>
              <a:rPr lang="en-GB" sz="1200" i="1" kern="1200" dirty="0">
                <a:solidFill>
                  <a:schemeClr val="tx1"/>
                </a:solidFill>
                <a:effectLst/>
                <a:latin typeface="+mn-lt"/>
                <a:ea typeface="+mn-ea"/>
                <a:cs typeface="+mn-cs"/>
              </a:rPr>
              <a:t>Insight from IBM Analytics helps us maintain margins and deliver even better value to clients</a:t>
            </a:r>
            <a:r>
              <a:rPr lang="en-US" sz="1200" i="1" kern="1200" dirty="0">
                <a:solidFill>
                  <a:schemeClr val="tx1"/>
                </a:solidFill>
                <a:effectLst/>
                <a:latin typeface="+mn-lt"/>
                <a:ea typeface="+mn-ea"/>
                <a:cs typeface="+mn-cs"/>
              </a:rPr>
              <a:t>.”</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Solution components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IBM® Cognos® TM1®</a:t>
            </a:r>
          </a:p>
          <a:p>
            <a:pPr marL="0" lvl="0" indent="0">
              <a:buFont typeface="Arial" panose="020B0604020202020204" pitchFamily="34" charset="0"/>
              <a:buNone/>
            </a:pP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Case study Link</a:t>
            </a:r>
          </a:p>
          <a:p>
            <a:r>
              <a:rPr lang="en-US" sz="1200" kern="1200" dirty="0">
                <a:solidFill>
                  <a:schemeClr val="tx1"/>
                </a:solidFill>
                <a:effectLst/>
                <a:latin typeface="+mn-lt"/>
                <a:ea typeface="+mn-ea"/>
                <a:cs typeface="+mn-cs"/>
              </a:rPr>
              <a:t>http://www.ibm.com/common/ssi/cgi-bin/ssialias?subtype=AB&amp;infotype=PM&amp;htmlfid=YTC04051USEN&amp;attachment=YTC04051USEN.PDF</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696236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Client Name: </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a:cs typeface="Arial Unicode MS" panose="020B0604020202020204" pitchFamily="34" charset="-128"/>
              </a:rPr>
              <a:t>First Data Hellas</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cs typeface="Arial Unicode MS" panose="020B0604020202020204" pitchFamily="34" charset="-128"/>
            </a:endParaRP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Case study Link:</a:t>
            </a: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a:ea typeface="DejaVu Sans" charset="0"/>
                <a:cs typeface="DejaVu Sans" charset="0"/>
              </a:rPr>
              <a:t>http://www.ibm.com/software/businesscasestudies/us/en/corp?synkey=R590907N98870R56</a:t>
            </a: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ea typeface="DejaVu Sans" charset="0"/>
              <a:cs typeface="DejaVu Sans" charset="0"/>
            </a:endParaRP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Pull Quote:</a:t>
            </a:r>
          </a:p>
          <a:p>
            <a:pPr eaLnBrk="1" hangingPunct="1">
              <a:buFont typeface="Times New Roman" panose="02020603050405020304" pitchFamily="18" charset="0"/>
              <a:buNone/>
              <a:defRPr/>
            </a:pPr>
            <a:r>
              <a:rPr lang="en-GB" altLang="en-US" sz="1200" i="1" dirty="0">
                <a:cs typeface="Arial Unicode MS" panose="020B0604020202020204" pitchFamily="34" charset="-128"/>
              </a:rPr>
              <a:t>“IBM </a:t>
            </a:r>
            <a:r>
              <a:rPr lang="en-GB" altLang="en-US" sz="1200" i="1" dirty="0" err="1">
                <a:cs typeface="Arial Unicode MS" panose="020B0604020202020204" pitchFamily="34" charset="-128"/>
              </a:rPr>
              <a:t>Cognos</a:t>
            </a:r>
            <a:r>
              <a:rPr lang="en-GB" altLang="en-US" sz="1200" i="1" dirty="0">
                <a:cs typeface="Arial Unicode MS" panose="020B0604020202020204" pitchFamily="34" charset="-128"/>
              </a:rPr>
              <a:t> has helped us really get on top of our numbers, and our finance processes now run on time, every month.”</a:t>
            </a:r>
          </a:p>
          <a:p>
            <a:pPr eaLnBrk="1" hangingPunct="1">
              <a:buFont typeface="Times New Roman" panose="02020603050405020304" pitchFamily="18" charset="0"/>
              <a:buNone/>
              <a:defRPr/>
            </a:pPr>
            <a:r>
              <a:rPr lang="en-GB" altLang="en-US" sz="1100" i="1" dirty="0">
                <a:cs typeface="Arial Unicode MS" panose="020B0604020202020204" pitchFamily="34" charset="-128"/>
              </a:rPr>
              <a:t>—Line Olsen, Finance Manager, First Data Hellas</a:t>
            </a:r>
          </a:p>
          <a:p>
            <a:pPr eaLnBrk="1" hangingPunct="1">
              <a:buFont typeface="Times New Roman" panose="02020603050405020304" pitchFamily="18" charset="0"/>
              <a:buNone/>
              <a:defRPr/>
            </a:pPr>
            <a:endParaRPr lang="en-GB" altLang="en-US" sz="1100" i="1" dirty="0">
              <a:cs typeface="Arial Unicode MS" panose="020B060402020202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Company Background:</a:t>
            </a:r>
          </a:p>
          <a:p>
            <a:pPr>
              <a:buFont typeface="Times New Roman" panose="02020603050405020304" pitchFamily="18" charset="0"/>
              <a:buNone/>
              <a:defRPr/>
            </a:pPr>
            <a:r>
              <a:rPr lang="en-US" sz="1200" dirty="0"/>
              <a:t>First Data Hellas is the Greek subsidiary of First Data Corporation, a global provider of electronic commerce and payment solutions for merchants, financial institutions and card issuers. Headquartered in Atlanta, Georgia, United States, First Data Corporation has operations in 35 countries, serving approximately 6.1 million merchants and generating total revenues of more than USD10.8 billion per year.</a:t>
            </a:r>
          </a:p>
          <a:p>
            <a:pPr>
              <a:buFont typeface="Times New Roman" panose="02020603050405020304" pitchFamily="18" charset="0"/>
              <a:buNone/>
              <a:defRPr/>
            </a:pPr>
            <a:endParaRPr lang="en-GB" sz="1200" dirty="0"/>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Solution Components:</a:t>
            </a:r>
          </a:p>
          <a:p>
            <a:pPr eaLnBrk="1" hangingPunct="1">
              <a:spcBef>
                <a:spcPts val="0"/>
              </a:spcBef>
              <a:buFont typeface="Times New Roman" panose="02020603050405020304" pitchFamily="18" charset="0"/>
              <a:buNone/>
              <a:defRPr/>
            </a:pPr>
            <a:r>
              <a:rPr lang="en-GB" sz="1200" b="1" dirty="0"/>
              <a:t>Software</a:t>
            </a:r>
          </a:p>
          <a:p>
            <a:pPr marL="88900" indent="-88900" eaLnBrk="1" hangingPunct="1">
              <a:spcBef>
                <a:spcPts val="0"/>
              </a:spcBef>
              <a:buFont typeface="Arial" pitchFamily="34" charset="0"/>
              <a:buChar char="•"/>
              <a:defRPr/>
            </a:pPr>
            <a:r>
              <a:rPr lang="en-GB" sz="1200" dirty="0" err="1"/>
              <a:t>Incube</a:t>
            </a:r>
            <a:r>
              <a:rPr lang="en-GB" sz="1200" dirty="0"/>
              <a:t> Financial Management</a:t>
            </a:r>
          </a:p>
          <a:p>
            <a:pPr marL="88900" indent="-88900" eaLnBrk="1" hangingPunct="1">
              <a:spcBef>
                <a:spcPts val="0"/>
              </a:spcBef>
              <a:buFont typeface="Arial" pitchFamily="34" charset="0"/>
              <a:buChar char="•"/>
              <a:defRPr/>
            </a:pPr>
            <a:r>
              <a:rPr lang="en-GB" sz="1200" dirty="0"/>
              <a:t>IBM® </a:t>
            </a:r>
            <a:r>
              <a:rPr lang="en-GB" sz="1200" dirty="0" err="1"/>
              <a:t>Cognos</a:t>
            </a:r>
            <a:r>
              <a:rPr lang="en-GB" sz="1200" dirty="0"/>
              <a:t>® Business Intelligence</a:t>
            </a:r>
          </a:p>
          <a:p>
            <a:pPr marL="88900" indent="-88900" eaLnBrk="1" hangingPunct="1">
              <a:spcBef>
                <a:spcPts val="0"/>
              </a:spcBef>
              <a:buFont typeface="Arial" pitchFamily="34" charset="0"/>
              <a:buChar char="•"/>
              <a:defRPr/>
            </a:pPr>
            <a:r>
              <a:rPr lang="en-GB" sz="1200" dirty="0"/>
              <a:t>IBM </a:t>
            </a:r>
            <a:r>
              <a:rPr lang="en-GB" sz="1200" dirty="0" err="1"/>
              <a:t>Cognos</a:t>
            </a:r>
            <a:r>
              <a:rPr lang="en-GB" sz="1200" dirty="0"/>
              <a:t> TM1® </a:t>
            </a:r>
          </a:p>
          <a:p>
            <a:pPr marL="88900" indent="-88900" eaLnBrk="1" hangingPunct="1">
              <a:spcBef>
                <a:spcPts val="0"/>
              </a:spcBef>
              <a:buFont typeface="Arial" pitchFamily="34" charset="0"/>
              <a:buChar char="•"/>
              <a:defRPr/>
            </a:pPr>
            <a:r>
              <a:rPr lang="en-GB" sz="1200" dirty="0"/>
              <a:t>IBM </a:t>
            </a:r>
            <a:r>
              <a:rPr lang="en-GB" sz="1200" dirty="0" err="1"/>
              <a:t>Cloudant</a:t>
            </a:r>
            <a:r>
              <a:rPr lang="en-GB" sz="1200" dirty="0"/>
              <a:t>™</a:t>
            </a:r>
          </a:p>
          <a:p>
            <a:pPr marL="88900" indent="-88900" eaLnBrk="1" hangingPunct="1">
              <a:spcBef>
                <a:spcPts val="0"/>
              </a:spcBef>
              <a:buFont typeface="Arial" pitchFamily="34" charset="0"/>
              <a:buChar char="•"/>
              <a:defRPr/>
            </a:pPr>
            <a:r>
              <a:rPr lang="en-GB" sz="1200" dirty="0" err="1"/>
              <a:t>SoftLayer</a:t>
            </a:r>
            <a:r>
              <a:rPr lang="en-GB" sz="1200" dirty="0"/>
              <a:t>®</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b="1" dirty="0">
              <a:cs typeface="Arial Unicode MS" panose="020B060402020202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Business challenge:</a:t>
            </a:r>
          </a:p>
          <a:p>
            <a:pPr fontAlgn="auto" hangingPunct="1">
              <a:buFont typeface="Times New Roman" panose="02020603050405020304" pitchFamily="18" charset="0"/>
              <a:buNone/>
              <a:defRPr/>
            </a:pPr>
            <a:r>
              <a:rPr lang="en-US" dirty="0"/>
              <a:t>Changing conditions in the Greek banking industry were piling pressure on First Data Hellas’ manual budgeting and billing processes. How could the company cope with the rapid pace of change without letting costs spiral?</a:t>
            </a:r>
          </a:p>
          <a:p>
            <a:pPr fontAlgn="auto" hangingPunct="1">
              <a:buFont typeface="Times New Roman" panose="02020603050405020304" pitchFamily="18" charset="0"/>
              <a:buNone/>
              <a:defRPr/>
            </a:pPr>
            <a:endParaRPr lang="en-GB" dirty="0"/>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The benefit:</a:t>
            </a:r>
          </a:p>
          <a:p>
            <a:pPr fontAlgn="auto" hangingPunct="1">
              <a:buFont typeface="Times New Roman" panose="02020603050405020304" pitchFamily="18" charset="0"/>
              <a:buNone/>
              <a:defRPr/>
            </a:pPr>
            <a:r>
              <a:rPr lang="en-US" dirty="0"/>
              <a:t>Budgeting and billing processes are much faster and more accurate. The flexible IBM solution sharpens the firm’s ability to cope with market changes, while keeping costs firmly under control.</a:t>
            </a:r>
            <a:endParaRPr lang="en-GB" dirty="0"/>
          </a:p>
          <a:p>
            <a:br>
              <a:rPr lang="en-US" altLang="ja-JP" sz="1200" dirty="0">
                <a:latin typeface="Arial" charset="0"/>
                <a:ea typeface="MS PGothic" charset="-128"/>
              </a:rPr>
            </a:br>
            <a:br>
              <a:rPr lang="en-US" altLang="ja-JP" sz="1200" dirty="0">
                <a:latin typeface="Arial" charset="0"/>
                <a:ea typeface="MS PGothic" charset="-128"/>
              </a:rPr>
            </a:br>
            <a:endParaRPr lang="en-US" altLang="en-US" sz="1200" dirty="0">
              <a:latin typeface="Arial" charset="0"/>
              <a:ea typeface="MS PGothic" charset="-128"/>
            </a:endParaRP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b="1" dirty="0">
              <a:cs typeface="Arial Unicode MS" panose="020B0604020202020204" pitchFamily="34" charset="-128"/>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815514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Company Background</a:t>
            </a:r>
          </a:p>
          <a:p>
            <a:r>
              <a:rPr lang="en-US" sz="1200" u="sng" kern="1200" dirty="0">
                <a:solidFill>
                  <a:schemeClr val="tx1"/>
                </a:solidFill>
                <a:effectLst/>
                <a:latin typeface="+mn-lt"/>
                <a:ea typeface="+mn-ea"/>
                <a:cs typeface="+mn-cs"/>
                <a:hlinkClick r:id="rId3"/>
              </a:rPr>
              <a:t>National Commercial Bank Jamaica Limited</a:t>
            </a:r>
            <a:r>
              <a:rPr lang="en-US" sz="1200" kern="1200" dirty="0">
                <a:solidFill>
                  <a:schemeClr val="tx1"/>
                </a:solidFill>
                <a:effectLst/>
                <a:latin typeface="+mn-lt"/>
                <a:ea typeface="+mn-ea"/>
                <a:cs typeface="+mn-cs"/>
              </a:rPr>
              <a:t> (NCB) can trace its roots back to 1837; since then, it has grown to dominate the Jamaican banking industry. With divisions for consumer banking, wealth and asset management, insurance, merchant banking and corporate social responsibility, NCB offers a complete range of financial services through a diverse portfolio of companies.</a:t>
            </a:r>
          </a:p>
          <a:p>
            <a:r>
              <a:rPr lang="en-US" sz="1200" b="1" kern="1200" dirty="0">
                <a:solidFill>
                  <a:schemeClr val="tx1"/>
                </a:solidFill>
                <a:effectLst/>
                <a:latin typeface="+mn-lt"/>
                <a:ea typeface="+mn-ea"/>
                <a:cs typeface="+mn-cs"/>
              </a:rPr>
              <a:t>Business challenge</a:t>
            </a:r>
          </a:p>
          <a:p>
            <a:r>
              <a:rPr lang="en-US" sz="1200" kern="1200" dirty="0">
                <a:solidFill>
                  <a:schemeClr val="tx1"/>
                </a:solidFill>
                <a:effectLst/>
                <a:latin typeface="+mn-lt"/>
                <a:ea typeface="+mn-ea"/>
                <a:cs typeface="+mn-cs"/>
              </a:rPr>
              <a:t>Recognizing that information is power, NCB wanted to liberate its financial data from spreadsheets, enable deeper analysis and give decision-makers the information they need to strategize effectively.</a:t>
            </a:r>
          </a:p>
          <a:p>
            <a:r>
              <a:rPr lang="en-US" sz="1200" b="1" kern="1200" dirty="0">
                <a:solidFill>
                  <a:schemeClr val="tx1"/>
                </a:solidFill>
                <a:effectLst/>
                <a:latin typeface="+mn-lt"/>
                <a:ea typeface="+mn-ea"/>
                <a:cs typeface="+mn-cs"/>
              </a:rPr>
              <a:t>Transformation</a:t>
            </a:r>
          </a:p>
          <a:p>
            <a:r>
              <a:rPr lang="en-US" sz="1200" kern="1200" dirty="0">
                <a:solidFill>
                  <a:schemeClr val="tx1"/>
                </a:solidFill>
                <a:effectLst/>
                <a:latin typeface="+mn-lt"/>
                <a:ea typeface="+mn-ea"/>
                <a:cs typeface="+mn-cs"/>
              </a:rPr>
              <a:t>Already the largest financial group in Jamaica, National Commercial Bank Jamaica Limited (NCB) aims to expand across the Caribbean. To enhance corporate agility, NCB is unlocking new flexibility in its financial planning and decision-making with IBM Analytics solutions that help it out-maneuver competitors and grow its market share.</a:t>
            </a:r>
          </a:p>
          <a:p>
            <a:r>
              <a:rPr lang="en-US" sz="1200" b="1" kern="1200" dirty="0">
                <a:solidFill>
                  <a:schemeClr val="tx1"/>
                </a:solidFill>
                <a:effectLst/>
                <a:latin typeface="+mn-lt"/>
                <a:ea typeface="+mn-ea"/>
                <a:cs typeface="+mn-cs"/>
              </a:rPr>
              <a:t>Results</a:t>
            </a:r>
          </a:p>
          <a:p>
            <a:r>
              <a:rPr lang="en-US" sz="1200" kern="1200" dirty="0">
                <a:solidFill>
                  <a:schemeClr val="tx1"/>
                </a:solidFill>
                <a:effectLst/>
                <a:latin typeface="+mn-lt"/>
                <a:ea typeface="+mn-ea"/>
                <a:cs typeface="+mn-cs"/>
              </a:rPr>
              <a:t>By reacting faster to changes in the market, NCB gains a key competitive advantage. The solution accelerates planning processes from four months to six weeks, and delivers insight in real time.</a:t>
            </a:r>
          </a:p>
          <a:p>
            <a:r>
              <a:rPr lang="en-US" sz="1200" b="1" kern="1200" dirty="0">
                <a:solidFill>
                  <a:schemeClr val="tx1"/>
                </a:solidFill>
                <a:effectLst/>
                <a:latin typeface="+mn-lt"/>
                <a:ea typeface="+mn-ea"/>
                <a:cs typeface="+mn-cs"/>
              </a:rPr>
              <a:t>Pull Quote</a:t>
            </a:r>
          </a:p>
          <a:p>
            <a:r>
              <a:rPr lang="en-US" sz="1200" i="1" kern="1200" dirty="0">
                <a:solidFill>
                  <a:schemeClr val="tx1"/>
                </a:solidFill>
                <a:effectLst/>
                <a:latin typeface="+mn-lt"/>
                <a:ea typeface="+mn-ea"/>
                <a:cs typeface="+mn-cs"/>
              </a:rPr>
              <a:t>“IBM Analytics allows us to react faster to change, giving us the flexibility to adjust our strategy to maximize our appeal to customers.”</a:t>
            </a:r>
          </a:p>
          <a:p>
            <a:r>
              <a:rPr lang="en-US" sz="1200" i="1" kern="1200" dirty="0">
                <a:solidFill>
                  <a:schemeClr val="tx1"/>
                </a:solidFill>
                <a:effectLst/>
                <a:latin typeface="+mn-lt"/>
                <a:ea typeface="+mn-ea"/>
                <a:cs typeface="+mn-cs"/>
              </a:rPr>
              <a:t>—Jacqueline </a:t>
            </a:r>
            <a:r>
              <a:rPr lang="en-US" sz="1200" i="1" kern="1200" dirty="0" err="1">
                <a:solidFill>
                  <a:schemeClr val="tx1"/>
                </a:solidFill>
                <a:effectLst/>
                <a:latin typeface="+mn-lt"/>
                <a:ea typeface="+mn-ea"/>
                <a:cs typeface="+mn-cs"/>
              </a:rPr>
              <a:t>DeLisser</a:t>
            </a:r>
            <a:r>
              <a:rPr lang="en-US" sz="1200" i="1" kern="1200" dirty="0">
                <a:solidFill>
                  <a:schemeClr val="tx1"/>
                </a:solidFill>
                <a:effectLst/>
                <a:latin typeface="+mn-lt"/>
                <a:ea typeface="+mn-ea"/>
                <a:cs typeface="+mn-cs"/>
              </a:rPr>
              <a:t>, Group Investor Relations Performance Monitoring and Planning Analyst, National Commercial Bank Jamaica Limited</a:t>
            </a:r>
          </a:p>
          <a:p>
            <a:r>
              <a:rPr lang="en-US" sz="1200" b="1" kern="1200" dirty="0">
                <a:solidFill>
                  <a:schemeClr val="tx1"/>
                </a:solidFill>
                <a:effectLst/>
                <a:latin typeface="+mn-lt"/>
                <a:ea typeface="+mn-ea"/>
                <a:cs typeface="+mn-cs"/>
              </a:rPr>
              <a:t>Case study Link</a:t>
            </a:r>
          </a:p>
          <a:p>
            <a:r>
              <a:rPr lang="en-US" sz="1200" u="sng" kern="1200" dirty="0">
                <a:solidFill>
                  <a:schemeClr val="tx1"/>
                </a:solidFill>
                <a:effectLst/>
                <a:latin typeface="+mn-lt"/>
                <a:ea typeface="+mn-ea"/>
                <a:cs typeface="+mn-cs"/>
              </a:rPr>
              <a:t>http://www.ibm.com/software/businesscasestudies/us/en/corp?synkey=X714150J92818S39</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53846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000" b="1" dirty="0">
                <a:latin typeface="Times New Roman" charset="0"/>
                <a:ea typeface="Arial Unicode MS" charset="0"/>
                <a:cs typeface="Arial Unicode MS" charset="0"/>
              </a:rPr>
              <a:t>Client Name: </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sz="1000" dirty="0" err="1">
                <a:latin typeface="Times New Roman" charset="0"/>
              </a:rPr>
              <a:t>Nordnet</a:t>
            </a:r>
            <a:endParaRPr lang="en-GB" altLang="en-US" sz="1000" dirty="0">
              <a:latin typeface="Times New Roman" charset="0"/>
            </a:endParaRP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000" dirty="0">
              <a:latin typeface="Times New Roman" charset="0"/>
              <a:ea typeface="Arial Unicode MS" charset="0"/>
              <a:cs typeface="Arial Unicode MS" charset="0"/>
            </a:endParaRP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000" b="1" dirty="0">
                <a:latin typeface="Times New Roman" charset="0"/>
                <a:ea typeface="Arial Unicode MS" charset="0"/>
                <a:cs typeface="Arial Unicode MS" charset="0"/>
              </a:rPr>
              <a:t>Case study Link:</a:t>
            </a: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000" dirty="0">
                <a:latin typeface="Times New Roman" charset="0"/>
                <a:ea typeface="DejaVu Sans" charset="0"/>
                <a:cs typeface="DejaVu Sans" charset="0"/>
              </a:rPr>
              <a:t>http://www.ibm.com/software/businesscasestudies/us/en/corp?synkey=S127321X16268L42</a:t>
            </a: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000" dirty="0">
              <a:latin typeface="Times New Roman" charset="0"/>
              <a:ea typeface="DejaVu Sans" charset="0"/>
              <a:cs typeface="DejaVu Sans" charset="0"/>
            </a:endParaRP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000" b="1" dirty="0">
                <a:latin typeface="Times New Roman" charset="0"/>
                <a:ea typeface="Arial Unicode MS" charset="0"/>
                <a:cs typeface="Arial Unicode MS" charset="0"/>
              </a:rPr>
              <a:t>Pull Quote:</a:t>
            </a:r>
          </a:p>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sz="900" i="1" dirty="0">
                <a:latin typeface="Times New Roman" charset="0"/>
                <a:ea typeface="Arial Unicode MS" charset="0"/>
                <a:cs typeface="Arial Unicode MS" charset="0"/>
              </a:rPr>
              <a:t>“As new waves of regulation arise, solutions like this are going to become indispensable for every financial institution.”</a:t>
            </a:r>
          </a:p>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sz="800" i="1" dirty="0">
                <a:latin typeface="Times New Roman" charset="0"/>
                <a:ea typeface="Arial Unicode MS" charset="0"/>
                <a:cs typeface="Arial Unicode MS" charset="0"/>
              </a:rPr>
              <a:t>—Jacob Kaplan, CFO, </a:t>
            </a:r>
            <a:r>
              <a:rPr lang="en-GB" altLang="en-US" sz="800" i="1" dirty="0" err="1">
                <a:latin typeface="Times New Roman" charset="0"/>
                <a:ea typeface="Arial Unicode MS" charset="0"/>
                <a:cs typeface="Arial Unicode MS" charset="0"/>
              </a:rPr>
              <a:t>Nordnet</a:t>
            </a:r>
            <a:endParaRPr lang="en-GB" altLang="en-US" sz="800" i="1" dirty="0">
              <a:latin typeface="Times New Roman" charset="0"/>
              <a:ea typeface="Arial Unicode MS" charset="0"/>
              <a:cs typeface="Arial Unicode MS" charset="0"/>
            </a:endParaRPr>
          </a:p>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altLang="en-US" sz="800" i="1" dirty="0">
              <a:latin typeface="Times New Roman" charset="0"/>
              <a:ea typeface="Arial Unicode MS" charset="0"/>
              <a:cs typeface="Arial Unicode MS" charset="0"/>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000" b="1" dirty="0">
                <a:latin typeface="Times New Roman" charset="0"/>
                <a:ea typeface="Arial Unicode MS" charset="0"/>
                <a:cs typeface="Arial Unicode MS" charset="0"/>
              </a:rPr>
              <a:t>Company Background:</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err="1">
                <a:latin typeface="Times New Roman" charset="0"/>
              </a:rPr>
              <a:t>Nordnet</a:t>
            </a:r>
            <a:r>
              <a:rPr lang="en-US" altLang="en-US" dirty="0">
                <a:latin typeface="Times New Roman" charset="0"/>
              </a:rPr>
              <a:t> is an online financial institution that offers pensions, savings and investments to more than 400,000 customers in Sweden, Norway, Denmark and Finland. Its 370 employees focus on providing a transparent and trustworthy platform that help clients make wise investment decisions, and manages assets worth SEK160 billion (USD19.2 billion).</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altLang="en-US" dirty="0">
              <a:latin typeface="Times New Roman" charset="0"/>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000" b="1" dirty="0">
                <a:latin typeface="Times New Roman" charset="0"/>
                <a:ea typeface="Arial Unicode MS" charset="0"/>
                <a:cs typeface="Arial Unicode MS" charset="0"/>
              </a:rPr>
              <a:t>Solution Components:</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000" b="1" dirty="0">
                <a:latin typeface="Times New Roman" charset="0"/>
                <a:ea typeface="Arial Unicode MS" charset="0"/>
                <a:cs typeface="Arial Unicode MS" charset="0"/>
              </a:rPr>
              <a:t>Software</a:t>
            </a:r>
          </a:p>
          <a:p>
            <a:pPr>
              <a:spcBef>
                <a:spcPts val="375"/>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sz="1000" dirty="0">
                <a:latin typeface="Times New Roman" charset="0"/>
                <a:ea typeface="MS PGothic" charset="-128"/>
              </a:rPr>
              <a:t>IBM® </a:t>
            </a:r>
            <a:r>
              <a:rPr lang="en-GB" altLang="en-US" sz="1000" dirty="0" err="1">
                <a:latin typeface="Times New Roman" charset="0"/>
                <a:ea typeface="MS PGothic" charset="-128"/>
              </a:rPr>
              <a:t>Cognos</a:t>
            </a:r>
            <a:r>
              <a:rPr lang="en-GB" altLang="en-US" sz="1000" dirty="0">
                <a:latin typeface="Times New Roman" charset="0"/>
                <a:ea typeface="MS PGothic" charset="-128"/>
              </a:rPr>
              <a:t>® Disclosure Management</a:t>
            </a:r>
          </a:p>
          <a:p>
            <a:pPr>
              <a:spcBef>
                <a:spcPts val="375"/>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sz="1000" dirty="0">
                <a:latin typeface="Times New Roman" charset="0"/>
                <a:ea typeface="MS PGothic" charset="-128"/>
              </a:rPr>
              <a:t>IBM </a:t>
            </a:r>
            <a:r>
              <a:rPr lang="en-GB" altLang="en-US" sz="1000" dirty="0" err="1">
                <a:latin typeface="Times New Roman" charset="0"/>
                <a:ea typeface="MS PGothic" charset="-128"/>
              </a:rPr>
              <a:t>Cognos</a:t>
            </a:r>
            <a:r>
              <a:rPr lang="en-GB" altLang="en-US" sz="1000" dirty="0">
                <a:latin typeface="Times New Roman" charset="0"/>
                <a:ea typeface="MS PGothic" charset="-128"/>
              </a:rPr>
              <a:t> Controller</a:t>
            </a:r>
          </a:p>
          <a:p>
            <a:pPr>
              <a:spcBef>
                <a:spcPts val="375"/>
              </a:spcBef>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altLang="en-US" sz="1000" dirty="0">
              <a:latin typeface="Times New Roman" charset="0"/>
              <a:ea typeface="MS PGothic"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000" b="1" dirty="0">
                <a:latin typeface="Times New Roman" charset="0"/>
                <a:ea typeface="Arial Unicode MS" charset="0"/>
                <a:cs typeface="Arial Unicode MS" charset="0"/>
              </a:rPr>
              <a:t>Business challenge:</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Times New Roman" charset="0"/>
              </a:rPr>
              <a:t>With Basel III in force, and Solvency II on the horizon, </a:t>
            </a:r>
            <a:r>
              <a:rPr lang="en-US" altLang="en-US" dirty="0" err="1">
                <a:latin typeface="Times New Roman" charset="0"/>
              </a:rPr>
              <a:t>Nordnet</a:t>
            </a:r>
            <a:r>
              <a:rPr lang="en-US" altLang="en-US" dirty="0">
                <a:latin typeface="Times New Roman" charset="0"/>
              </a:rPr>
              <a:t> realized that it needed a more robust, less manual process to generate accurate regulatory reports in a timely and efficient manner.</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altLang="en-US" dirty="0">
              <a:latin typeface="Times New Roman" charset="0"/>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000" b="1" dirty="0">
                <a:latin typeface="Times New Roman" charset="0"/>
                <a:ea typeface="Arial Unicode MS" charset="0"/>
                <a:cs typeface="Arial Unicode MS" charset="0"/>
              </a:rPr>
              <a:t>The benefit:</a:t>
            </a:r>
          </a:p>
          <a:p>
            <a:pPr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Times New Roman" charset="0"/>
              </a:rPr>
              <a:t>The solution minimizes manual workload, provides a complete audit trail, and enables very rapid reporting: for example, </a:t>
            </a:r>
            <a:r>
              <a:rPr lang="en-US" altLang="en-US" dirty="0" err="1">
                <a:latin typeface="Times New Roman" charset="0"/>
              </a:rPr>
              <a:t>Nordnet</a:t>
            </a:r>
            <a:r>
              <a:rPr lang="en-US" altLang="en-US" dirty="0">
                <a:latin typeface="Times New Roman" charset="0"/>
              </a:rPr>
              <a:t> can submit its COREP reports within two days of its financial close.</a:t>
            </a:r>
            <a:endParaRPr lang="en-GB" altLang="en-US" dirty="0">
              <a:latin typeface="Times New Roman" charset="0"/>
            </a:endParaRP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b="1" dirty="0">
              <a:cs typeface="Arial Unicode MS" panose="020B0604020202020204" pitchFamily="34" charset="-128"/>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169797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000" b="1" dirty="0">
                <a:cs typeface="Arial Unicode MS" panose="020B0604020202020204" pitchFamily="34" charset="-128"/>
              </a:rPr>
              <a:t>Client Name: </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000" dirty="0">
                <a:cs typeface="Arial Unicode MS" panose="020B0604020202020204" pitchFamily="34" charset="-128"/>
              </a:rPr>
              <a:t>IOOF Holdings</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000" dirty="0">
              <a:cs typeface="Arial Unicode MS" panose="020B0604020202020204" pitchFamily="34" charset="-128"/>
            </a:endParaRP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000" b="1" dirty="0">
                <a:cs typeface="Arial Unicode MS" panose="020B0604020202020204" pitchFamily="34" charset="-128"/>
              </a:rPr>
              <a:t>Case study Link:</a:t>
            </a: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dirty="0"/>
              <a:t>http://www.ibm.com/software/businesscasestudies/us/en/corp?synkey=Y338074P42855N95</a:t>
            </a: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GB" dirty="0"/>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000" b="1" dirty="0">
                <a:cs typeface="Arial Unicode MS" panose="020B0604020202020204" pitchFamily="34" charset="-128"/>
              </a:rPr>
              <a:t>Pull Quote:</a:t>
            </a:r>
          </a:p>
          <a:p>
            <a:pPr eaLnBrk="1" hangingPunct="1">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altLang="en-US" sz="1000" i="1" dirty="0">
                <a:ea typeface="DejaVu Sans" charset="0"/>
                <a:cs typeface="DejaVu Sans" charset="0"/>
              </a:rPr>
              <a:t>“Analytics helps us integrate our lines of business more efficiently, and assess the impact of new acquisitions three to five years ahead.”</a:t>
            </a:r>
          </a:p>
          <a:p>
            <a:pPr eaLnBrk="1" hangingPunct="1">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altLang="en-US" sz="1000" i="1" dirty="0">
                <a:ea typeface="DejaVu Sans" charset="0"/>
                <a:cs typeface="DejaVu Sans" charset="0"/>
              </a:rPr>
              <a:t>—David Coulter, CFO, IOOF Holdings</a:t>
            </a:r>
          </a:p>
          <a:p>
            <a:pPr eaLnBrk="1" hangingPunct="1">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GB" altLang="en-US" sz="1000" i="1" dirty="0">
              <a:ea typeface="DejaVu Sans" charset="0"/>
              <a:cs typeface="DejaVu Sans" charset="0"/>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000" b="1" dirty="0">
                <a:cs typeface="Arial Unicode MS" panose="020B0604020202020204" pitchFamily="34" charset="-128"/>
              </a:rPr>
              <a:t>Company Background:</a:t>
            </a:r>
          </a:p>
          <a:p>
            <a:pPr>
              <a:buFont typeface="Times New Roman" panose="02020603050405020304" pitchFamily="18" charset="0"/>
              <a:buNone/>
              <a:defRPr/>
            </a:pPr>
            <a:r>
              <a:rPr lang="en-AU" dirty="0"/>
              <a:t>One of Australia’s largest financial services companies, IOOF offers a full range of products and services, including financial advice, platform management and administration, investment management and trustee services. It manages and administers more than AUD 144.5 billion of client monies (as at 31 December 2014), and is listed on the Australian Securities Exchange in the ASX Top 100 (ASX:IFL; OTC:IOOFY).</a:t>
            </a:r>
          </a:p>
          <a:p>
            <a:pPr>
              <a:buFont typeface="Times New Roman" panose="02020603050405020304" pitchFamily="18" charset="0"/>
              <a:buNone/>
              <a:defRPr/>
            </a:pPr>
            <a:endParaRPr lang="en-GB" dirty="0"/>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000" b="1" dirty="0">
                <a:cs typeface="Arial Unicode MS" panose="020B0604020202020204" pitchFamily="34" charset="-128"/>
              </a:rPr>
              <a:t>Solution Components:</a:t>
            </a:r>
          </a:p>
          <a:p>
            <a:pPr eaLnBrk="1" hangingPunct="1">
              <a:buFont typeface="Times New Roman" panose="02020603050405020304" pitchFamily="18" charset="0"/>
              <a:buNone/>
              <a:defRPr/>
            </a:pPr>
            <a:r>
              <a:rPr lang="en-US" altLang="en-US" sz="1000" b="1" dirty="0">
                <a:cs typeface="Arial Unicode MS" panose="020B0604020202020204" pitchFamily="34" charset="-128"/>
              </a:rPr>
              <a:t>Software</a:t>
            </a:r>
            <a:endParaRPr lang="en-US" altLang="en-US" sz="1000" dirty="0">
              <a:cs typeface="Arial Unicode MS" panose="020B0604020202020204" pitchFamily="34" charset="-128"/>
            </a:endParaRPr>
          </a:p>
          <a:p>
            <a:pPr marL="171450" indent="-171450" fontAlgn="auto" hangingPunct="1">
              <a:buFont typeface="Arial" panose="020B0604020202020204" pitchFamily="34" charset="0"/>
              <a:buChar char="•"/>
              <a:defRPr/>
            </a:pPr>
            <a:r>
              <a:rPr lang="en-AU" sz="1000" dirty="0"/>
              <a:t>IBM® </a:t>
            </a:r>
            <a:r>
              <a:rPr lang="en-AU" sz="1000" dirty="0" err="1"/>
              <a:t>Cognos</a:t>
            </a:r>
            <a:r>
              <a:rPr lang="en-AU" sz="1000" dirty="0"/>
              <a:t>® TM1®</a:t>
            </a:r>
            <a:endParaRPr lang="en-GB" sz="1000" dirty="0"/>
          </a:p>
          <a:p>
            <a:pPr marL="171450" indent="-171450" fontAlgn="auto" hangingPunct="1">
              <a:buFont typeface="Arial" panose="020B0604020202020204" pitchFamily="34" charset="0"/>
              <a:buChar char="•"/>
              <a:defRPr/>
            </a:pPr>
            <a:r>
              <a:rPr lang="en-AU" sz="1000" dirty="0"/>
              <a:t>IBM </a:t>
            </a:r>
            <a:r>
              <a:rPr lang="en-AU" sz="1000" dirty="0" err="1"/>
              <a:t>Cognos</a:t>
            </a:r>
            <a:r>
              <a:rPr lang="en-AU" sz="1000" dirty="0"/>
              <a:t> Business Intelligence</a:t>
            </a:r>
            <a:endParaRPr lang="en-GB" sz="1000" dirty="0"/>
          </a:p>
          <a:p>
            <a:pPr eaLnBrk="1" hangingPunct="1">
              <a:buFont typeface="Times New Roman" panose="02020603050405020304" pitchFamily="18" charset="0"/>
              <a:buNone/>
              <a:defRPr/>
            </a:pPr>
            <a:r>
              <a:rPr lang="en-US" altLang="en-US" sz="1000" b="1" dirty="0">
                <a:cs typeface="Arial Unicode MS" panose="020B0604020202020204" pitchFamily="34" charset="-128"/>
              </a:rPr>
              <a:t>IBM Business Partner</a:t>
            </a:r>
            <a:endParaRPr lang="en-US" altLang="en-US" sz="1000" dirty="0">
              <a:cs typeface="Arial Unicode MS" panose="020B0604020202020204" pitchFamily="34" charset="-128"/>
            </a:endParaRPr>
          </a:p>
          <a:p>
            <a:pPr marL="171450" indent="-171450">
              <a:buFont typeface="Arial" panose="020B0604020202020204" pitchFamily="34" charset="0"/>
              <a:buChar char="•"/>
              <a:defRPr/>
            </a:pPr>
            <a:r>
              <a:rPr lang="en-AU" sz="1000" dirty="0" err="1"/>
              <a:t>Tridant</a:t>
            </a:r>
            <a:endParaRPr lang="en-AU" sz="1000" dirty="0"/>
          </a:p>
          <a:p>
            <a:pPr marL="171450" indent="-171450">
              <a:buFont typeface="Arial" panose="020B0604020202020204" pitchFamily="34" charset="0"/>
              <a:buChar char="•"/>
              <a:defRPr/>
            </a:pPr>
            <a:endParaRPr lang="en-GB" sz="1000" dirty="0"/>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000" b="1" dirty="0">
                <a:cs typeface="Arial Unicode MS" panose="020B0604020202020204" pitchFamily="34" charset="-128"/>
              </a:rPr>
              <a:t>Business challenge:</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altLang="en-US" sz="1000" dirty="0">
                <a:ea typeface="DejaVu Sans" charset="0"/>
                <a:cs typeface="DejaVu Sans" charset="0"/>
              </a:rPr>
              <a:t>To foster continued growth, IOOF Holdings needed to be able to create accurate group-level business plans – but reliance on a variety of spreadsheet-based processes made it difficult to gain insight.</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GB" altLang="en-US" sz="1000" dirty="0">
              <a:ea typeface="DejaVu Sans" charset="0"/>
              <a:cs typeface="DejaVu Sans" charset="0"/>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000" b="1" dirty="0">
                <a:cs typeface="Arial Unicode MS" panose="020B0604020202020204" pitchFamily="34" charset="-128"/>
              </a:rPr>
              <a:t>The benefit:</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altLang="en-US" sz="1000" dirty="0">
                <a:cs typeface="Arial Unicode MS" panose="020B0604020202020204" pitchFamily="34" charset="-128"/>
              </a:rPr>
              <a:t>Accelerates budgeting by one month by eliminating spreadsheet work. Boosts confidence with more detailed and robust forecasting. Enables the finance team to be self-sufficient, reducing external support costs to zero.</a:t>
            </a:r>
            <a:endParaRPr lang="en-US" sz="1000" kern="50" dirty="0">
              <a:solidFill>
                <a:schemeClr val="tx1"/>
              </a:solidFill>
              <a:latin typeface="Arial"/>
              <a:ea typeface="Arial Unicode MS"/>
              <a:cs typeface="Tahoma"/>
            </a:endParaRP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b="1" dirty="0">
              <a:cs typeface="Arial Unicode MS" panose="020B0604020202020204" pitchFamily="34" charset="-128"/>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89950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Client Name</a:t>
            </a:r>
          </a:p>
          <a:p>
            <a:r>
              <a:rPr lang="en-US" sz="1200" kern="1200" dirty="0">
                <a:solidFill>
                  <a:schemeClr val="tx1"/>
                </a:solidFill>
                <a:effectLst/>
                <a:latin typeface="+mn-lt"/>
                <a:ea typeface="+mn-ea"/>
                <a:cs typeface="+mn-cs"/>
              </a:rPr>
              <a:t>London Stock Exchange Group </a:t>
            </a:r>
          </a:p>
          <a:p>
            <a:r>
              <a:rPr lang="en-US" sz="1200" b="1" kern="1200" dirty="0">
                <a:solidFill>
                  <a:schemeClr val="tx1"/>
                </a:solidFill>
                <a:effectLst/>
                <a:latin typeface="+mn-lt"/>
                <a:ea typeface="+mn-ea"/>
                <a:cs typeface="+mn-cs"/>
              </a:rPr>
              <a:t>Company Background</a:t>
            </a:r>
          </a:p>
          <a:p>
            <a:r>
              <a:rPr lang="en-US" sz="1200" u="sng" kern="1200" dirty="0">
                <a:solidFill>
                  <a:schemeClr val="tx1"/>
                </a:solidFill>
                <a:effectLst/>
                <a:latin typeface="+mn-lt"/>
                <a:ea typeface="+mn-ea"/>
                <a:cs typeface="+mn-cs"/>
                <a:hlinkClick r:id="rId3"/>
              </a:rPr>
              <a:t>London Stock Exchange Group</a:t>
            </a:r>
            <a:r>
              <a:rPr lang="en-US" sz="1200" kern="1200" dirty="0">
                <a:solidFill>
                  <a:schemeClr val="tx1"/>
                </a:solidFill>
                <a:effectLst/>
                <a:latin typeface="+mn-lt"/>
                <a:ea typeface="+mn-ea"/>
                <a:cs typeface="+mn-cs"/>
              </a:rPr>
              <a:t> is a diversified international market infrastructure and capital markets business that sits at the heart of the world’s financial community. The Group operates a range of international equity, bond and derivatives markets, offers post trade and risk management services, and is a leading developer of trading platforms and capital markets software. Headquartered in London, UK with significant operations in Italy, France, North America and Sri Lanka, the Group employs approximately 4,700 people.</a:t>
            </a:r>
          </a:p>
          <a:p>
            <a:r>
              <a:rPr lang="en-US" sz="1200" b="1" kern="1200" dirty="0">
                <a:solidFill>
                  <a:schemeClr val="tx1"/>
                </a:solidFill>
                <a:effectLst/>
                <a:latin typeface="+mn-lt"/>
                <a:ea typeface="+mn-ea"/>
                <a:cs typeface="+mn-cs"/>
              </a:rPr>
              <a:t>Business challenge</a:t>
            </a:r>
          </a:p>
          <a:p>
            <a:r>
              <a:rPr lang="en-US" sz="1200" kern="1200" dirty="0">
                <a:solidFill>
                  <a:schemeClr val="tx1"/>
                </a:solidFill>
                <a:effectLst/>
                <a:latin typeface="+mn-lt"/>
                <a:ea typeface="+mn-ea"/>
                <a:cs typeface="+mn-cs"/>
              </a:rPr>
              <a:t>As LSEG grows to become a leader in global markets infrastructure, its increasingly complex and international operations demanded a more rigorous and robust way to manage financial reporting.</a:t>
            </a:r>
          </a:p>
          <a:p>
            <a:r>
              <a:rPr lang="en-US" sz="1200" b="1" kern="1200" dirty="0">
                <a:solidFill>
                  <a:schemeClr val="tx1"/>
                </a:solidFill>
                <a:effectLst/>
                <a:latin typeface="+mn-lt"/>
                <a:ea typeface="+mn-ea"/>
                <a:cs typeface="+mn-cs"/>
              </a:rPr>
              <a:t>Transformation</a:t>
            </a:r>
          </a:p>
          <a:p>
            <a:r>
              <a:rPr lang="en-US" sz="1200" kern="1200" dirty="0">
                <a:solidFill>
                  <a:schemeClr val="tx1"/>
                </a:solidFill>
                <a:effectLst/>
                <a:latin typeface="+mn-lt"/>
                <a:ea typeface="+mn-ea"/>
                <a:cs typeface="+mn-cs"/>
              </a:rPr>
              <a:t>London Stock Exchange Group (LSEG) ditched the spreadsheets and embraced a more controlled and efficient approach to disclosure management, supported by IBM Analytics solutions. With a rock-solid financial planning platform in place, the Group can easily meet the reporting demands of a fast-moving, global financial services business.</a:t>
            </a:r>
          </a:p>
          <a:p>
            <a:r>
              <a:rPr lang="en-US" sz="1200" b="1" kern="1200" dirty="0">
                <a:solidFill>
                  <a:schemeClr val="tx1"/>
                </a:solidFill>
                <a:effectLst/>
                <a:latin typeface="+mn-lt"/>
                <a:ea typeface="+mn-ea"/>
                <a:cs typeface="+mn-cs"/>
              </a:rPr>
              <a:t>Results</a:t>
            </a:r>
          </a:p>
          <a:p>
            <a:r>
              <a:rPr lang="en-US" sz="1200" kern="1200" dirty="0">
                <a:solidFill>
                  <a:schemeClr val="tx1"/>
                </a:solidFill>
                <a:effectLst/>
                <a:latin typeface="+mn-lt"/>
                <a:ea typeface="+mn-ea"/>
                <a:cs typeface="+mn-cs"/>
              </a:rPr>
              <a:t>Higher automation and efficiency enable LSEG to take on greater reporting workload and meet new demands as its capital markets business expands. Stronger controls and high accuracy reduce risk.</a:t>
            </a:r>
          </a:p>
          <a:p>
            <a:r>
              <a:rPr lang="en-US" sz="1200" b="1" kern="1200" dirty="0">
                <a:solidFill>
                  <a:schemeClr val="tx1"/>
                </a:solidFill>
                <a:effectLst/>
                <a:latin typeface="+mn-lt"/>
                <a:ea typeface="+mn-ea"/>
                <a:cs typeface="+mn-cs"/>
              </a:rPr>
              <a:t>Pull Quote</a:t>
            </a:r>
          </a:p>
          <a:p>
            <a:r>
              <a:rPr lang="en-US" sz="1200" i="1" kern="1200" dirty="0">
                <a:solidFill>
                  <a:schemeClr val="tx1"/>
                </a:solidFill>
                <a:effectLst/>
                <a:latin typeface="+mn-lt"/>
                <a:ea typeface="+mn-ea"/>
                <a:cs typeface="+mn-cs"/>
              </a:rPr>
              <a:t>“IBM Analytics solutions give us the solid financial planning foundation we need to support the business as it continues to grow.”</a:t>
            </a:r>
          </a:p>
          <a:p>
            <a:r>
              <a:rPr lang="en-US" sz="1200" i="1"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Bhoopat</a:t>
            </a:r>
            <a:r>
              <a:rPr lang="en-US" sz="1200" i="1" kern="1200" dirty="0">
                <a:solidFill>
                  <a:schemeClr val="tx1"/>
                </a:solidFill>
                <a:effectLst/>
                <a:latin typeface="+mn-lt"/>
                <a:ea typeface="+mn-ea"/>
                <a:cs typeface="+mn-cs"/>
              </a:rPr>
              <a:t> Patel, Head of Finance Systems Management, LSEG</a:t>
            </a:r>
          </a:p>
          <a:p>
            <a:r>
              <a:rPr lang="en-US" sz="1200" b="1" kern="1200" dirty="0">
                <a:solidFill>
                  <a:schemeClr val="tx1"/>
                </a:solidFill>
                <a:effectLst/>
                <a:latin typeface="+mn-lt"/>
                <a:ea typeface="+mn-ea"/>
                <a:cs typeface="+mn-cs"/>
              </a:rPr>
              <a:t>Solution components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IBM® Cognos® Disclosure Management</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Case study Link</a:t>
            </a:r>
          </a:p>
          <a:p>
            <a:r>
              <a:rPr lang="en-US" sz="1200" u="sng" kern="1200" dirty="0">
                <a:solidFill>
                  <a:schemeClr val="tx1"/>
                </a:solidFill>
                <a:effectLst/>
                <a:latin typeface="+mn-lt"/>
                <a:ea typeface="+mn-ea"/>
                <a:cs typeface="+mn-cs"/>
                <a:hlinkClick r:id="rId4"/>
              </a:rPr>
              <a:t>http://ecc.ibm.com/case-study/us-en/ECCF-YTC04094USEN</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br>
              <a:rPr lang="en-US" sz="120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702F2589-1B5F-4B55-A371-A2B8D5B59C34}" type="slidenum">
              <a:rPr lang="en-US" smtClean="0"/>
              <a:t>18</a:t>
            </a:fld>
            <a:endParaRPr lang="en-US"/>
          </a:p>
        </p:txBody>
      </p:sp>
    </p:spTree>
    <p:extLst>
      <p:ext uri="{BB962C8B-B14F-4D97-AF65-F5344CB8AC3E}">
        <p14:creationId xmlns:p14="http://schemas.microsoft.com/office/powerpoint/2010/main" val="1103622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438"/>
              </a:spcBef>
            </a:pPr>
            <a:r>
              <a:rPr lang="en-US" altLang="en-US" sz="1200" b="1" dirty="0">
                <a:latin typeface="Arial" charset="0"/>
                <a:ea typeface="Arial Unicode MS" charset="0"/>
                <a:cs typeface="Tahoma" charset="0"/>
              </a:rPr>
              <a:t>Client Name:</a:t>
            </a:r>
            <a:endParaRPr lang="en-US" altLang="en-US" sz="1200" dirty="0">
              <a:latin typeface="Arial" charset="0"/>
              <a:ea typeface="Arial Unicode MS" charset="0"/>
              <a:cs typeface="Tahoma" charset="0"/>
            </a:endParaRPr>
          </a:p>
          <a:p>
            <a:pPr>
              <a:spcBef>
                <a:spcPts val="1438"/>
              </a:spcBef>
            </a:pPr>
            <a:r>
              <a:rPr lang="en-US" altLang="en-US" sz="1200" dirty="0">
                <a:solidFill>
                  <a:srgbClr val="808080"/>
                </a:solidFill>
                <a:latin typeface="Arial" charset="0"/>
                <a:ea typeface="Arial Unicode MS" charset="0"/>
                <a:cs typeface="Tahoma" charset="0"/>
              </a:rPr>
              <a:t>CSOB Insurance</a:t>
            </a:r>
          </a:p>
          <a:p>
            <a:pPr>
              <a:spcBef>
                <a:spcPts val="1438"/>
              </a:spcBef>
            </a:pPr>
            <a:endParaRPr lang="en-US" altLang="en-US" sz="1200" dirty="0">
              <a:solidFill>
                <a:srgbClr val="808080"/>
              </a:solidFill>
              <a:latin typeface="Arial" charset="0"/>
              <a:ea typeface="Arial Unicode MS" charset="0"/>
              <a:cs typeface="Tahoma" charset="0"/>
            </a:endParaRPr>
          </a:p>
          <a:p>
            <a:pPr>
              <a:spcBef>
                <a:spcPts val="1438"/>
              </a:spcBef>
            </a:pPr>
            <a:r>
              <a:rPr lang="en-US" altLang="en-US" sz="1200" b="1" dirty="0">
                <a:latin typeface="Arial" charset="0"/>
                <a:ea typeface="Arial Unicode MS" charset="0"/>
                <a:cs typeface="Tahoma" charset="0"/>
              </a:rPr>
              <a:t>Case study Link:</a:t>
            </a:r>
            <a:endParaRPr lang="en-US" altLang="en-US" sz="1200" dirty="0">
              <a:latin typeface="Arial" charset="0"/>
              <a:ea typeface="Arial Unicode MS" charset="0"/>
              <a:cs typeface="Tahoma" charset="0"/>
            </a:endParaRPr>
          </a:p>
          <a:p>
            <a:pPr>
              <a:spcBef>
                <a:spcPts val="1438"/>
              </a:spcBef>
            </a:pPr>
            <a:r>
              <a:rPr lang="en-US" altLang="en-US" sz="1200" b="1" dirty="0">
                <a:latin typeface="Arial" charset="0"/>
                <a:ea typeface="Arial Unicode MS" charset="0"/>
                <a:cs typeface="Tahoma" charset="0"/>
              </a:rPr>
              <a:t>http://www.ibm.com/software/businesscasestudies/ae/en/corp?synkey=R614969S20542Z02</a:t>
            </a:r>
          </a:p>
          <a:p>
            <a:pPr>
              <a:spcBef>
                <a:spcPts val="1438"/>
              </a:spcBef>
            </a:pPr>
            <a:endParaRPr lang="en-US" altLang="en-US" sz="1200" b="1" dirty="0">
              <a:latin typeface="Arial" charset="0"/>
              <a:ea typeface="Arial Unicode MS" charset="0"/>
              <a:cs typeface="Tahoma" charset="0"/>
            </a:endParaRPr>
          </a:p>
          <a:p>
            <a:pPr>
              <a:spcBef>
                <a:spcPts val="1438"/>
              </a:spcBef>
            </a:pPr>
            <a:r>
              <a:rPr lang="en-US" altLang="en-US" sz="1200" b="1" dirty="0">
                <a:latin typeface="Arial" charset="0"/>
                <a:ea typeface="Arial Unicode MS" charset="0"/>
                <a:cs typeface="Tahoma" charset="0"/>
              </a:rPr>
              <a:t>Pull Quote:</a:t>
            </a:r>
          </a:p>
          <a:p>
            <a:pPr>
              <a:spcBef>
                <a:spcPts val="1438"/>
              </a:spcBef>
            </a:pPr>
            <a:endParaRPr lang="en-US" altLang="en-US" sz="1200" dirty="0">
              <a:latin typeface="Arial" charset="0"/>
              <a:ea typeface="Arial Unicode MS" charset="0"/>
              <a:cs typeface="Tahoma" charset="0"/>
            </a:endParaRPr>
          </a:p>
          <a:p>
            <a:pPr>
              <a:spcBef>
                <a:spcPts val="1438"/>
              </a:spcBef>
            </a:pPr>
            <a:r>
              <a:rPr lang="en-GB" altLang="en-US" i="1" dirty="0">
                <a:latin typeface="Times New Roman" charset="0"/>
                <a:ea typeface="Arial Unicode MS" charset="0"/>
                <a:cs typeface="Tahoma" charset="0"/>
              </a:rPr>
              <a:t>"Greater control of the planning process with </a:t>
            </a:r>
            <a:r>
              <a:rPr lang="en-GB" altLang="en-US" i="1" dirty="0" err="1">
                <a:latin typeface="Times New Roman" charset="0"/>
                <a:ea typeface="Arial Unicode MS" charset="0"/>
                <a:cs typeface="Tahoma" charset="0"/>
              </a:rPr>
              <a:t>Cognos</a:t>
            </a:r>
            <a:r>
              <a:rPr lang="en-GB" altLang="en-US" i="1" dirty="0">
                <a:latin typeface="Times New Roman" charset="0"/>
                <a:ea typeface="Arial Unicode MS" charset="0"/>
                <a:cs typeface="Tahoma" charset="0"/>
              </a:rPr>
              <a:t> TM1 helps us adapt to any situation."</a:t>
            </a:r>
          </a:p>
          <a:p>
            <a:pPr>
              <a:spcBef>
                <a:spcPts val="1438"/>
              </a:spcBef>
            </a:pPr>
            <a:r>
              <a:rPr lang="en-GB" altLang="en-US" i="1" dirty="0">
                <a:latin typeface="Times New Roman" charset="0"/>
                <a:ea typeface="Arial Unicode MS" charset="0"/>
                <a:cs typeface="Tahoma" charset="0"/>
              </a:rPr>
              <a:t>—Petra </a:t>
            </a:r>
            <a:r>
              <a:rPr lang="en-GB" altLang="en-US" i="1" dirty="0" err="1">
                <a:latin typeface="Times New Roman" charset="0"/>
                <a:ea typeface="Arial Unicode MS" charset="0"/>
                <a:cs typeface="Tahoma" charset="0"/>
              </a:rPr>
              <a:t>Semeráková</a:t>
            </a:r>
            <a:r>
              <a:rPr lang="en-GB" altLang="en-US" i="1" dirty="0">
                <a:latin typeface="Times New Roman" charset="0"/>
                <a:ea typeface="Arial Unicode MS" charset="0"/>
                <a:cs typeface="Tahoma" charset="0"/>
              </a:rPr>
              <a:t>, Head of Controlling at CSOB Insurance</a:t>
            </a:r>
          </a:p>
          <a:p>
            <a:pPr>
              <a:spcBef>
                <a:spcPts val="1438"/>
              </a:spcBef>
            </a:pPr>
            <a:endParaRPr lang="en-US" altLang="en-US" sz="1200" i="1" dirty="0">
              <a:solidFill>
                <a:srgbClr val="808080"/>
              </a:solidFill>
              <a:latin typeface="Arial" charset="0"/>
              <a:ea typeface="Arial Unicode MS" charset="0"/>
              <a:cs typeface="Tahoma" charset="0"/>
            </a:endParaRPr>
          </a:p>
          <a:p>
            <a:pPr>
              <a:spcBef>
                <a:spcPts val="1438"/>
              </a:spcBef>
            </a:pPr>
            <a:r>
              <a:rPr lang="en-US" altLang="en-US" sz="1200" b="1" dirty="0">
                <a:latin typeface="Arial" charset="0"/>
                <a:ea typeface="Arial Unicode MS" charset="0"/>
                <a:cs typeface="Tahoma" charset="0"/>
              </a:rPr>
              <a:t>Company Background:</a:t>
            </a:r>
            <a:endParaRPr lang="en-US" altLang="en-US" sz="1200" dirty="0">
              <a:latin typeface="Arial" charset="0"/>
              <a:ea typeface="Arial Unicode MS" charset="0"/>
              <a:cs typeface="Tahoma" charset="0"/>
            </a:endParaRPr>
          </a:p>
          <a:p>
            <a:pPr>
              <a:spcBef>
                <a:spcPts val="1438"/>
              </a:spcBef>
            </a:pPr>
            <a:r>
              <a:rPr lang="en-GB" altLang="en-US" sz="1200" dirty="0">
                <a:solidFill>
                  <a:srgbClr val="808080"/>
                </a:solidFill>
                <a:latin typeface="Arial" charset="0"/>
                <a:ea typeface="Arial Unicode MS" charset="0"/>
                <a:cs typeface="Tahoma" charset="0"/>
              </a:rPr>
              <a:t>CSOB Insurance is part of the ČSOB group, a leading financial services provider in the Czech Republic, which is owned by the international </a:t>
            </a:r>
            <a:r>
              <a:rPr lang="en-GB" altLang="en-US" sz="1200" dirty="0" err="1">
                <a:solidFill>
                  <a:srgbClr val="808080"/>
                </a:solidFill>
                <a:latin typeface="Arial" charset="0"/>
                <a:ea typeface="Arial Unicode MS" charset="0"/>
                <a:cs typeface="Tahoma" charset="0"/>
              </a:rPr>
              <a:t>bancassurer</a:t>
            </a:r>
            <a:r>
              <a:rPr lang="en-GB" altLang="en-US" sz="1200" dirty="0">
                <a:solidFill>
                  <a:srgbClr val="808080"/>
                </a:solidFill>
                <a:latin typeface="Arial" charset="0"/>
                <a:ea typeface="Arial Unicode MS" charset="0"/>
                <a:cs typeface="Tahoma" charset="0"/>
              </a:rPr>
              <a:t> KBC Group. It offers a wide range of insurance services, including life, mortgage, household, loan, motor and travel insurance.</a:t>
            </a:r>
          </a:p>
          <a:p>
            <a:pPr>
              <a:spcBef>
                <a:spcPts val="1438"/>
              </a:spcBef>
            </a:pPr>
            <a:endParaRPr lang="en-GB" altLang="en-US" sz="1200" dirty="0">
              <a:solidFill>
                <a:srgbClr val="808080"/>
              </a:solidFill>
              <a:latin typeface="Arial" charset="0"/>
              <a:ea typeface="Arial Unicode MS" charset="0"/>
              <a:cs typeface="Tahoma" charset="0"/>
            </a:endParaRPr>
          </a:p>
          <a:p>
            <a:pPr>
              <a:spcBef>
                <a:spcPts val="1438"/>
              </a:spcBef>
            </a:pPr>
            <a:r>
              <a:rPr lang="en-US" altLang="en-US" sz="1200" b="1" dirty="0">
                <a:latin typeface="Arial" charset="0"/>
                <a:ea typeface="Arial Unicode MS" charset="0"/>
                <a:cs typeface="Tahoma" charset="0"/>
              </a:rPr>
              <a:t>Solution components:</a:t>
            </a:r>
            <a:endParaRPr lang="en-US" altLang="en-US" sz="1200" dirty="0">
              <a:latin typeface="Arial" charset="0"/>
              <a:ea typeface="Arial Unicode MS" charset="0"/>
              <a:cs typeface="Tahoma" charset="0"/>
            </a:endParaRPr>
          </a:p>
          <a:p>
            <a:pPr>
              <a:spcBef>
                <a:spcPct val="0"/>
              </a:spcBef>
            </a:pPr>
            <a:r>
              <a:rPr lang="en-US" altLang="en-US" b="1" dirty="0">
                <a:solidFill>
                  <a:srgbClr val="808080"/>
                </a:solidFill>
                <a:latin typeface="Arial" charset="0"/>
                <a:ea typeface="Arial Unicode MS" charset="0"/>
                <a:cs typeface="Tahoma" charset="0"/>
              </a:rPr>
              <a:t>Software</a:t>
            </a:r>
          </a:p>
          <a:p>
            <a:pPr>
              <a:spcBef>
                <a:spcPct val="0"/>
              </a:spcBef>
              <a:buFont typeface="Arial" charset="0"/>
              <a:buChar char="●"/>
            </a:pPr>
            <a:r>
              <a:rPr lang="en-US" altLang="en-US" sz="1200" dirty="0">
                <a:solidFill>
                  <a:srgbClr val="808080"/>
                </a:solidFill>
                <a:latin typeface="Arial" charset="0"/>
                <a:ea typeface="Arial Unicode MS" charset="0"/>
                <a:cs typeface="OpenSymbol" charset="0"/>
              </a:rPr>
              <a:t>IBM® </a:t>
            </a:r>
            <a:r>
              <a:rPr lang="en-US" altLang="en-US" sz="1200" dirty="0" err="1">
                <a:solidFill>
                  <a:srgbClr val="808080"/>
                </a:solidFill>
                <a:latin typeface="Arial" charset="0"/>
                <a:ea typeface="Arial Unicode MS" charset="0"/>
                <a:cs typeface="OpenSymbol" charset="0"/>
              </a:rPr>
              <a:t>Cognos</a:t>
            </a:r>
            <a:r>
              <a:rPr lang="en-US" altLang="en-US" sz="1200" dirty="0">
                <a:solidFill>
                  <a:srgbClr val="808080"/>
                </a:solidFill>
                <a:latin typeface="Arial" charset="0"/>
                <a:ea typeface="Arial Unicode MS" charset="0"/>
                <a:cs typeface="OpenSymbol" charset="0"/>
              </a:rPr>
              <a:t>® TM1® on Cloud</a:t>
            </a:r>
          </a:p>
          <a:p>
            <a:pPr>
              <a:spcBef>
                <a:spcPct val="0"/>
              </a:spcBef>
              <a:buFont typeface="Arial" charset="0"/>
              <a:buChar char="●"/>
            </a:pPr>
            <a:r>
              <a:rPr lang="en-US" altLang="en-US" sz="1200" dirty="0">
                <a:solidFill>
                  <a:srgbClr val="808080"/>
                </a:solidFill>
                <a:latin typeface="Arial" charset="0"/>
                <a:ea typeface="Arial Unicode MS" charset="0"/>
                <a:cs typeface="OpenSymbol" charset="0"/>
              </a:rPr>
              <a:t>IBM </a:t>
            </a:r>
            <a:r>
              <a:rPr lang="en-US" altLang="en-US" sz="1200" dirty="0" err="1">
                <a:solidFill>
                  <a:srgbClr val="808080"/>
                </a:solidFill>
                <a:latin typeface="Arial" charset="0"/>
                <a:ea typeface="Arial Unicode MS" charset="0"/>
                <a:cs typeface="OpenSymbol" charset="0"/>
              </a:rPr>
              <a:t>Cognos</a:t>
            </a:r>
            <a:r>
              <a:rPr lang="en-US" altLang="en-US" sz="1200" dirty="0">
                <a:solidFill>
                  <a:srgbClr val="808080"/>
                </a:solidFill>
                <a:latin typeface="Arial" charset="0"/>
                <a:ea typeface="Arial Unicode MS" charset="0"/>
                <a:cs typeface="OpenSymbol" charset="0"/>
              </a:rPr>
              <a:t> Controller</a:t>
            </a:r>
          </a:p>
          <a:p>
            <a:pPr>
              <a:spcBef>
                <a:spcPct val="0"/>
              </a:spcBef>
              <a:buFont typeface="Arial" charset="0"/>
              <a:buNone/>
            </a:pPr>
            <a:endParaRPr lang="en-US" altLang="en-US" sz="1200" dirty="0">
              <a:solidFill>
                <a:srgbClr val="808080"/>
              </a:solidFill>
              <a:latin typeface="Arial" charset="0"/>
              <a:ea typeface="Arial Unicode MS" charset="0"/>
              <a:cs typeface="OpenSymbol" charset="0"/>
            </a:endParaRPr>
          </a:p>
          <a:p>
            <a:pPr>
              <a:spcBef>
                <a:spcPts val="1438"/>
              </a:spcBef>
            </a:pPr>
            <a:r>
              <a:rPr lang="en-US" altLang="en-US" sz="1200" b="1" dirty="0">
                <a:latin typeface="Arial" charset="0"/>
                <a:ea typeface="Arial Unicode MS" charset="0"/>
                <a:cs typeface="Tahoma" charset="0"/>
              </a:rPr>
              <a:t>Business challenge:</a:t>
            </a:r>
            <a:endParaRPr lang="en-US" altLang="en-US" sz="1200" dirty="0">
              <a:latin typeface="Arial" charset="0"/>
              <a:ea typeface="Arial Unicode MS" charset="0"/>
              <a:cs typeface="Tahoma" charset="0"/>
            </a:endParaRPr>
          </a:p>
          <a:p>
            <a:pPr hangingPunct="1"/>
            <a:r>
              <a:rPr lang="en-US" altLang="en-US" dirty="0">
                <a:latin typeface="Times New Roman" charset="0"/>
              </a:rPr>
              <a:t>When CSOB Group introduces a new strategy, CSOB Insurance needs to re-align its operations quickly to meet the new objectives. How could it find a way to accelerate business planning and adapt faster?</a:t>
            </a:r>
          </a:p>
          <a:p>
            <a:pPr hangingPunct="1"/>
            <a:endParaRPr lang="en-GB" altLang="en-US" dirty="0">
              <a:latin typeface="Times New Roman" charset="0"/>
            </a:endParaRPr>
          </a:p>
          <a:p>
            <a:pPr>
              <a:spcBef>
                <a:spcPts val="1438"/>
              </a:spcBef>
            </a:pPr>
            <a:r>
              <a:rPr lang="en-US" altLang="en-US" sz="1200" b="1" dirty="0">
                <a:latin typeface="Arial" charset="0"/>
                <a:ea typeface="Arial Unicode MS" charset="0"/>
                <a:cs typeface="Arial Unicode MS" charset="0"/>
              </a:rPr>
              <a:t>The benefit:</a:t>
            </a:r>
            <a:endParaRPr lang="en-US" altLang="en-US" sz="1200" dirty="0">
              <a:latin typeface="Arial" charset="0"/>
              <a:ea typeface="Arial Unicode MS" charset="0"/>
              <a:cs typeface="Arial Unicode MS" charset="0"/>
            </a:endParaRPr>
          </a:p>
          <a:p>
            <a:pPr hangingPunct="1"/>
            <a:r>
              <a:rPr lang="en-US" altLang="en-US" dirty="0">
                <a:latin typeface="Times New Roman" charset="0"/>
              </a:rPr>
              <a:t>Unlocking greater agility with the IBM solution helps CSOB Insurance align with corporate directives. More flexible planning increases efficiency and improves decision-making – helping to meet business goals.</a:t>
            </a:r>
            <a:endParaRPr lang="en-GB" altLang="en-US" dirty="0">
              <a:latin typeface="Times New Roman" charset="0"/>
            </a:endParaRP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b="1" dirty="0">
              <a:cs typeface="Arial Unicode MS" panose="020B0604020202020204" pitchFamily="34" charset="-128"/>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85884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a:ln/>
        </p:spPr>
      </p:sp>
      <p:sp>
        <p:nvSpPr>
          <p:cNvPr id="2385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tLang="en-US">
              <a:ea typeface="MS PGothic" charset="-128"/>
            </a:endParaRPr>
          </a:p>
        </p:txBody>
      </p:sp>
      <p:sp>
        <p:nvSpPr>
          <p:cNvPr id="238596" name="Slide Number Placeholder 3"/>
          <p:cNvSpPr txBox="1">
            <a:spLocks noGrp="1"/>
          </p:cNvSpPr>
          <p:nvPr/>
        </p:nvSpPr>
        <p:spPr bwMode="auto">
          <a:xfrm>
            <a:off x="4008438" y="8575675"/>
            <a:ext cx="306705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ea typeface="MS PGothic" charset="-128"/>
              </a:defRPr>
            </a:lvl1pPr>
            <a:lvl2pPr marL="742950" indent="-285750" eaLnBrk="0" hangingPunct="0">
              <a:spcBef>
                <a:spcPct val="30000"/>
              </a:spcBef>
              <a:defRPr sz="1200">
                <a:solidFill>
                  <a:schemeClr val="tx1"/>
                </a:solidFill>
                <a:latin typeface="Arial" charset="0"/>
                <a:ea typeface="MS PGothic" charset="-128"/>
              </a:defRPr>
            </a:lvl2pPr>
            <a:lvl3pPr marL="1143000" indent="-228600" eaLnBrk="0" hangingPunct="0">
              <a:spcBef>
                <a:spcPct val="30000"/>
              </a:spcBef>
              <a:defRPr sz="1200">
                <a:solidFill>
                  <a:schemeClr val="tx1"/>
                </a:solidFill>
                <a:latin typeface="Arial" charset="0"/>
                <a:ea typeface="MS PGothic" charset="-128"/>
              </a:defRPr>
            </a:lvl3pPr>
            <a:lvl4pPr marL="1600200" indent="-228600" eaLnBrk="0" hangingPunct="0">
              <a:spcBef>
                <a:spcPct val="30000"/>
              </a:spcBef>
              <a:defRPr sz="1200">
                <a:solidFill>
                  <a:schemeClr val="tx1"/>
                </a:solidFill>
                <a:latin typeface="Arial" charset="0"/>
                <a:ea typeface="MS PGothic" charset="-128"/>
              </a:defRPr>
            </a:lvl4pPr>
            <a:lvl5pPr marL="2057400" indent="-228600" eaLnBrk="0" hangingPunct="0">
              <a:spcBef>
                <a:spcPct val="30000"/>
              </a:spcBef>
              <a:defRPr sz="1200">
                <a:solidFill>
                  <a:schemeClr val="tx1"/>
                </a:solidFill>
                <a:latin typeface="Arial" charset="0"/>
                <a:ea typeface="MS PGothic" charset="-128"/>
              </a:defRPr>
            </a:lvl5pPr>
            <a:lvl6pPr marL="2514600" indent="-228600" eaLnBrk="0" fontAlgn="base" hangingPunct="0">
              <a:spcBef>
                <a:spcPct val="30000"/>
              </a:spcBef>
              <a:spcAft>
                <a:spcPct val="0"/>
              </a:spcAft>
              <a:defRPr sz="1200">
                <a:solidFill>
                  <a:schemeClr val="tx1"/>
                </a:solidFill>
                <a:latin typeface="Arial" charset="0"/>
                <a:ea typeface="MS PGothic" charset="-128"/>
              </a:defRPr>
            </a:lvl6pPr>
            <a:lvl7pPr marL="2971800" indent="-228600" eaLnBrk="0" fontAlgn="base" hangingPunct="0">
              <a:spcBef>
                <a:spcPct val="30000"/>
              </a:spcBef>
              <a:spcAft>
                <a:spcPct val="0"/>
              </a:spcAft>
              <a:defRPr sz="1200">
                <a:solidFill>
                  <a:schemeClr val="tx1"/>
                </a:solidFill>
                <a:latin typeface="Arial" charset="0"/>
                <a:ea typeface="MS PGothic" charset="-128"/>
              </a:defRPr>
            </a:lvl7pPr>
            <a:lvl8pPr marL="3429000" indent="-228600" eaLnBrk="0" fontAlgn="base" hangingPunct="0">
              <a:spcBef>
                <a:spcPct val="30000"/>
              </a:spcBef>
              <a:spcAft>
                <a:spcPct val="0"/>
              </a:spcAft>
              <a:defRPr sz="1200">
                <a:solidFill>
                  <a:schemeClr val="tx1"/>
                </a:solidFill>
                <a:latin typeface="Arial" charset="0"/>
                <a:ea typeface="MS PGothic" charset="-128"/>
              </a:defRPr>
            </a:lvl8pPr>
            <a:lvl9pPr marL="3886200" indent="-228600" eaLnBrk="0" fontAlgn="base" hangingPunct="0">
              <a:spcBef>
                <a:spcPct val="30000"/>
              </a:spcBef>
              <a:spcAft>
                <a:spcPct val="0"/>
              </a:spcAft>
              <a:defRPr sz="1200">
                <a:solidFill>
                  <a:schemeClr val="tx1"/>
                </a:solidFill>
                <a:latin typeface="Arial" charset="0"/>
                <a:ea typeface="MS PGothic" charset="-128"/>
              </a:defRPr>
            </a:lvl9pPr>
          </a:lstStyle>
          <a:p>
            <a:pPr algn="r" eaLnBrk="1" hangingPunct="1">
              <a:spcBef>
                <a:spcPct val="0"/>
              </a:spcBef>
            </a:pPr>
            <a:fld id="{A6677256-854A-E948-955C-C726E03F4543}" type="slidenum">
              <a:rPr lang="en-US" altLang="en-US">
                <a:solidFill>
                  <a:srgbClr val="000000"/>
                </a:solidFill>
              </a:rPr>
              <a:pPr algn="r" eaLnBrk="1" hangingPunct="1">
                <a:spcBef>
                  <a:spcPct val="0"/>
                </a:spcBef>
              </a:pPr>
              <a:t>2</a:t>
            </a:fld>
            <a:endParaRPr lang="en-US" altLang="en-US">
              <a:solidFill>
                <a:srgbClr val="000000"/>
              </a:solidFill>
            </a:endParaRPr>
          </a:p>
        </p:txBody>
      </p:sp>
    </p:spTree>
    <p:extLst>
      <p:ext uri="{BB962C8B-B14F-4D97-AF65-F5344CB8AC3E}">
        <p14:creationId xmlns:p14="http://schemas.microsoft.com/office/powerpoint/2010/main" val="902023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latin typeface="Arial" charset="0"/>
                <a:ea typeface="MS PGothic" charset="-128"/>
                <a:cs typeface="Arial Unicode MS" charset="0"/>
              </a:rPr>
              <a:t>About the client</a:t>
            </a:r>
            <a:endParaRPr lang="en-US" altLang="en-US" sz="1200" dirty="0">
              <a:latin typeface="Arial" charset="0"/>
              <a:ea typeface="MS PGothic" charset="-128"/>
              <a:cs typeface="Arial Unicode MS" charset="0"/>
            </a:endParaRPr>
          </a:p>
          <a:p>
            <a:r>
              <a:rPr lang="en-US" altLang="en-US" sz="1200" dirty="0">
                <a:latin typeface="Arial" charset="0"/>
                <a:ea typeface="MS PGothic" charset="-128"/>
                <a:cs typeface="Arial Unicode MS" charset="0"/>
              </a:rPr>
              <a:t>This insurance company headquartered in Bangkok, Thailand, offers nonlife general insurance products and services, including motor vehicle, personal accident, fire and marine coverage. The company wrote net premiums of more than THB500 million in 2012, with shareholder equity of approximately THB350 million.</a:t>
            </a:r>
          </a:p>
          <a:p>
            <a:endParaRPr lang="en-US" altLang="en-US" sz="1200" b="1" dirty="0">
              <a:latin typeface="Arial" charset="0"/>
              <a:ea typeface="MS PGothic" charset="-128"/>
              <a:cs typeface="Arial Unicode MS" charset="0"/>
            </a:endParaRPr>
          </a:p>
          <a:p>
            <a:r>
              <a:rPr lang="en-US" altLang="en-US" sz="1200" b="1" dirty="0">
                <a:latin typeface="Arial" charset="0"/>
                <a:ea typeface="MS PGothic" charset="-128"/>
                <a:cs typeface="Arial Unicode MS" charset="0"/>
              </a:rPr>
              <a:t>Business challenge</a:t>
            </a:r>
            <a:endParaRPr lang="en-US" altLang="en-US" sz="1200" dirty="0">
              <a:latin typeface="Arial" charset="0"/>
              <a:ea typeface="MS PGothic" charset="-128"/>
              <a:cs typeface="Arial Unicode MS" charset="0"/>
            </a:endParaRPr>
          </a:p>
          <a:p>
            <a:r>
              <a:rPr lang="en-US" altLang="en-US" sz="1200" dirty="0">
                <a:latin typeface="Arial" charset="0"/>
                <a:ea typeface="MS PGothic" charset="-128"/>
                <a:cs typeface="Arial Unicode MS" charset="0"/>
              </a:rPr>
              <a:t>To effectively compete in a fiercely competitive market dominated by several large international players, the insurance company needed to modernize its approach to data acquisition and analysis. The company depended primarily on manual processes and an ineffective combination of static, inflexible business rules and intuitive, subjective decision making for executing claims settlement processing, managing insurance portfolios and determining agent commissions and compensation. These time-consuming manual systems created inconsistencies in data that hindered the company’s ability to realize the full benefit of its accumulated business intelligence. Company systems were siloed, and analysts expended too much time attempting to analyze a tremendous amount of data captured in spreadsheets. The sheer volume of information thwarted the company’s ability to derive the incisive insight it needed to drive crucial business decisions. The firm needed an effective way to mine and understand the rich troves of data contained in multiple transaction records across its policy, claims, finance, compensation and commissioning systems. </a:t>
            </a:r>
          </a:p>
          <a:p>
            <a:endParaRPr lang="en-US" altLang="en-US" sz="1200" dirty="0">
              <a:latin typeface="Arial" charset="0"/>
              <a:ea typeface="MS PGothic" charset="-128"/>
              <a:cs typeface="Arial Unicode MS" charset="0"/>
            </a:endParaRPr>
          </a:p>
          <a:p>
            <a:r>
              <a:rPr lang="en-US" altLang="en-US" sz="1200" b="1" dirty="0">
                <a:latin typeface="Arial" charset="0"/>
                <a:ea typeface="MS PGothic" charset="-128"/>
                <a:cs typeface="Arial Unicode MS" charset="0"/>
              </a:rPr>
              <a:t>Solution</a:t>
            </a:r>
            <a:r>
              <a:rPr lang="en-US" altLang="en-US" sz="1200" dirty="0">
                <a:latin typeface="Arial" charset="0"/>
                <a:ea typeface="MS PGothic" charset="-128"/>
                <a:cs typeface="Arial Unicode MS" charset="0"/>
              </a:rPr>
              <a:t> </a:t>
            </a:r>
          </a:p>
          <a:p>
            <a:r>
              <a:rPr lang="en-US" altLang="en-US" sz="1200" dirty="0">
                <a:latin typeface="Arial" charset="0"/>
                <a:ea typeface="MS PGothic" charset="-128"/>
                <a:cs typeface="Arial Unicode MS" charset="0"/>
              </a:rPr>
              <a:t>To simultaneously center operations on the customer, process claims efficiently, optimize risk management and maximize multichannel interactions, the company takes advantage of an integrated analytics and reporting solution that it can use to aggregate, analyze and align information from multiple sources across the enterprise. From insurance portfolios to finance to marketing, the solution provides greater visibility into and a holistic view of the company’s operations. Using the solution’s analytics, tracking and monitoring capabilities, the company can make full use of its data to develop competitively priced products and more profitable ways to sustain business growth, increase claims efficiency, improve capital and risk management, and support compliance with regulatory reporting. </a:t>
            </a:r>
          </a:p>
          <a:p>
            <a:endParaRPr lang="en-US" altLang="en-US" sz="1200" dirty="0">
              <a:latin typeface="Arial" charset="0"/>
              <a:ea typeface="MS PGothic" charset="-128"/>
              <a:cs typeface="Arial Unicode MS" charset="0"/>
            </a:endParaRPr>
          </a:p>
          <a:p>
            <a:r>
              <a:rPr lang="en-US" altLang="en-US" sz="1200" b="1" dirty="0">
                <a:latin typeface="Arial" charset="0"/>
                <a:ea typeface="MS PGothic" charset="-128"/>
                <a:cs typeface="Arial Unicode MS" charset="0"/>
              </a:rPr>
              <a:t>Quantifiable benefits</a:t>
            </a:r>
            <a:endParaRPr lang="en-US" altLang="en-US" sz="1200" dirty="0">
              <a:latin typeface="Arial" charset="0"/>
              <a:ea typeface="MS PGothic" charset="-128"/>
              <a:cs typeface="Arial Unicode MS" charset="0"/>
            </a:endParaRPr>
          </a:p>
          <a:p>
            <a:r>
              <a:rPr lang="en-US" altLang="en-US" sz="1200" dirty="0">
                <a:latin typeface="Arial" charset="0"/>
                <a:ea typeface="MS PGothic" charset="-128"/>
                <a:cs typeface="Arial Unicode MS" charset="0"/>
              </a:rPr>
              <a:t>The advanced analytics platform manages disparate information from diverse sources, reducing the need for manual data collection and analysis. The solution reduces the time required to generate reports from two weeks to 1 </a:t>
            </a:r>
            <a:r>
              <a:rPr lang="en-US" altLang="en-US" dirty="0">
                <a:latin typeface="Arial" charset="0"/>
                <a:ea typeface="MS PGothic" charset="-128"/>
                <a:cs typeface="Arial Unicode MS" charset="0"/>
              </a:rPr>
              <a:t>– </a:t>
            </a:r>
            <a:r>
              <a:rPr lang="en-US" altLang="en-US" sz="1200" dirty="0">
                <a:latin typeface="Arial" charset="0"/>
                <a:ea typeface="MS PGothic" charset="-128"/>
                <a:cs typeface="Arial Unicode MS" charset="0"/>
              </a:rPr>
              <a:t>2 days, an 86 percent improvement in efficiency. And the company can accelerate its financial forecasting projections from two months to just one month, a 50 percent improvement. The consolidated software and hardware platform increases employee productivity an average of 45 percent, delivering reports seven times faster and speeding time to market for sales campaigns.</a:t>
            </a:r>
          </a:p>
          <a:p>
            <a:endParaRPr lang="en-US" altLang="en-US" sz="1200" dirty="0">
              <a:latin typeface="Arial" charset="0"/>
              <a:ea typeface="MS PGothic" charset="-128"/>
              <a:cs typeface="Arial Unicode MS" charset="0"/>
            </a:endParaRPr>
          </a:p>
          <a:p>
            <a:r>
              <a:rPr lang="en-US" altLang="en-US" sz="1200" b="1" dirty="0">
                <a:latin typeface="Arial" charset="0"/>
                <a:ea typeface="MS PGothic" charset="-128"/>
                <a:cs typeface="Arial Unicode MS" charset="0"/>
              </a:rPr>
              <a:t>What makes it smarter</a:t>
            </a:r>
            <a:endParaRPr lang="en-US" altLang="en-US" sz="1200" dirty="0">
              <a:latin typeface="Arial" charset="0"/>
              <a:ea typeface="MS PGothic" charset="-128"/>
              <a:cs typeface="Arial Unicode MS" charset="0"/>
            </a:endParaRPr>
          </a:p>
          <a:p>
            <a:r>
              <a:rPr lang="en-US" altLang="en-US" sz="1200" b="1" dirty="0">
                <a:latin typeface="Arial" charset="0"/>
                <a:ea typeface="MS PGothic" charset="-128"/>
                <a:cs typeface="Arial Unicode MS" charset="0"/>
              </a:rPr>
              <a:t>Instrumented</a:t>
            </a:r>
            <a:r>
              <a:rPr lang="en-US" altLang="en-US" sz="1200" dirty="0">
                <a:latin typeface="Arial" charset="0"/>
                <a:ea typeface="MS PGothic" charset="-128"/>
                <a:cs typeface="Arial Unicode MS" charset="0"/>
              </a:rPr>
              <a:t> - The solution captures and consolidates data from multiple databases and key business applications and delivers it to a central data warehouse.</a:t>
            </a:r>
          </a:p>
          <a:p>
            <a:r>
              <a:rPr lang="en-US" altLang="en-US" sz="1200" b="1" dirty="0">
                <a:latin typeface="Arial" charset="0"/>
                <a:ea typeface="MS PGothic" charset="-128"/>
                <a:cs typeface="Arial Unicode MS" charset="0"/>
              </a:rPr>
              <a:t>Interconnected</a:t>
            </a:r>
            <a:r>
              <a:rPr lang="en-US" altLang="en-US" sz="1200" dirty="0">
                <a:latin typeface="Arial" charset="0"/>
                <a:ea typeface="MS PGothic" charset="-128"/>
                <a:cs typeface="Arial Unicode MS" charset="0"/>
              </a:rPr>
              <a:t> - A consolidated repository for operational and financial data facilitates unified tracking and control over business performance, policy underwriting, claims settlement and financial risk. </a:t>
            </a:r>
          </a:p>
          <a:p>
            <a:r>
              <a:rPr lang="en-US" altLang="en-US" sz="1200" b="1" dirty="0">
                <a:latin typeface="Arial" charset="0"/>
                <a:ea typeface="MS PGothic" charset="-128"/>
                <a:cs typeface="Arial Unicode MS" charset="0"/>
              </a:rPr>
              <a:t>Intelligent</a:t>
            </a:r>
            <a:r>
              <a:rPr lang="en-US" altLang="en-US" sz="1200" dirty="0">
                <a:latin typeface="Arial" charset="0"/>
                <a:ea typeface="MS PGothic" charset="-128"/>
                <a:cs typeface="Arial Unicode MS" charset="0"/>
              </a:rPr>
              <a:t> - The solution analyzes claims settlement, insurance portfolio management and agent commissions and compensation, and it helps the organization analyze demographic information for better-focused marketing campaigns.</a:t>
            </a:r>
          </a:p>
          <a:p>
            <a:endParaRPr lang="en-US" altLang="en-US" sz="1200" dirty="0">
              <a:latin typeface="Arial" charset="0"/>
              <a:ea typeface="MS PGothic" charset="-128"/>
              <a:cs typeface="Arial Unicode MS" charset="0"/>
            </a:endParaRPr>
          </a:p>
          <a:p>
            <a:r>
              <a:rPr lang="en-US" altLang="en-US" sz="1200" b="1" dirty="0">
                <a:latin typeface="Arial" charset="0"/>
                <a:ea typeface="MS PGothic" charset="-128"/>
                <a:cs typeface="Arial Unicode MS" charset="0"/>
              </a:rPr>
              <a:t>Case Study Link</a:t>
            </a:r>
          </a:p>
          <a:p>
            <a:r>
              <a:rPr lang="en-US" altLang="en-US" sz="1200" b="1" dirty="0">
                <a:latin typeface="Arial" charset="0"/>
                <a:ea typeface="MS PGothic" charset="-128"/>
                <a:cs typeface="Arial Unicode MS" charset="0"/>
              </a:rPr>
              <a:t>http://www.ibm.com/software/businesscasestudies?synkey=Y650855E27827Y46</a:t>
            </a:r>
          </a:p>
          <a:p>
            <a:r>
              <a:rPr lang="en-US" altLang="en-US" sz="1200" dirty="0">
                <a:latin typeface="Arial" charset="0"/>
                <a:ea typeface="MS PGothic" charset="-128"/>
                <a:cs typeface="Arial Unicode MS" charset="0"/>
              </a:rPr>
              <a:t> </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b="1" dirty="0">
              <a:cs typeface="Arial Unicode MS" panose="020B0604020202020204" pitchFamily="34" charset="-128"/>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3030826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Times New Roman" panose="02020603050405020304" pitchFamily="18" charset="0"/>
              </a:rPr>
              <a:t>Client Name: </a:t>
            </a:r>
            <a:r>
              <a:rPr lang="en-US" altLang="en-US" sz="1200" b="1" dirty="0" err="1">
                <a:cs typeface="Times New Roman" panose="02020603050405020304" pitchFamily="18" charset="0"/>
              </a:rPr>
              <a:t>Bazan</a:t>
            </a:r>
            <a:r>
              <a:rPr lang="en-US" altLang="en-US" sz="1200" b="1" dirty="0">
                <a:cs typeface="Times New Roman" panose="02020603050405020304" pitchFamily="18" charset="0"/>
              </a:rPr>
              <a:t> Group</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b="1" dirty="0">
              <a:cs typeface="Times New Roman" panose="02020603050405020304" pitchFamily="18" charset="0"/>
            </a:endParaRP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Times New Roman" panose="02020603050405020304" pitchFamily="18" charset="0"/>
              </a:rPr>
              <a:t>Case study Link:</a:t>
            </a: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a:ea typeface="DejaVu Sans" charset="0"/>
                <a:cs typeface="Times New Roman" panose="02020603050405020304" pitchFamily="18" charset="0"/>
              </a:rPr>
              <a:t>http://www.ibm.com/software/businesscasestudies/us/en/corp?synkey=H578353S39800G56</a:t>
            </a: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b="1" dirty="0">
              <a:cs typeface="Times New Roman" panose="02020603050405020304" pitchFamily="18" charset="0"/>
            </a:endParaRPr>
          </a:p>
          <a:p>
            <a:pPr eaLnBrk="1" hangingPunct="1">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Times New Roman" panose="02020603050405020304" pitchFamily="18" charset="0"/>
              </a:rPr>
              <a:t>Pull Quote:</a:t>
            </a:r>
          </a:p>
          <a:p>
            <a:pPr eaLnBrk="1" hangingPunct="1">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altLang="en-US" sz="1200" i="1" dirty="0">
                <a:ea typeface="DejaVu Sans" charset="0"/>
                <a:cs typeface="Times New Roman" panose="02020603050405020304" pitchFamily="18" charset="0"/>
              </a:rPr>
              <a:t>“The ability to drill down and understand how each business unit contributes to the overall budget is extremely powerful.”</a:t>
            </a:r>
          </a:p>
          <a:p>
            <a:pPr eaLnBrk="1" hangingPunct="1">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i="1" dirty="0">
                <a:ea typeface="DejaVu Sans" charset="0"/>
                <a:cs typeface="Times New Roman" panose="02020603050405020304" pitchFamily="18" charset="0"/>
              </a:rPr>
              <a:t>— Tina </a:t>
            </a:r>
            <a:r>
              <a:rPr lang="en-US" altLang="en-US" sz="1200" i="1" dirty="0" err="1">
                <a:ea typeface="DejaVu Sans" charset="0"/>
                <a:cs typeface="Times New Roman" panose="02020603050405020304" pitchFamily="18" charset="0"/>
              </a:rPr>
              <a:t>Boostenay</a:t>
            </a:r>
            <a:r>
              <a:rPr lang="en-US" altLang="en-US" sz="1200" i="1" dirty="0">
                <a:ea typeface="DejaVu Sans" charset="0"/>
                <a:cs typeface="Times New Roman" panose="02020603050405020304" pitchFamily="18" charset="0"/>
              </a:rPr>
              <a:t>, CIO, </a:t>
            </a:r>
            <a:r>
              <a:rPr lang="en-US" altLang="en-US" sz="1200" i="1" dirty="0" err="1">
                <a:ea typeface="DejaVu Sans" charset="0"/>
                <a:cs typeface="Times New Roman" panose="02020603050405020304" pitchFamily="18" charset="0"/>
              </a:rPr>
              <a:t>Bazan</a:t>
            </a:r>
            <a:r>
              <a:rPr lang="en-US" altLang="en-US" sz="1200" i="1" dirty="0">
                <a:ea typeface="DejaVu Sans" charset="0"/>
                <a:cs typeface="Times New Roman" panose="02020603050405020304" pitchFamily="18" charset="0"/>
              </a:rPr>
              <a:t> Group</a:t>
            </a:r>
          </a:p>
          <a:p>
            <a:pPr eaLnBrk="1" hangingPunct="1">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i="1" dirty="0">
              <a:ea typeface="DejaVu Sans" charset="0"/>
              <a:cs typeface="Times New Roman" panose="02020603050405020304" pitchFamily="18" charset="0"/>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Times New Roman" panose="02020603050405020304" pitchFamily="18" charset="0"/>
              </a:rPr>
              <a:t>Company Background:</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altLang="en-US" sz="1200" dirty="0">
                <a:ea typeface="DejaVu Sans" charset="0"/>
                <a:cs typeface="Times New Roman" panose="02020603050405020304" pitchFamily="18" charset="0"/>
              </a:rPr>
              <a:t>Located in the bay area of Haifa, </a:t>
            </a:r>
            <a:r>
              <a:rPr lang="en-GB" altLang="en-US" sz="1200" dirty="0" err="1">
                <a:ea typeface="DejaVu Sans" charset="0"/>
                <a:cs typeface="Times New Roman" panose="02020603050405020304" pitchFamily="18" charset="0"/>
              </a:rPr>
              <a:t>Bazan</a:t>
            </a:r>
            <a:r>
              <a:rPr lang="en-GB" altLang="en-US" sz="1200" dirty="0">
                <a:ea typeface="DejaVu Sans" charset="0"/>
                <a:cs typeface="Times New Roman" panose="02020603050405020304" pitchFamily="18" charset="0"/>
              </a:rPr>
              <a:t> Group (known internationally as Oil Refineries Ltd, or ORL), is Israel's largest oil refinery. </a:t>
            </a:r>
            <a:r>
              <a:rPr lang="en-GB" altLang="en-US" sz="1200" dirty="0" err="1">
                <a:ea typeface="DejaVu Sans" charset="0"/>
                <a:cs typeface="Times New Roman" panose="02020603050405020304" pitchFamily="18" charset="0"/>
              </a:rPr>
              <a:t>Bazan</a:t>
            </a:r>
            <a:r>
              <a:rPr lang="en-GB" altLang="en-US" sz="1200" dirty="0">
                <a:ea typeface="DejaVu Sans" charset="0"/>
                <a:cs typeface="Times New Roman" panose="02020603050405020304" pitchFamily="18" charset="0"/>
              </a:rPr>
              <a:t> is capable of refining approximately 9.8 million tons of crude oil per year, providing a variety of products used in industrial operation, transportation, private consumption, agriculture and infrastructures.</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a:ea typeface="DejaVu Sans" charset="0"/>
                <a:cs typeface="Times New Roman" panose="02020603050405020304" pitchFamily="18" charset="0"/>
              </a:rPr>
              <a:t> </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Times New Roman" panose="02020603050405020304" pitchFamily="18" charset="0"/>
              </a:rPr>
              <a:t>Solution Components:</a:t>
            </a:r>
          </a:p>
          <a:p>
            <a:pPr marL="119063" indent="-117475" eaLnBrk="1" hangingPunct="1">
              <a:buFont typeface="Times New Roman" panose="02020603050405020304" pitchFamily="18" charset="0"/>
              <a:buNone/>
              <a:tabLst>
                <a:tab pos="119063" algn="l"/>
                <a:tab pos="576263" algn="l"/>
                <a:tab pos="1033463" algn="l"/>
                <a:tab pos="1490663" algn="l"/>
                <a:tab pos="1947863" algn="l"/>
                <a:tab pos="2405063" algn="l"/>
                <a:tab pos="2862263" algn="l"/>
                <a:tab pos="3319463" algn="l"/>
                <a:tab pos="3776663" algn="l"/>
                <a:tab pos="4233863" algn="l"/>
                <a:tab pos="4691063" algn="l"/>
                <a:tab pos="5148263" algn="l"/>
                <a:tab pos="5605463" algn="l"/>
                <a:tab pos="6062663" algn="l"/>
                <a:tab pos="6519863" algn="l"/>
                <a:tab pos="6977063" algn="l"/>
                <a:tab pos="7434263" algn="l"/>
                <a:tab pos="7891463" algn="l"/>
                <a:tab pos="8348663" algn="l"/>
                <a:tab pos="8805863" algn="l"/>
                <a:tab pos="9263063" algn="l"/>
              </a:tabLst>
              <a:defRPr/>
            </a:pPr>
            <a:r>
              <a:rPr lang="en-US" sz="1200" b="1" dirty="0">
                <a:cs typeface="Times New Roman" panose="02020603050405020304" pitchFamily="18" charset="0"/>
              </a:rPr>
              <a:t>Software</a:t>
            </a:r>
          </a:p>
          <a:p>
            <a:pPr marL="119063" indent="-117475" eaLnBrk="1" hangingPunct="1">
              <a:buFont typeface="Times New Roman" panose="02020603050405020304" pitchFamily="18" charset="0"/>
              <a:buNone/>
              <a:tabLst>
                <a:tab pos="119063" algn="l"/>
                <a:tab pos="576263" algn="l"/>
                <a:tab pos="1033463" algn="l"/>
                <a:tab pos="1490663" algn="l"/>
                <a:tab pos="1947863" algn="l"/>
                <a:tab pos="2405063" algn="l"/>
                <a:tab pos="2862263" algn="l"/>
                <a:tab pos="3319463" algn="l"/>
                <a:tab pos="3776663" algn="l"/>
                <a:tab pos="4233863" algn="l"/>
                <a:tab pos="4691063" algn="l"/>
                <a:tab pos="5148263" algn="l"/>
                <a:tab pos="5605463" algn="l"/>
                <a:tab pos="6062663" algn="l"/>
                <a:tab pos="6519863" algn="l"/>
                <a:tab pos="6977063" algn="l"/>
                <a:tab pos="7434263" algn="l"/>
                <a:tab pos="7891463" algn="l"/>
                <a:tab pos="8348663" algn="l"/>
                <a:tab pos="8805863" algn="l"/>
                <a:tab pos="9263063" algn="l"/>
              </a:tabLst>
              <a:defRPr/>
            </a:pPr>
            <a:r>
              <a:rPr lang="en-US" sz="1200" dirty="0">
                <a:cs typeface="Times New Roman" panose="02020603050405020304" pitchFamily="18" charset="0"/>
              </a:rPr>
              <a:t>• IBM® </a:t>
            </a:r>
            <a:r>
              <a:rPr lang="en-US" sz="1200" dirty="0" err="1">
                <a:cs typeface="Times New Roman" panose="02020603050405020304" pitchFamily="18" charset="0"/>
              </a:rPr>
              <a:t>Cognos</a:t>
            </a:r>
            <a:r>
              <a:rPr lang="en-US" sz="1200" dirty="0">
                <a:cs typeface="Times New Roman" panose="02020603050405020304" pitchFamily="18" charset="0"/>
              </a:rPr>
              <a:t>® TM1®</a:t>
            </a:r>
          </a:p>
          <a:p>
            <a:pPr marL="119063" indent="-117475" eaLnBrk="1" hangingPunct="1">
              <a:buFont typeface="Times New Roman" panose="02020603050405020304" pitchFamily="18" charset="0"/>
              <a:buNone/>
              <a:tabLst>
                <a:tab pos="119063" algn="l"/>
                <a:tab pos="576263" algn="l"/>
                <a:tab pos="1033463" algn="l"/>
                <a:tab pos="1490663" algn="l"/>
                <a:tab pos="1947863" algn="l"/>
                <a:tab pos="2405063" algn="l"/>
                <a:tab pos="2862263" algn="l"/>
                <a:tab pos="3319463" algn="l"/>
                <a:tab pos="3776663" algn="l"/>
                <a:tab pos="4233863" algn="l"/>
                <a:tab pos="4691063" algn="l"/>
                <a:tab pos="5148263" algn="l"/>
                <a:tab pos="5605463" algn="l"/>
                <a:tab pos="6062663" algn="l"/>
                <a:tab pos="6519863" algn="l"/>
                <a:tab pos="6977063" algn="l"/>
                <a:tab pos="7434263" algn="l"/>
                <a:tab pos="7891463" algn="l"/>
                <a:tab pos="8348663" algn="l"/>
                <a:tab pos="8805863" algn="l"/>
                <a:tab pos="9263063" algn="l"/>
              </a:tabLst>
              <a:defRPr/>
            </a:pPr>
            <a:r>
              <a:rPr lang="en-US" sz="1200" b="1" dirty="0">
                <a:cs typeface="Times New Roman" panose="02020603050405020304" pitchFamily="18" charset="0"/>
              </a:rPr>
              <a:t>Applications</a:t>
            </a:r>
          </a:p>
          <a:p>
            <a:pPr marL="119063" indent="-117475" eaLnBrk="1" hangingPunct="1">
              <a:buFont typeface="Times New Roman" panose="02020603050405020304" pitchFamily="18" charset="0"/>
              <a:buNone/>
              <a:tabLst>
                <a:tab pos="119063" algn="l"/>
                <a:tab pos="576263" algn="l"/>
                <a:tab pos="1033463" algn="l"/>
                <a:tab pos="1490663" algn="l"/>
                <a:tab pos="1947863" algn="l"/>
                <a:tab pos="2405063" algn="l"/>
                <a:tab pos="2862263" algn="l"/>
                <a:tab pos="3319463" algn="l"/>
                <a:tab pos="3776663" algn="l"/>
                <a:tab pos="4233863" algn="l"/>
                <a:tab pos="4691063" algn="l"/>
                <a:tab pos="5148263" algn="l"/>
                <a:tab pos="5605463" algn="l"/>
                <a:tab pos="6062663" algn="l"/>
                <a:tab pos="6519863" algn="l"/>
                <a:tab pos="6977063" algn="l"/>
                <a:tab pos="7434263" algn="l"/>
                <a:tab pos="7891463" algn="l"/>
                <a:tab pos="8348663" algn="l"/>
                <a:tab pos="8805863" algn="l"/>
                <a:tab pos="9263063" algn="l"/>
              </a:tabLst>
              <a:defRPr/>
            </a:pPr>
            <a:r>
              <a:rPr lang="en-US" sz="1200" dirty="0">
                <a:cs typeface="Times New Roman" panose="02020603050405020304" pitchFamily="18" charset="0"/>
              </a:rPr>
              <a:t>• SAP ERP</a:t>
            </a:r>
          </a:p>
          <a:p>
            <a:pPr marL="119063" indent="-117475" eaLnBrk="1" hangingPunct="1">
              <a:buFont typeface="Times New Roman" panose="02020603050405020304" pitchFamily="18" charset="0"/>
              <a:buNone/>
              <a:tabLst>
                <a:tab pos="119063" algn="l"/>
                <a:tab pos="576263" algn="l"/>
                <a:tab pos="1033463" algn="l"/>
                <a:tab pos="1490663" algn="l"/>
                <a:tab pos="1947863" algn="l"/>
                <a:tab pos="2405063" algn="l"/>
                <a:tab pos="2862263" algn="l"/>
                <a:tab pos="3319463" algn="l"/>
                <a:tab pos="3776663" algn="l"/>
                <a:tab pos="4233863" algn="l"/>
                <a:tab pos="4691063" algn="l"/>
                <a:tab pos="5148263" algn="l"/>
                <a:tab pos="5605463" algn="l"/>
                <a:tab pos="6062663" algn="l"/>
                <a:tab pos="6519863" algn="l"/>
                <a:tab pos="6977063" algn="l"/>
                <a:tab pos="7434263" algn="l"/>
                <a:tab pos="7891463" algn="l"/>
                <a:tab pos="8348663" algn="l"/>
                <a:tab pos="8805863" algn="l"/>
                <a:tab pos="9263063" algn="l"/>
              </a:tabLst>
              <a:defRPr/>
            </a:pPr>
            <a:r>
              <a:rPr lang="en-US" sz="1200" dirty="0">
                <a:cs typeface="Times New Roman" panose="02020603050405020304" pitchFamily="18" charset="0"/>
              </a:rPr>
              <a:t>• SAP Business Warehouse</a:t>
            </a:r>
          </a:p>
          <a:p>
            <a:pPr marL="119063" indent="-117475" eaLnBrk="1" hangingPunct="1">
              <a:buFont typeface="Times New Roman" panose="02020603050405020304" pitchFamily="18" charset="0"/>
              <a:buNone/>
              <a:tabLst>
                <a:tab pos="119063" algn="l"/>
                <a:tab pos="576263" algn="l"/>
                <a:tab pos="1033463" algn="l"/>
                <a:tab pos="1490663" algn="l"/>
                <a:tab pos="1947863" algn="l"/>
                <a:tab pos="2405063" algn="l"/>
                <a:tab pos="2862263" algn="l"/>
                <a:tab pos="3319463" algn="l"/>
                <a:tab pos="3776663" algn="l"/>
                <a:tab pos="4233863" algn="l"/>
                <a:tab pos="4691063" algn="l"/>
                <a:tab pos="5148263" algn="l"/>
                <a:tab pos="5605463" algn="l"/>
                <a:tab pos="6062663" algn="l"/>
                <a:tab pos="6519863" algn="l"/>
                <a:tab pos="6977063" algn="l"/>
                <a:tab pos="7434263" algn="l"/>
                <a:tab pos="7891463" algn="l"/>
                <a:tab pos="8348663" algn="l"/>
                <a:tab pos="8805863" algn="l"/>
                <a:tab pos="9263063" algn="l"/>
              </a:tabLst>
              <a:defRPr/>
            </a:pPr>
            <a:r>
              <a:rPr lang="en-US" sz="1200" b="1" dirty="0">
                <a:cs typeface="Times New Roman" panose="02020603050405020304" pitchFamily="18" charset="0"/>
              </a:rPr>
              <a:t>IBM Business Partner</a:t>
            </a:r>
          </a:p>
          <a:p>
            <a:pPr marL="117475" indent="-115888" eaLnBrk="1" hangingPunct="1">
              <a:buFont typeface="Times New Roman" panose="02020603050405020304" pitchFamily="18" charset="0"/>
              <a:buChar char="•"/>
              <a:tabLst>
                <a:tab pos="119063" algn="l"/>
                <a:tab pos="576263" algn="l"/>
                <a:tab pos="1033463" algn="l"/>
                <a:tab pos="1490663" algn="l"/>
                <a:tab pos="1947863" algn="l"/>
                <a:tab pos="2405063" algn="l"/>
                <a:tab pos="2862263" algn="l"/>
                <a:tab pos="3319463" algn="l"/>
                <a:tab pos="3776663" algn="l"/>
                <a:tab pos="4233863" algn="l"/>
                <a:tab pos="4691063" algn="l"/>
                <a:tab pos="5148263" algn="l"/>
                <a:tab pos="5605463" algn="l"/>
                <a:tab pos="6062663" algn="l"/>
                <a:tab pos="6519863" algn="l"/>
                <a:tab pos="6977063" algn="l"/>
                <a:tab pos="7434263" algn="l"/>
                <a:tab pos="7891463" algn="l"/>
                <a:tab pos="8348663" algn="l"/>
                <a:tab pos="8805863" algn="l"/>
                <a:tab pos="9263063" algn="l"/>
              </a:tabLst>
              <a:defRPr/>
            </a:pPr>
            <a:r>
              <a:rPr lang="en-US" sz="1200" dirty="0" err="1">
                <a:cs typeface="Times New Roman" panose="02020603050405020304" pitchFamily="18" charset="0"/>
              </a:rPr>
              <a:t>Biconix</a:t>
            </a:r>
            <a:endParaRPr lang="en-US" sz="1200" dirty="0">
              <a:cs typeface="Times New Roman" panose="02020603050405020304" pitchFamily="18" charset="0"/>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ea typeface="MS PGothic" panose="020B0600070205080204" pitchFamily="34" charset="-128"/>
              <a:cs typeface="Times New Roman" panose="02020603050405020304" pitchFamily="18" charset="0"/>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Times New Roman" panose="02020603050405020304" pitchFamily="18" charset="0"/>
              </a:rPr>
              <a:t>Business challenge:</a:t>
            </a:r>
          </a:p>
          <a:p>
            <a:pPr fontAlgn="auto" hangingPunct="1">
              <a:buFont typeface="Times New Roman" panose="02020603050405020304" pitchFamily="18" charset="0"/>
              <a:buNone/>
              <a:defRPr/>
            </a:pPr>
            <a:r>
              <a:rPr lang="en-US" sz="1200" dirty="0">
                <a:cs typeface="Times New Roman" panose="02020603050405020304" pitchFamily="18" charset="0"/>
              </a:rPr>
              <a:t>Manual, spreadsheet-based processes were limiting </a:t>
            </a:r>
            <a:r>
              <a:rPr lang="en-US" sz="1200" dirty="0" err="1">
                <a:cs typeface="Times New Roman" panose="02020603050405020304" pitchFamily="18" charset="0"/>
              </a:rPr>
              <a:t>Bazan</a:t>
            </a:r>
            <a:r>
              <a:rPr lang="en-US" sz="1200" dirty="0">
                <a:cs typeface="Times New Roman" panose="02020603050405020304" pitchFamily="18" charset="0"/>
              </a:rPr>
              <a:t> Group’s ability to react quickly to fluctuating oil prices and margins.</a:t>
            </a:r>
            <a:endParaRPr lang="en-GB" sz="1200" dirty="0">
              <a:cs typeface="Times New Roman" panose="02020603050405020304" pitchFamily="18" charset="0"/>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ea typeface="DejaVu Sans" charset="0"/>
              <a:cs typeface="Times New Roman" panose="02020603050405020304" pitchFamily="18" charset="0"/>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Times New Roman" panose="02020603050405020304" pitchFamily="18" charset="0"/>
              </a:rPr>
              <a:t>The benefit:</a:t>
            </a:r>
          </a:p>
          <a:p>
            <a:pPr fontAlgn="auto" hangingPunct="1">
              <a:buFont typeface="Times New Roman" panose="02020603050405020304" pitchFamily="18" charset="0"/>
              <a:buNone/>
              <a:defRPr/>
            </a:pPr>
            <a:r>
              <a:rPr lang="en-US" sz="1200" dirty="0" err="1">
                <a:cs typeface="Times New Roman" panose="02020603050405020304" pitchFamily="18" charset="0"/>
              </a:rPr>
              <a:t>Bazan</a:t>
            </a:r>
            <a:r>
              <a:rPr lang="en-US" sz="1200" dirty="0">
                <a:cs typeface="Times New Roman" panose="02020603050405020304" pitchFamily="18" charset="0"/>
              </a:rPr>
              <a:t> has gained a common language and a single source of truth for financial decision-making. Increased automation saves weeks on budgeting. Drill-down and what-if capabilities reveal new levels of insight.</a:t>
            </a:r>
            <a:endParaRPr lang="en-GB" sz="1200" dirty="0">
              <a:cs typeface="Times New Roman" panose="02020603050405020304" pitchFamily="18" charset="0"/>
            </a:endParaRP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b="1" dirty="0">
              <a:cs typeface="Arial Unicode MS" panose="020B0604020202020204" pitchFamily="34" charset="-128"/>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744379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Client Name: </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a:cs typeface="Arial Unicode MS" panose="020B0604020202020204" pitchFamily="34" charset="-128"/>
              </a:rPr>
              <a:t>Emirates National Oil Company </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cs typeface="Arial Unicode MS" panose="020B0604020202020204" pitchFamily="34" charset="-128"/>
            </a:endParaRP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Case study Link:</a:t>
            </a: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a:ea typeface="DejaVu Sans" charset="0"/>
                <a:cs typeface="DejaVu Sans" charset="0"/>
              </a:rPr>
              <a:t>http://www.ibm.com/software/businesscasestudies/us/en/corp?synkey=V390684P58993J06</a:t>
            </a: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ea typeface="DejaVu Sans" charset="0"/>
              <a:cs typeface="DejaVu Sans" charset="0"/>
            </a:endParaRPr>
          </a:p>
          <a:p>
            <a:pPr eaLnBrk="1" hangingPunct="1">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Pull Quote:</a:t>
            </a:r>
          </a:p>
          <a:p>
            <a:pPr eaLnBrk="1" hangingPunct="1">
              <a:defRPr/>
            </a:pPr>
            <a:r>
              <a:rPr lang="en-GB" altLang="en-US" sz="1200" i="1" dirty="0">
                <a:cs typeface="Arial Unicode MS" panose="020B0604020202020204" pitchFamily="34" charset="-128"/>
              </a:rPr>
              <a:t>“Analytics helps us manage corporate growth without significantly increasing the size of our finance team.”</a:t>
            </a:r>
          </a:p>
          <a:p>
            <a:pPr eaLnBrk="1" hangingPunct="1">
              <a:defRPr/>
            </a:pPr>
            <a:r>
              <a:rPr lang="en-GB" altLang="en-US" sz="1100" i="1" dirty="0">
                <a:cs typeface="Arial Unicode MS" panose="020B0604020202020204" pitchFamily="34" charset="-128"/>
              </a:rPr>
              <a:t>—Nitin </a:t>
            </a:r>
            <a:r>
              <a:rPr lang="en-GB" altLang="en-US" sz="1100" i="1" dirty="0" err="1">
                <a:cs typeface="Arial Unicode MS" panose="020B0604020202020204" pitchFamily="34" charset="-128"/>
              </a:rPr>
              <a:t>Nahar</a:t>
            </a:r>
            <a:r>
              <a:rPr lang="en-GB" altLang="en-US" sz="1100" i="1" dirty="0">
                <a:cs typeface="Arial Unicode MS" panose="020B0604020202020204" pitchFamily="34" charset="-128"/>
              </a:rPr>
              <a:t>, Manager – Management Reporting &amp; Financial Planning, Emirates National Oil Company</a:t>
            </a:r>
          </a:p>
          <a:p>
            <a:pPr eaLnBrk="1" hangingPunct="1">
              <a:defRPr/>
            </a:pPr>
            <a:endParaRPr lang="en-GB" altLang="en-US" sz="1100" i="1" dirty="0">
              <a:cs typeface="Arial Unicode MS" panose="020B060402020202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Company Background:</a:t>
            </a:r>
          </a:p>
          <a:p>
            <a:pPr>
              <a:defRPr/>
            </a:pPr>
            <a:r>
              <a:rPr lang="en-US" dirty="0"/>
              <a:t>Headquartered in Dubai, United Arab Emirates, the Emirates National Oil Company (ENOC) is an integrated oil and gas group. ENOC employs more than 8,000 people across 31 international subsidiaries, and reports revenues of USD20 billion.</a:t>
            </a:r>
          </a:p>
          <a:p>
            <a:pPr>
              <a:defRPr/>
            </a:pPr>
            <a:endParaRPr lang="en-GB" dirty="0"/>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Solution Components:</a:t>
            </a:r>
          </a:p>
          <a:p>
            <a:pPr eaLnBrk="1" hangingPunct="1">
              <a:defRPr/>
            </a:pPr>
            <a:r>
              <a:rPr lang="en-US" altLang="en-US" sz="1200" b="1" dirty="0">
                <a:cs typeface="Arial Unicode MS" panose="020B0604020202020204" pitchFamily="34" charset="-128"/>
              </a:rPr>
              <a:t>Software</a:t>
            </a:r>
            <a:endParaRPr lang="en-US" altLang="en-US" sz="1200" dirty="0">
              <a:cs typeface="Arial Unicode MS" panose="020B0604020202020204" pitchFamily="34" charset="-128"/>
            </a:endParaRPr>
          </a:p>
          <a:p>
            <a:pPr marL="171450" indent="-171450" fontAlgn="auto" hangingPunct="1">
              <a:buFont typeface="Arial" panose="020B0604020202020204" pitchFamily="34" charset="0"/>
              <a:buChar char="•"/>
              <a:defRPr/>
            </a:pPr>
            <a:r>
              <a:rPr lang="en-US" sz="1200" dirty="0"/>
              <a:t>IBM® </a:t>
            </a:r>
            <a:r>
              <a:rPr lang="en-US" sz="1200" dirty="0" err="1"/>
              <a:t>Cognos</a:t>
            </a:r>
            <a:r>
              <a:rPr lang="en-US" sz="1200" dirty="0"/>
              <a:t>® Business Intelligence</a:t>
            </a:r>
          </a:p>
          <a:p>
            <a:pPr marL="171450" indent="-171450" fontAlgn="auto" hangingPunct="1">
              <a:buFont typeface="Arial" panose="020B0604020202020204" pitchFamily="34" charset="0"/>
              <a:buChar char="•"/>
              <a:defRPr/>
            </a:pPr>
            <a:r>
              <a:rPr lang="en-US" sz="1200" dirty="0"/>
              <a:t>IBM </a:t>
            </a:r>
            <a:r>
              <a:rPr lang="en-US" sz="1200" dirty="0" err="1"/>
              <a:t>Cognos</a:t>
            </a:r>
            <a:r>
              <a:rPr lang="en-US" sz="1200" dirty="0"/>
              <a:t> Controller</a:t>
            </a:r>
            <a:endParaRPr lang="en-GB" sz="1200" dirty="0"/>
          </a:p>
          <a:p>
            <a:pPr eaLnBrk="1" hangingPunct="1">
              <a:defRPr/>
            </a:pPr>
            <a:r>
              <a:rPr lang="en-US" altLang="en-US" sz="1200" b="1" dirty="0">
                <a:cs typeface="Arial Unicode MS" panose="020B0604020202020204" pitchFamily="34" charset="-128"/>
              </a:rPr>
              <a:t>Services</a:t>
            </a:r>
            <a:endParaRPr lang="en-US" altLang="en-US" sz="1200" dirty="0">
              <a:cs typeface="Arial Unicode MS" panose="020B0604020202020204" pitchFamily="34" charset="-128"/>
            </a:endParaRPr>
          </a:p>
          <a:p>
            <a:pPr marL="171450" indent="-171450">
              <a:buFont typeface="Arial" panose="020B0604020202020204" pitchFamily="34" charset="0"/>
              <a:buChar char="•"/>
              <a:defRPr/>
            </a:pPr>
            <a:r>
              <a:rPr lang="en-US" sz="1200" dirty="0"/>
              <a:t>IBM Software Services</a:t>
            </a:r>
          </a:p>
          <a:p>
            <a:pPr marL="171450" indent="-171450">
              <a:buFont typeface="Arial" panose="020B0604020202020204" pitchFamily="34" charset="0"/>
              <a:buChar char="•"/>
              <a:defRPr/>
            </a:pPr>
            <a:endParaRPr lang="en-GB" sz="1200" dirty="0"/>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Business challenge:</a:t>
            </a:r>
          </a:p>
          <a:p>
            <a:pPr fontAlgn="auto" hangingPunct="1">
              <a:defRPr/>
            </a:pPr>
            <a:r>
              <a:rPr lang="en-US" dirty="0"/>
              <a:t>ENOC was losing days each year manually inputting and checking financial data from over thirty international subsidiaries. How could the company accelerate processes without compromising accuracy?</a:t>
            </a:r>
          </a:p>
          <a:p>
            <a:pPr fontAlgn="auto" hangingPunct="1">
              <a:defRPr/>
            </a:pPr>
            <a:endParaRPr lang="en-GB" dirty="0"/>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The benefit:</a:t>
            </a:r>
          </a:p>
          <a:p>
            <a:pPr>
              <a:defRPr/>
            </a:pPr>
            <a:r>
              <a:rPr lang="en-US" dirty="0"/>
              <a:t>Automated elimination, translation and consolidation processes increase insight into group financial performance, reduce the risk of human error, and save hours of manual work – enabling staff to focus on more value-added tasks.</a:t>
            </a:r>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47728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Client Name: </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err="1">
                <a:cs typeface="Arial Unicode MS" panose="020B0604020202020204" pitchFamily="34" charset="-128"/>
              </a:rPr>
              <a:t>Gasmart</a:t>
            </a:r>
            <a:endParaRPr lang="en-US" altLang="en-US" sz="1200" dirty="0">
              <a:cs typeface="Arial Unicode MS" panose="020B0604020202020204" pitchFamily="34" charset="-128"/>
            </a:endParaRP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cs typeface="Arial Unicode MS" panose="020B0604020202020204" pitchFamily="34" charset="-128"/>
            </a:endParaRP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Case study Link:</a:t>
            </a: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a:ea typeface="DejaVu Sans" charset="0"/>
                <a:cs typeface="DejaVu Sans" charset="0"/>
              </a:rPr>
              <a:t>http://www.ibm.com/software/businesscasestudies?synkey=C905440R20037N54</a:t>
            </a: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ea typeface="DejaVu Sans" charset="0"/>
              <a:cs typeface="DejaVu Sans" charset="0"/>
            </a:endParaRP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Pull Quote:</a:t>
            </a:r>
          </a:p>
          <a:p>
            <a:pPr eaLnBrk="1" hangingPunct="1">
              <a:spcBef>
                <a:spcPts val="3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100" i="1" dirty="0"/>
              <a:t>With the behavioral insights we’ve gotten through analytics, we’ve been able to change the game competitively by delivering a personalized experience to customers that’s strengthening their loyalty.</a:t>
            </a:r>
            <a:endParaRPr lang="en-US" altLang="en-US" sz="1100" i="1" dirty="0">
              <a:ea typeface="DejaVu Sans" charset="0"/>
              <a:cs typeface="DejaVu Sans" charset="0"/>
            </a:endParaRPr>
          </a:p>
          <a:p>
            <a:pPr eaLnBrk="1" hangingPunct="1">
              <a:spcBef>
                <a:spcPts val="3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100" i="1" dirty="0">
                <a:ea typeface="DejaVu Sans" charset="0"/>
                <a:cs typeface="DejaVu Sans" charset="0"/>
              </a:rPr>
              <a:t>— </a:t>
            </a:r>
            <a:r>
              <a:rPr lang="en-US" sz="1100" dirty="0"/>
              <a:t>Jean Phillip Mercier Durand, chief operating officer</a:t>
            </a:r>
          </a:p>
          <a:p>
            <a:pPr eaLnBrk="1" hangingPunct="1">
              <a:spcBef>
                <a:spcPts val="3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100" i="1" dirty="0">
              <a:ea typeface="DejaVu Sans" charset="0"/>
              <a:cs typeface="DejaVu Sans" charset="0"/>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Company Background:</a:t>
            </a:r>
          </a:p>
          <a:p>
            <a:pPr marL="0" marR="0" lvl="0" indent="0" algn="l" defTabSz="914400" rtl="0" eaLnBrk="1" fontAlgn="auto" latinLnBrk="0" hangingPunct="1">
              <a:lnSpc>
                <a:spcPct val="100000"/>
              </a:lnSpc>
              <a:spcBef>
                <a:spcPts val="375"/>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200" kern="1200" dirty="0">
                <a:solidFill>
                  <a:schemeClr val="tx1"/>
                </a:solidFill>
                <a:effectLst/>
                <a:latin typeface="Arial" pitchFamily="34" charset="0"/>
                <a:ea typeface="Arial Unicode MS" pitchFamily="34" charset="-128"/>
                <a:cs typeface="Arial Unicode MS" pitchFamily="34" charset="-128"/>
              </a:rPr>
              <a:t>Based in Tijuana, Mexico, </a:t>
            </a:r>
            <a:r>
              <a:rPr lang="en-US" sz="1200" kern="1200" dirty="0" err="1">
                <a:solidFill>
                  <a:schemeClr val="tx1"/>
                </a:solidFill>
                <a:effectLst/>
                <a:latin typeface="Arial" pitchFamily="34" charset="0"/>
                <a:ea typeface="Arial Unicode MS" pitchFamily="34" charset="-128"/>
                <a:cs typeface="Arial Unicode MS" pitchFamily="34" charset="-128"/>
              </a:rPr>
              <a:t>Gasmart</a:t>
            </a:r>
            <a:r>
              <a:rPr lang="en-US" sz="1200" kern="1200" dirty="0">
                <a:solidFill>
                  <a:schemeClr val="tx1"/>
                </a:solidFill>
                <a:effectLst/>
                <a:latin typeface="Arial" pitchFamily="34" charset="0"/>
                <a:ea typeface="Arial Unicode MS" pitchFamily="34" charset="-128"/>
                <a:cs typeface="Arial Unicode MS" pitchFamily="34" charset="-128"/>
              </a:rPr>
              <a:t> operates a network of more than 50 gas stations in Baja California and the state of Guanajuato in the </a:t>
            </a:r>
            <a:r>
              <a:rPr lang="en-US" sz="1200" kern="1200" dirty="0" err="1">
                <a:solidFill>
                  <a:schemeClr val="tx1"/>
                </a:solidFill>
                <a:effectLst/>
                <a:latin typeface="Arial" pitchFamily="34" charset="0"/>
                <a:ea typeface="Arial Unicode MS" pitchFamily="34" charset="-128"/>
                <a:cs typeface="Arial Unicode MS" pitchFamily="34" charset="-128"/>
              </a:rPr>
              <a:t>Bajio</a:t>
            </a:r>
            <a:r>
              <a:rPr lang="en-US" sz="1200" kern="1200" dirty="0">
                <a:solidFill>
                  <a:schemeClr val="tx1"/>
                </a:solidFill>
                <a:effectLst/>
                <a:latin typeface="Arial" pitchFamily="34" charset="0"/>
                <a:ea typeface="Arial Unicode MS" pitchFamily="34" charset="-128"/>
                <a:cs typeface="Arial Unicode MS" pitchFamily="34" charset="-128"/>
              </a:rPr>
              <a:t> region. The company employs more than 500 people.</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b="1" dirty="0">
              <a:cs typeface="Arial Unicode MS" panose="020B060402020202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b="1" dirty="0">
              <a:cs typeface="Arial Unicode MS" panose="020B060402020202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Solution Components:</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Software</a:t>
            </a:r>
          </a:p>
          <a:p>
            <a:pPr fontAlgn="base">
              <a:spcBef>
                <a:spcPct val="0"/>
              </a:spcBef>
              <a:spcAft>
                <a:spcPct val="0"/>
              </a:spcAft>
              <a:buClr>
                <a:srgbClr val="1260B0"/>
              </a:buClr>
              <a:buSzPct val="125000"/>
              <a:buFontTx/>
              <a:buChar char="•"/>
            </a:pPr>
            <a:r>
              <a:rPr lang="en-US" altLang="en-US" sz="1200" dirty="0">
                <a:solidFill>
                  <a:srgbClr val="5F5D5E"/>
                </a:solidFill>
              </a:rPr>
              <a:t>IBM</a:t>
            </a:r>
            <a:r>
              <a:rPr lang="en-US" altLang="en-US" sz="1200" baseline="30000" dirty="0">
                <a:solidFill>
                  <a:srgbClr val="5F5D5E"/>
                </a:solidFill>
                <a:cs typeface="Arial" pitchFamily="34" charset="0"/>
              </a:rPr>
              <a:t>®</a:t>
            </a:r>
            <a:r>
              <a:rPr lang="en-US" altLang="en-US" sz="1200" dirty="0">
                <a:solidFill>
                  <a:srgbClr val="5F5D5E"/>
                </a:solidFill>
              </a:rPr>
              <a:t> </a:t>
            </a:r>
            <a:r>
              <a:rPr lang="en-US" altLang="en-US" sz="1200" dirty="0" err="1">
                <a:solidFill>
                  <a:srgbClr val="5F5D5E"/>
                </a:solidFill>
              </a:rPr>
              <a:t>Cognos</a:t>
            </a:r>
            <a:r>
              <a:rPr lang="en-US" altLang="en-US" sz="1200" baseline="30000" dirty="0">
                <a:solidFill>
                  <a:srgbClr val="5F5D5E"/>
                </a:solidFill>
                <a:cs typeface="Arial" pitchFamily="34" charset="0"/>
              </a:rPr>
              <a:t>®</a:t>
            </a:r>
            <a:r>
              <a:rPr lang="en-US" altLang="en-US" sz="1200" dirty="0">
                <a:solidFill>
                  <a:srgbClr val="5F5D5E"/>
                </a:solidFill>
              </a:rPr>
              <a:t> Express</a:t>
            </a:r>
          </a:p>
          <a:p>
            <a:pPr fontAlgn="base">
              <a:spcBef>
                <a:spcPct val="0"/>
              </a:spcBef>
              <a:spcAft>
                <a:spcPct val="0"/>
              </a:spcAft>
              <a:buClr>
                <a:srgbClr val="1260B0"/>
              </a:buClr>
              <a:buSzPct val="125000"/>
              <a:buFontTx/>
              <a:buChar char="•"/>
            </a:pPr>
            <a:r>
              <a:rPr lang="en-US" altLang="en-US" sz="1200" dirty="0">
                <a:solidFill>
                  <a:srgbClr val="5F5D5E"/>
                </a:solidFill>
              </a:rPr>
              <a:t>IBM Business Partner Technology &amp; Performance Solutions S.A. de C.V.</a:t>
            </a:r>
          </a:p>
          <a:p>
            <a:pPr>
              <a:spcBef>
                <a:spcPts val="375"/>
              </a:spcBef>
              <a:buFont typeface="Times New Roman" panose="02020603050405020304"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ea typeface="MS PGothic" panose="020B0600070205080204" pitchFamily="34" charset="-128"/>
            </a:endParaRPr>
          </a:p>
          <a:p>
            <a:pPr>
              <a:spcBef>
                <a:spcPts val="375"/>
              </a:spcBef>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ea typeface="MS PGothic" panose="020B060007020508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Business challenge:</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200" kern="1200" dirty="0">
                <a:solidFill>
                  <a:schemeClr val="tx1"/>
                </a:solidFill>
                <a:effectLst/>
                <a:latin typeface="Arial" pitchFamily="34" charset="0"/>
                <a:ea typeface="Arial Unicode MS" pitchFamily="34" charset="-128"/>
                <a:cs typeface="Arial Unicode MS" pitchFamily="34" charset="-128"/>
              </a:rPr>
              <a:t>Regulations passed by the Mexican government in 2014 opened the country’s energy market to private investors. Given the energy market’s continuing rapid growth, </a:t>
            </a:r>
            <a:r>
              <a:rPr lang="en-US" sz="1200" kern="1200" dirty="0" err="1">
                <a:solidFill>
                  <a:schemeClr val="tx1"/>
                </a:solidFill>
                <a:effectLst/>
                <a:latin typeface="Arial" pitchFamily="34" charset="0"/>
                <a:ea typeface="Arial Unicode MS" pitchFamily="34" charset="-128"/>
                <a:cs typeface="Arial Unicode MS" pitchFamily="34" charset="-128"/>
              </a:rPr>
              <a:t>Gasmart’s</a:t>
            </a:r>
            <a:r>
              <a:rPr lang="en-US" sz="1200" kern="1200" dirty="0">
                <a:solidFill>
                  <a:schemeClr val="tx1"/>
                </a:solidFill>
                <a:effectLst/>
                <a:latin typeface="Arial" pitchFamily="34" charset="0"/>
                <a:ea typeface="Arial Unicode MS" pitchFamily="34" charset="-128"/>
                <a:cs typeface="Arial Unicode MS" pitchFamily="34" charset="-128"/>
              </a:rPr>
              <a:t> senior executives expected competition to intensify with new market entrants angling for a foothold and threatening to take away their existing customer base. The company’s preemptive answer to the threat was to bolster customer loyalty by offering a more tailored, personalized point-of-sale (POS) experience that would give its existing customers a powerful rationale for continuing to patronize its stations. Although </a:t>
            </a:r>
            <a:r>
              <a:rPr lang="en-US" sz="1200" kern="1200" dirty="0" err="1">
                <a:solidFill>
                  <a:schemeClr val="tx1"/>
                </a:solidFill>
                <a:effectLst/>
                <a:latin typeface="Arial" pitchFamily="34" charset="0"/>
                <a:ea typeface="Arial Unicode MS" pitchFamily="34" charset="-128"/>
                <a:cs typeface="Arial Unicode MS" pitchFamily="34" charset="-128"/>
              </a:rPr>
              <a:t>Gasmart</a:t>
            </a:r>
            <a:r>
              <a:rPr lang="en-US" sz="1200" kern="1200" dirty="0">
                <a:solidFill>
                  <a:schemeClr val="tx1"/>
                </a:solidFill>
                <a:effectLst/>
                <a:latin typeface="Arial" pitchFamily="34" charset="0"/>
                <a:ea typeface="Arial Unicode MS" pitchFamily="34" charset="-128"/>
                <a:cs typeface="Arial Unicode MS" pitchFamily="34" charset="-128"/>
              </a:rPr>
              <a:t> had ample raw material in the form of customer transaction records and loyalty plan data, getting to the point of predicting customer needs—the key criterion for personalization—required an analytical layer that could measure the correlations between all the variables and translate them into an optimized offer for each customer</a:t>
            </a:r>
            <a:endParaRPr lang="en-US" altLang="en-US" sz="1200" dirty="0">
              <a:ea typeface="DejaVu Sans" charset="0"/>
              <a:cs typeface="DejaVu Sans" charset="0"/>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ea typeface="DejaVu Sans" charset="0"/>
              <a:cs typeface="DejaVu Sans" charset="0"/>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The benefit:</a:t>
            </a:r>
          </a:p>
          <a:p>
            <a:pPr marL="0" marR="0" lvl="0" indent="0" algn="l" defTabSz="914400" rtl="0" eaLnBrk="1" fontAlgn="auto" latinLnBrk="0" hangingPunct="1">
              <a:lnSpc>
                <a:spcPct val="100000"/>
              </a:lnSpc>
              <a:spcBef>
                <a:spcPts val="375"/>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200" kern="1200" dirty="0">
                <a:solidFill>
                  <a:schemeClr val="tx1"/>
                </a:solidFill>
                <a:effectLst/>
                <a:latin typeface="Arial" pitchFamily="34" charset="0"/>
                <a:ea typeface="Arial Unicode MS" pitchFamily="34" charset="-128"/>
                <a:cs typeface="Arial Unicode MS" pitchFamily="34" charset="-128"/>
              </a:rPr>
              <a:t>By enabling the delivery of customer-specific product and service bundles, the solution increased the average revenue per transaction by more than 40 percent while significantly strengthening customer loyalty and increasing customer retention. For operational planning staff charged with optimizing new store locations, the solution reduced the time required to generate site location analysis reports by more than 50 percent.</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b="1" dirty="0">
              <a:cs typeface="Arial Unicode MS" panose="020B0604020202020204" pitchFamily="34" charset="-128"/>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6204872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latin typeface="Arial" charset="0"/>
                <a:ea typeface="MS PGothic" charset="-128"/>
              </a:rPr>
              <a:t>About the client</a:t>
            </a:r>
            <a:endParaRPr lang="en-US" altLang="en-US" sz="1200" dirty="0">
              <a:latin typeface="Arial" charset="0"/>
              <a:ea typeface="MS PGothic" charset="-128"/>
            </a:endParaRPr>
          </a:p>
          <a:p>
            <a:r>
              <a:rPr lang="en-US" altLang="en-US" sz="1200" dirty="0">
                <a:latin typeface="Arial" charset="0"/>
                <a:ea typeface="MS PGothic" charset="-128"/>
              </a:rPr>
              <a:t>Headquartered in Richmond, British Columbia, </a:t>
            </a:r>
            <a:r>
              <a:rPr lang="en-US" altLang="en-US" sz="1200" dirty="0" err="1">
                <a:latin typeface="Arial" charset="0"/>
                <a:ea typeface="MS PGothic" charset="-128"/>
              </a:rPr>
              <a:t>Graymont</a:t>
            </a:r>
            <a:r>
              <a:rPr lang="en-US" altLang="en-US" sz="1200" dirty="0">
                <a:latin typeface="Arial" charset="0"/>
                <a:ea typeface="MS PGothic" charset="-128"/>
              </a:rPr>
              <a:t> Ltd. is one of North America’s largest producers of lime and limestone products. Founded in 1948, the privately owned company employs 1,400 people across 20 facilities in Canada, the United States, Mexico and Honduras.</a:t>
            </a:r>
          </a:p>
          <a:p>
            <a:endParaRPr lang="en-US" altLang="en-US" sz="1200" dirty="0">
              <a:latin typeface="Arial" charset="0"/>
              <a:ea typeface="MS PGothic" charset="-128"/>
            </a:endParaRPr>
          </a:p>
          <a:p>
            <a:r>
              <a:rPr lang="en-US" altLang="en-US" sz="1200" b="1" dirty="0">
                <a:latin typeface="Arial" charset="0"/>
                <a:ea typeface="MS PGothic" charset="-128"/>
              </a:rPr>
              <a:t>Business challenge</a:t>
            </a:r>
            <a:endParaRPr lang="en-US" altLang="en-US" sz="1200" dirty="0">
              <a:latin typeface="Arial" charset="0"/>
              <a:ea typeface="MS PGothic" charset="-128"/>
            </a:endParaRPr>
          </a:p>
          <a:p>
            <a:r>
              <a:rPr lang="en-US" altLang="en-US" sz="1200" dirty="0">
                <a:latin typeface="Arial" charset="0"/>
                <a:ea typeface="MS PGothic" charset="-128"/>
              </a:rPr>
              <a:t>When </a:t>
            </a:r>
            <a:r>
              <a:rPr lang="en-US" altLang="en-US" sz="1200" dirty="0" err="1">
                <a:latin typeface="Arial" charset="0"/>
                <a:ea typeface="MS PGothic" charset="-128"/>
              </a:rPr>
              <a:t>Graymont</a:t>
            </a:r>
            <a:r>
              <a:rPr lang="en-US" altLang="en-US" sz="1200" dirty="0">
                <a:latin typeface="Arial" charset="0"/>
                <a:ea typeface="MS PGothic" charset="-128"/>
              </a:rPr>
              <a:t> implemented a corporate-wide ERP solution—an initiative that produced an exponentially greater volume and diversity of data across the enterprise—the company’s largely manual business planning and forecasting methods became unwieldy and inefficient, constraining </a:t>
            </a:r>
            <a:r>
              <a:rPr lang="en-US" altLang="en-US" sz="1200" dirty="0" err="1">
                <a:latin typeface="Arial" charset="0"/>
                <a:ea typeface="MS PGothic" charset="-128"/>
              </a:rPr>
              <a:t>Graymont’s</a:t>
            </a:r>
            <a:r>
              <a:rPr lang="en-US" altLang="en-US" sz="1200" dirty="0">
                <a:latin typeface="Arial" charset="0"/>
                <a:ea typeface="MS PGothic" charset="-128"/>
              </a:rPr>
              <a:t> ability to maintain its data-sharing initiatives effectively. And with each business unit using different key performance indicators (KPIs) and dissimilar language to describe their corresponding and complementary contributions to common business imperatives, </a:t>
            </a:r>
            <a:r>
              <a:rPr lang="en-US" altLang="en-US" sz="1200" dirty="0" err="1">
                <a:latin typeface="Arial" charset="0"/>
                <a:ea typeface="MS PGothic" charset="-128"/>
              </a:rPr>
              <a:t>Graymont</a:t>
            </a:r>
            <a:r>
              <a:rPr lang="en-US" altLang="en-US" sz="1200" dirty="0">
                <a:latin typeface="Arial" charset="0"/>
                <a:ea typeface="MS PGothic" charset="-128"/>
              </a:rPr>
              <a:t> found essential cross-divisional collaboration problematic. To align its business units across the enterprise, create a unified picture of its business activity and drive long-term strategic planning more effectively, the company needed to gain a comprehensive, consolidated view of its business operations and performance.</a:t>
            </a:r>
          </a:p>
          <a:p>
            <a:endParaRPr lang="en-US" altLang="en-US" sz="1200" dirty="0">
              <a:latin typeface="Arial" charset="0"/>
              <a:ea typeface="MS PGothic" charset="-128"/>
            </a:endParaRPr>
          </a:p>
          <a:p>
            <a:r>
              <a:rPr lang="en-US" altLang="en-US" sz="1200" b="1" dirty="0">
                <a:latin typeface="Arial" charset="0"/>
                <a:ea typeface="MS PGothic" charset="-128"/>
              </a:rPr>
              <a:t>Solution</a:t>
            </a:r>
            <a:endParaRPr lang="en-US" altLang="en-US" sz="1200" dirty="0">
              <a:latin typeface="Arial" charset="0"/>
              <a:ea typeface="MS PGothic" charset="-128"/>
            </a:endParaRPr>
          </a:p>
          <a:p>
            <a:r>
              <a:rPr lang="en-US" altLang="en-US" sz="1200" dirty="0" err="1">
                <a:latin typeface="Arial" charset="0"/>
                <a:ea typeface="MS PGothic" charset="-128"/>
              </a:rPr>
              <a:t>Graymont</a:t>
            </a:r>
            <a:r>
              <a:rPr lang="en-US" altLang="en-US" sz="1200" dirty="0">
                <a:latin typeface="Arial" charset="0"/>
                <a:ea typeface="MS PGothic" charset="-128"/>
              </a:rPr>
              <a:t> now uses advanced analytics to develop dynamic planning, budgeting and forecasting processes so that it can anticipate and deliver the resources necessary to meet fluctuating demand across its varied business units. Using the solution, the company dissolved the divide between its manufacturing operations and its sales and shipments groups. With tighter integration between the two, the company can accurately align manufacturing and production with current and projected demand. During the market fluctuations wrought by the economic downturn, the ability to precisely match staffing levels to projected demand proved vital to the company, enabling it to minimize the impact on employees by avoiding layoffs. Instead of blindly cutting costs and discharging workers arbitrarily, </a:t>
            </a:r>
            <a:r>
              <a:rPr lang="en-US" altLang="en-US" sz="1200" dirty="0" err="1">
                <a:latin typeface="Arial" charset="0"/>
                <a:ea typeface="MS PGothic" charset="-128"/>
              </a:rPr>
              <a:t>Graymont</a:t>
            </a:r>
            <a:r>
              <a:rPr lang="en-US" altLang="en-US" sz="1200" dirty="0">
                <a:latin typeface="Arial" charset="0"/>
                <a:ea typeface="MS PGothic" charset="-128"/>
              </a:rPr>
              <a:t> can now anticipate and adjust to market volatility to make judicious budgeting decisions and preserve its highly skilled workforce. Manufacturing and sales can also use advanced analytics to understand the insights contained in historical production data to better predict and prepare for future demand.</a:t>
            </a:r>
          </a:p>
          <a:p>
            <a:endParaRPr lang="en-US" altLang="en-US" sz="1200" dirty="0">
              <a:latin typeface="Arial" charset="0"/>
              <a:ea typeface="MS PGothic" charset="-128"/>
            </a:endParaRPr>
          </a:p>
          <a:p>
            <a:r>
              <a:rPr lang="en-US" altLang="en-US" sz="1200" b="1" dirty="0">
                <a:latin typeface="Arial" charset="0"/>
                <a:ea typeface="MS PGothic" charset="-128"/>
              </a:rPr>
              <a:t>Quantifiable benefits</a:t>
            </a:r>
            <a:endParaRPr lang="en-US" altLang="en-US" sz="1200" dirty="0">
              <a:latin typeface="Arial" charset="0"/>
              <a:ea typeface="MS PGothic" charset="-128"/>
            </a:endParaRPr>
          </a:p>
          <a:p>
            <a:r>
              <a:rPr lang="en-US" altLang="en-US" sz="1200" dirty="0">
                <a:latin typeface="Arial" charset="0"/>
                <a:ea typeface="MS PGothic" charset="-128"/>
              </a:rPr>
              <a:t>The solution streamlines financial planning and analysis, increasing the quality and stability of budgets and forecasts. With real-time data availability, the company can complete quick turnarounds on reports, cutting report delivery time from 15 days to less than one hour, a greater-than 99 percent improvement. And the solution supports the reforecasting of 5-year projected business plans in fewer than 3 days.</a:t>
            </a:r>
          </a:p>
          <a:p>
            <a:endParaRPr lang="en-US" altLang="en-US" sz="1200" dirty="0">
              <a:latin typeface="Arial" charset="0"/>
              <a:ea typeface="MS PGothic" charset="-128"/>
            </a:endParaRPr>
          </a:p>
          <a:p>
            <a:r>
              <a:rPr lang="en-US" altLang="en-US" sz="1200" b="1" dirty="0">
                <a:latin typeface="Arial" charset="0"/>
                <a:ea typeface="MS PGothic" charset="-128"/>
              </a:rPr>
              <a:t>What makes it smarter</a:t>
            </a:r>
            <a:endParaRPr lang="en-US" altLang="en-US" sz="1200" dirty="0">
              <a:latin typeface="Arial" charset="0"/>
              <a:ea typeface="MS PGothic" charset="-128"/>
            </a:endParaRPr>
          </a:p>
          <a:p>
            <a:r>
              <a:rPr lang="en-US" altLang="en-US" sz="1200" b="1" dirty="0">
                <a:latin typeface="Arial" charset="0"/>
                <a:ea typeface="MS PGothic" charset="-128"/>
              </a:rPr>
              <a:t>Instrumented</a:t>
            </a:r>
            <a:r>
              <a:rPr lang="en-US" altLang="en-US" sz="1200" dirty="0">
                <a:latin typeface="Arial" charset="0"/>
                <a:ea typeface="MS PGothic" charset="-128"/>
              </a:rPr>
              <a:t> - The solution captures data from across the enterprise from ERP data warehouses and sales, distribution, manufacturing, logistics and strategic planning databases.</a:t>
            </a:r>
          </a:p>
          <a:p>
            <a:r>
              <a:rPr lang="en-US" altLang="en-US" sz="1200" b="1" dirty="0">
                <a:latin typeface="Arial" charset="0"/>
                <a:ea typeface="MS PGothic" charset="-128"/>
              </a:rPr>
              <a:t>Interconnected</a:t>
            </a:r>
            <a:r>
              <a:rPr lang="en-US" altLang="en-US" sz="1200" dirty="0">
                <a:latin typeface="Arial" charset="0"/>
                <a:ea typeface="MS PGothic" charset="-128"/>
              </a:rPr>
              <a:t> - The system integrates myriad forms of information from across the company and delivers data to centralized dashboards for efficient analysis and information sharing among company divisions.</a:t>
            </a:r>
          </a:p>
          <a:p>
            <a:r>
              <a:rPr lang="en-US" altLang="en-US" sz="1200" b="1" dirty="0">
                <a:latin typeface="Arial" charset="0"/>
                <a:ea typeface="MS PGothic" charset="-128"/>
              </a:rPr>
              <a:t>Intelligent</a:t>
            </a:r>
            <a:r>
              <a:rPr lang="en-US" altLang="en-US" sz="1200" dirty="0">
                <a:latin typeface="Arial" charset="0"/>
                <a:ea typeface="MS PGothic" charset="-128"/>
              </a:rPr>
              <a:t> - Employing statistical analysis to support sophisticated financial planning, the solution supports increased visibility and control across the business.</a:t>
            </a:r>
          </a:p>
          <a:p>
            <a:endParaRPr lang="en-US" altLang="en-US" sz="1200" dirty="0">
              <a:latin typeface="Arial" charset="0"/>
              <a:ea typeface="MS PGothic" charset="-128"/>
            </a:endParaRPr>
          </a:p>
          <a:p>
            <a:r>
              <a:rPr lang="en-US" altLang="en-US" sz="1200" b="1" dirty="0">
                <a:latin typeface="Arial" charset="0"/>
                <a:ea typeface="MS PGothic" charset="-128"/>
              </a:rPr>
              <a:t>Case Study Link </a:t>
            </a:r>
            <a:r>
              <a:rPr lang="en-US" altLang="en-US" sz="1200" dirty="0">
                <a:latin typeface="Arial" charset="0"/>
                <a:ea typeface="MS PGothic" charset="-128"/>
              </a:rPr>
              <a:t>- http://www.ibm.com/software/businesscasestudies?synkey=G617910R95674Z92</a:t>
            </a:r>
          </a:p>
          <a:p>
            <a:br>
              <a:rPr lang="en-US" altLang="ja-JP" sz="1200" dirty="0">
                <a:latin typeface="Arial" charset="0"/>
                <a:ea typeface="MS PGothic" charset="-128"/>
              </a:rPr>
            </a:br>
            <a:br>
              <a:rPr lang="en-US" altLang="ja-JP" sz="1200" dirty="0">
                <a:latin typeface="Arial" charset="0"/>
                <a:ea typeface="MS PGothic" charset="-128"/>
              </a:rPr>
            </a:br>
            <a:endParaRPr lang="en-US" altLang="en-US" sz="1200" dirty="0">
              <a:latin typeface="Arial" charset="0"/>
              <a:ea typeface="MS PGothic" charset="-128"/>
            </a:endParaRP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b="1" dirty="0">
              <a:cs typeface="Arial Unicode MS" panose="020B0604020202020204" pitchFamily="34" charset="-128"/>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2009963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Client Name</a:t>
            </a:r>
          </a:p>
          <a:p>
            <a:r>
              <a:rPr lang="en-US" sz="1200" kern="1200" dirty="0">
                <a:solidFill>
                  <a:schemeClr val="tx1"/>
                </a:solidFill>
                <a:effectLst/>
                <a:latin typeface="+mn-lt"/>
                <a:ea typeface="+mn-ea"/>
                <a:cs typeface="+mn-cs"/>
              </a:rPr>
              <a:t>Ultra Petroleum</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Company Background</a:t>
            </a:r>
          </a:p>
          <a:p>
            <a:r>
              <a:rPr lang="en-GB" sz="1200" kern="1200" dirty="0">
                <a:solidFill>
                  <a:schemeClr val="tx1"/>
                </a:solidFill>
                <a:effectLst/>
                <a:latin typeface="+mn-lt"/>
                <a:ea typeface="+mn-ea"/>
                <a:cs typeface="+mn-cs"/>
              </a:rPr>
              <a:t>Ultra Petroleum Corp. is an independent oil and gas company engaged in the exploration, acquisition development, production and operation of oil and natural gas properties. Headquartered in Houston, Texas, Ultra’s primary focus is the development of its natural gas reserves in southwest Wyoming.</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Business challenge</a:t>
            </a:r>
          </a:p>
          <a:p>
            <a:r>
              <a:rPr lang="en-GB" sz="1200" kern="1200" dirty="0">
                <a:solidFill>
                  <a:schemeClr val="tx1"/>
                </a:solidFill>
                <a:effectLst/>
                <a:latin typeface="+mn-lt"/>
                <a:ea typeface="+mn-ea"/>
                <a:cs typeface="+mn-cs"/>
              </a:rPr>
              <a:t>To operate efficiently, Ultra Petroleum aims to keep its finance team as lean as possible. The company wanted to be able to meet demanding financial reporting requirements without adding to headcount.</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benefit</a:t>
            </a:r>
          </a:p>
          <a:p>
            <a:r>
              <a:rPr lang="en-GB" sz="1200" kern="1200" dirty="0">
                <a:solidFill>
                  <a:schemeClr val="tx1"/>
                </a:solidFill>
                <a:effectLst/>
                <a:latin typeface="+mn-lt"/>
                <a:ea typeface="+mn-ea"/>
                <a:cs typeface="+mn-cs"/>
              </a:rPr>
              <a:t>By saving time and boosting accuracy, the solution has delivered a significant return on investment, while also improving reporting accuracy to support better decision-making and easier auditing.</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Pull Quote</a:t>
            </a:r>
          </a:p>
          <a:p>
            <a:r>
              <a:rPr lang="en-GB" sz="1200" i="1" kern="1200" dirty="0">
                <a:solidFill>
                  <a:schemeClr val="tx1"/>
                </a:solidFill>
                <a:effectLst/>
                <a:latin typeface="+mn-lt"/>
                <a:ea typeface="+mn-ea"/>
                <a:cs typeface="+mn-cs"/>
              </a:rPr>
              <a:t>“The IBM solution puts us in a good position to meet any future changes to regulatory requirements.”</a:t>
            </a:r>
            <a:endParaRPr lang="en-US" sz="1200" i="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Solution components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IBM® Cognos® Disclosure Management</a:t>
            </a:r>
          </a:p>
          <a:p>
            <a:pPr marL="0" lvl="0" indent="0">
              <a:buFont typeface="Courier New" panose="02070309020205020404" pitchFamily="49" charset="0"/>
              <a:buNone/>
            </a:pPr>
            <a:r>
              <a:rPr lang="en-US" sz="1200" kern="1200" baseline="0" dirty="0">
                <a:solidFill>
                  <a:schemeClr val="tx1"/>
                </a:solidFill>
                <a:effectLst/>
                <a:latin typeface="+mn-lt"/>
                <a:ea typeface="+mn-ea"/>
                <a:cs typeface="+mn-cs"/>
              </a:rPr>
              <a:t> </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Case study Link</a:t>
            </a:r>
          </a:p>
          <a:p>
            <a:r>
              <a:rPr lang="en-US" sz="1200" kern="1200" dirty="0">
                <a:solidFill>
                  <a:schemeClr val="tx1"/>
                </a:solidFill>
                <a:effectLst/>
                <a:latin typeface="+mn-lt"/>
                <a:ea typeface="+mn-ea"/>
                <a:cs typeface="+mn-cs"/>
              </a:rPr>
              <a:t>http://www.ibm.com/common/ssi/cgi-bin/ssialias?subtype=AB&amp;infotype=PM&amp;htmlfid=YTC04047USEN&amp;attachment=YTC04047USEN.PDF</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252185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Client Name: </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err="1">
                <a:cs typeface="Arial Unicode MS" panose="020B0604020202020204" pitchFamily="34" charset="-128"/>
              </a:rPr>
              <a:t>Cosan</a:t>
            </a:r>
            <a:endParaRPr lang="en-US" altLang="en-US" sz="1200" dirty="0">
              <a:cs typeface="Arial Unicode MS" panose="020B0604020202020204" pitchFamily="34" charset="-128"/>
            </a:endParaRP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cs typeface="Arial Unicode MS" panose="020B0604020202020204" pitchFamily="34" charset="-128"/>
            </a:endParaRP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Case study Link:</a:t>
            </a: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a:ea typeface="DejaVu Sans" charset="0"/>
                <a:cs typeface="DejaVu Sans" charset="0"/>
              </a:rPr>
              <a:t>http://www.ibm.com/software/businesscasestudies/us/en/corp?synkey=F440204U46406I47</a:t>
            </a: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ea typeface="DejaVu Sans" charset="0"/>
              <a:cs typeface="DejaVu Sans" charset="0"/>
            </a:endParaRPr>
          </a:p>
          <a:p>
            <a:pPr eaLnBrk="1" hangingPunct="1">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Pull Quote:</a:t>
            </a:r>
          </a:p>
          <a:p>
            <a:pPr eaLnBrk="1" hangingPunct="1">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i="1" dirty="0">
                <a:ea typeface="DejaVu Sans" charset="0"/>
                <a:cs typeface="DejaVu Sans" charset="0"/>
              </a:rPr>
              <a:t>“</a:t>
            </a:r>
            <a:r>
              <a:rPr lang="en-GB" altLang="en-US" sz="1200" i="1" dirty="0">
                <a:ea typeface="DejaVu Sans" charset="0"/>
                <a:cs typeface="DejaVu Sans" charset="0"/>
              </a:rPr>
              <a:t>We trust IBM </a:t>
            </a:r>
            <a:r>
              <a:rPr lang="en-GB" altLang="en-US" sz="1200" i="1" dirty="0" err="1">
                <a:ea typeface="DejaVu Sans" charset="0"/>
                <a:cs typeface="DejaVu Sans" charset="0"/>
              </a:rPr>
              <a:t>Cognos</a:t>
            </a:r>
            <a:r>
              <a:rPr lang="en-GB" altLang="en-US" sz="1200" i="1" dirty="0">
                <a:ea typeface="DejaVu Sans" charset="0"/>
                <a:cs typeface="DejaVu Sans" charset="0"/>
              </a:rPr>
              <a:t> Controller to deliver correct data from our SAP ERP systems to shareholders first time, every time</a:t>
            </a:r>
            <a:r>
              <a:rPr lang="en-US" altLang="en-US" sz="1200" i="1" dirty="0">
                <a:ea typeface="DejaVu Sans" charset="0"/>
                <a:cs typeface="DejaVu Sans" charset="0"/>
              </a:rPr>
              <a:t>.”</a:t>
            </a:r>
          </a:p>
          <a:p>
            <a:pPr eaLnBrk="1" hangingPunct="1">
              <a:spcBef>
                <a:spcPts val="3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100" i="1" dirty="0">
                <a:ea typeface="DejaVu Sans" charset="0"/>
                <a:cs typeface="DejaVu Sans" charset="0"/>
              </a:rPr>
              <a:t>— </a:t>
            </a:r>
            <a:r>
              <a:rPr lang="pt-BR" altLang="en-US" sz="1100" i="1" dirty="0">
                <a:ea typeface="DejaVu Sans" charset="0"/>
                <a:cs typeface="DejaVu Sans" charset="0"/>
              </a:rPr>
              <a:t>João Arthur Souza, Finance Director, Cosan</a:t>
            </a:r>
          </a:p>
          <a:p>
            <a:pPr eaLnBrk="1" hangingPunct="1">
              <a:spcBef>
                <a:spcPts val="3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pt-BR" altLang="en-US" sz="1100" i="1" dirty="0">
              <a:ea typeface="DejaVu Sans" charset="0"/>
              <a:cs typeface="DejaVu Sans" charset="0"/>
            </a:endParaRPr>
          </a:p>
          <a:p>
            <a:pPr eaLnBrk="1" hangingPunct="1">
              <a:spcBef>
                <a:spcPts val="3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Company Background:</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altLang="en-US" sz="1200" dirty="0" err="1">
                <a:ea typeface="DejaVu Sans" charset="0"/>
                <a:cs typeface="DejaVu Sans" charset="0"/>
              </a:rPr>
              <a:t>Cosan</a:t>
            </a:r>
            <a:r>
              <a:rPr lang="en-GB" altLang="en-US" sz="1200" dirty="0">
                <a:ea typeface="DejaVu Sans" charset="0"/>
                <a:cs typeface="DejaVu Sans" charset="0"/>
              </a:rPr>
              <a:t> is one of the largest corporations in Brazil, specializing in providing energy and infrastructure services. The company has operations in Brazil, Uruguay, Paraguay, Bolivia and the United Kingdom, employs 30,000 people, and generates annual revenues of around USD16 billion.</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GB" altLang="en-US" sz="1200" dirty="0">
              <a:ea typeface="DejaVu Sans" charset="0"/>
              <a:cs typeface="DejaVu Sans" charset="0"/>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Solution Components:</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Hardware</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Software</a:t>
            </a:r>
          </a:p>
          <a:p>
            <a:pPr>
              <a:spcBef>
                <a:spcPts val="375"/>
              </a:spcBef>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a:ea typeface="MS PGothic" panose="020B0600070205080204" pitchFamily="34" charset="-128"/>
              </a:rPr>
              <a:t>IBM® </a:t>
            </a:r>
            <a:r>
              <a:rPr lang="en-US" altLang="en-US" sz="1200" dirty="0" err="1">
                <a:ea typeface="MS PGothic" panose="020B0600070205080204" pitchFamily="34" charset="-128"/>
              </a:rPr>
              <a:t>Cognos</a:t>
            </a:r>
            <a:r>
              <a:rPr lang="en-US" altLang="en-US" sz="1200" dirty="0">
                <a:ea typeface="MS PGothic" panose="020B0600070205080204" pitchFamily="34" charset="-128"/>
              </a:rPr>
              <a:t>® Controller</a:t>
            </a:r>
          </a:p>
          <a:p>
            <a:pPr>
              <a:spcBef>
                <a:spcPts val="375"/>
              </a:spcBef>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a:ea typeface="MS PGothic" panose="020B0600070205080204" pitchFamily="34" charset="-128"/>
              </a:rPr>
              <a:t>IBM </a:t>
            </a:r>
            <a:r>
              <a:rPr lang="en-US" altLang="en-US" sz="1200" dirty="0" err="1">
                <a:ea typeface="MS PGothic" panose="020B0600070205080204" pitchFamily="34" charset="-128"/>
              </a:rPr>
              <a:t>Cognos</a:t>
            </a:r>
            <a:r>
              <a:rPr lang="en-US" altLang="en-US" sz="1200" dirty="0">
                <a:ea typeface="MS PGothic" panose="020B0600070205080204" pitchFamily="34" charset="-128"/>
              </a:rPr>
              <a:t> Disclosure Management</a:t>
            </a:r>
          </a:p>
          <a:p>
            <a:pPr>
              <a:spcBef>
                <a:spcPts val="375"/>
              </a:spcBef>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a:ea typeface="MS PGothic" panose="020B0600070205080204" pitchFamily="34" charset="-128"/>
              </a:rPr>
              <a:t>IBM </a:t>
            </a:r>
            <a:r>
              <a:rPr lang="en-US" altLang="en-US" sz="1200" dirty="0" err="1">
                <a:ea typeface="MS PGothic" panose="020B0600070205080204" pitchFamily="34" charset="-128"/>
              </a:rPr>
              <a:t>Cognos</a:t>
            </a:r>
            <a:r>
              <a:rPr lang="en-US" altLang="en-US" sz="1200" dirty="0">
                <a:ea typeface="MS PGothic" panose="020B0600070205080204" pitchFamily="34" charset="-128"/>
              </a:rPr>
              <a:t> TM1®</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ea typeface="MS PGothic" panose="020B0600070205080204" pitchFamily="34" charset="-128"/>
              </a:rPr>
              <a:t>Applications</a:t>
            </a:r>
          </a:p>
          <a:p>
            <a:pPr>
              <a:spcBef>
                <a:spcPts val="375"/>
              </a:spcBef>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a:ea typeface="MS PGothic" panose="020B0600070205080204" pitchFamily="34" charset="-128"/>
              </a:rPr>
              <a:t>SAP ERP</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ea typeface="MS PGothic" panose="020B0600070205080204" pitchFamily="34" charset="-128"/>
              </a:rPr>
              <a:t>IBM Business Partner</a:t>
            </a:r>
          </a:p>
          <a:p>
            <a:pPr>
              <a:spcBef>
                <a:spcPts val="375"/>
              </a:spcBef>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a:ea typeface="MS PGothic" panose="020B0600070205080204" pitchFamily="34" charset="-128"/>
              </a:rPr>
              <a:t>CTI Global</a:t>
            </a:r>
          </a:p>
          <a:p>
            <a:pPr>
              <a:spcBef>
                <a:spcPts val="375"/>
              </a:spcBef>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ea typeface="MS PGothic" panose="020B060007020508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Business challenge:</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altLang="en-US" sz="1200" dirty="0">
                <a:ea typeface="DejaVu Sans" charset="0"/>
                <a:cs typeface="DejaVu Sans" charset="0"/>
              </a:rPr>
              <a:t>Organic growth and multiple acquisitions sparked a rapid increase in the size and complexity of </a:t>
            </a:r>
            <a:r>
              <a:rPr lang="en-GB" altLang="en-US" sz="1200" dirty="0" err="1">
                <a:ea typeface="DejaVu Sans" charset="0"/>
                <a:cs typeface="DejaVu Sans" charset="0"/>
              </a:rPr>
              <a:t>Cosan’s</a:t>
            </a:r>
            <a:r>
              <a:rPr lang="en-GB" altLang="en-US" sz="1200" dirty="0">
                <a:ea typeface="DejaVu Sans" charset="0"/>
                <a:cs typeface="DejaVu Sans" charset="0"/>
              </a:rPr>
              <a:t> operations, pushing existing spreadsheet-based financial processes to the brink of infeasibility.</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GB" altLang="en-US" sz="1200" dirty="0">
              <a:ea typeface="DejaVu Sans" charset="0"/>
              <a:cs typeface="DejaVu Sans" charset="0"/>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The benefit:</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altLang="en-US" sz="1200" dirty="0">
                <a:cs typeface="Arial Unicode MS" panose="020B0604020202020204" pitchFamily="34" charset="-128"/>
              </a:rPr>
              <a:t>Accelerates budgeting by 63 percent. Advanced scenario </a:t>
            </a:r>
            <a:r>
              <a:rPr lang="en-GB" altLang="en-US" sz="1200" dirty="0" err="1">
                <a:cs typeface="Arial Unicode MS" panose="020B0604020202020204" pitchFamily="34" charset="-128"/>
              </a:rPr>
              <a:t>modeling</a:t>
            </a:r>
            <a:r>
              <a:rPr lang="en-GB" altLang="en-US" sz="1200" dirty="0">
                <a:cs typeface="Arial Unicode MS" panose="020B0604020202020204" pitchFamily="34" charset="-128"/>
              </a:rPr>
              <a:t> enables smarter financial decision-making. Simplifies provision of accurate figures to management, shareholders and stock exchanges.</a:t>
            </a:r>
            <a:endParaRPr lang="en-US" sz="1200" kern="50" dirty="0">
              <a:solidFill>
                <a:schemeClr val="tx1"/>
              </a:solidFill>
              <a:latin typeface="Arial"/>
              <a:ea typeface="Arial Unicode MS"/>
              <a:cs typeface="Tahoma"/>
            </a:endParaRP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b="1" dirty="0">
              <a:cs typeface="Arial Unicode MS" panose="020B0604020202020204" pitchFamily="34" charset="-128"/>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702629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Client Name:</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Blizzard</a:t>
            </a:r>
            <a:r>
              <a:rPr lang="en-US" altLang="en-US" sz="1200" b="1" baseline="0" dirty="0">
                <a:cs typeface="Arial Unicode MS" panose="020B0604020202020204" pitchFamily="34" charset="-128"/>
              </a:rPr>
              <a:t> Sport GmbH</a:t>
            </a:r>
            <a:endParaRPr lang="en-US" altLang="en-US" sz="1200" dirty="0">
              <a:cs typeface="Arial Unicode MS" panose="020B0604020202020204" pitchFamily="34" charset="-128"/>
            </a:endParaRP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cs typeface="Arial Unicode MS" panose="020B0604020202020204" pitchFamily="34" charset="-128"/>
            </a:endParaRP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Case study Link:</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a:ea typeface="DejaVu Sans" charset="0"/>
                <a:cs typeface="DejaVu Sans" charset="0"/>
              </a:rPr>
              <a:t>http://www.ibm.com/software/businesscasestudies?synkey=F176940O26171J08</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ea typeface="DejaVu Sans" charset="0"/>
              <a:cs typeface="DejaVu Sans" charset="0"/>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Company Background:</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t>Blizzard Sport GmbH is an Austrian manufacturer of skis and other winter sports equipment. Established in 1945, Blizzard became the first manufacturer to mass-produce polyethylene ski bases. Today, Blizzard skis are sold in 5,000 retail outlets in 40 countries worldwide.</a:t>
            </a:r>
            <a:endParaRPr lang="en-US" altLang="en-US" sz="1200" b="1" dirty="0">
              <a:cs typeface="Arial Unicode MS" panose="020B060402020202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b="1" dirty="0">
              <a:cs typeface="Arial Unicode MS" panose="020B060402020202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Solution Components:</a:t>
            </a:r>
          </a:p>
          <a:p>
            <a:pPr eaLnBrk="1" hangingPunct="1">
              <a:defRPr/>
            </a:pPr>
            <a:r>
              <a:rPr lang="en-US" altLang="en-US" sz="1200" b="1" dirty="0">
                <a:cs typeface="Arial Unicode MS" panose="020B0604020202020204" pitchFamily="34" charset="-128"/>
              </a:rPr>
              <a:t>Software</a:t>
            </a:r>
            <a:endParaRPr lang="en-US" altLang="en-US" sz="1200" dirty="0">
              <a:cs typeface="Arial Unicode MS" panose="020B0604020202020204" pitchFamily="34" charset="-128"/>
            </a:endParaRPr>
          </a:p>
          <a:p>
            <a:pPr marL="171450" indent="-171450">
              <a:buFont typeface="Arial" panose="020B0604020202020204" pitchFamily="34" charset="0"/>
              <a:buChar char="•"/>
              <a:defRPr/>
            </a:pPr>
            <a:r>
              <a:rPr lang="en-US" dirty="0" err="1"/>
              <a:t>Cognos</a:t>
            </a:r>
            <a:r>
              <a:rPr lang="en-US" baseline="0" dirty="0"/>
              <a:t> Business Intelligence </a:t>
            </a:r>
          </a:p>
          <a:p>
            <a:pPr marL="171450" indent="-171450">
              <a:buFont typeface="Arial" panose="020B0604020202020204" pitchFamily="34" charset="0"/>
              <a:buChar char="•"/>
              <a:defRPr/>
            </a:pPr>
            <a:r>
              <a:rPr lang="en-US" baseline="0" dirty="0" err="1"/>
              <a:t>Cognos</a:t>
            </a:r>
            <a:r>
              <a:rPr lang="en-US" baseline="0" dirty="0"/>
              <a:t> TM1</a:t>
            </a:r>
          </a:p>
          <a:p>
            <a:pPr marL="171450" indent="-171450">
              <a:buFont typeface="Arial" panose="020B0604020202020204" pitchFamily="34" charset="0"/>
              <a:buChar char="•"/>
              <a:defRPr/>
            </a:pPr>
            <a:r>
              <a:rPr lang="en-US" baseline="0" dirty="0" err="1"/>
              <a:t>Cognos</a:t>
            </a:r>
            <a:r>
              <a:rPr lang="en-US" baseline="0" dirty="0"/>
              <a:t> Data Manager</a:t>
            </a:r>
            <a:endParaRPr lang="en-US" dirty="0"/>
          </a:p>
          <a:p>
            <a:pPr marL="0" indent="0">
              <a:buFont typeface="Arial" panose="020B0604020202020204" pitchFamily="34" charset="0"/>
              <a:buNone/>
              <a:defRPr/>
            </a:pPr>
            <a:endParaRPr lang="en-GB" sz="1200" dirty="0"/>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Business challenge:</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t>Blizzard experienced production downtimes related to defects that sporadically occurred in the course of production. By improving its ability to detect and prevent these defects, the company aimed to minimize production downtime related to manufacturing flaws.</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b="1" dirty="0">
              <a:cs typeface="Arial Unicode MS" panose="020B060402020202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The benefit:</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t>By integrating production line systems with ERP in near-real time and using Cognos Business Intelligence software to analyze the information against more than a million records of manufacturing and production-planning data, the solution helps Blizzard detect and address production disruption issues as they occur.</a:t>
            </a:r>
            <a:endParaRPr lang="en-US" altLang="en-US" sz="1200" b="1" dirty="0">
              <a:cs typeface="Arial Unicode MS" panose="020B0604020202020204" pitchFamily="34" charset="-128"/>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927565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Client Name: </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a:cs typeface="Arial Unicode MS" panose="020B0604020202020204" pitchFamily="34" charset="-128"/>
              </a:rPr>
              <a:t>Bugaboo</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cs typeface="Arial Unicode MS" panose="020B0604020202020204" pitchFamily="34" charset="-128"/>
            </a:endParaRP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Case study Link:</a:t>
            </a: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a:ea typeface="DejaVu Sans" charset="0"/>
                <a:cs typeface="DejaVu Sans" charset="0"/>
              </a:rPr>
              <a:t>http://www.ibm.com/software/businesscasestudies/us/en/corp?synkey=Z136444E45883N61</a:t>
            </a: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ea typeface="DejaVu Sans" charset="0"/>
              <a:cs typeface="DejaVu Sans" charset="0"/>
            </a:endParaRP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Pull Quote:</a:t>
            </a:r>
          </a:p>
          <a:p>
            <a:pPr eaLnBrk="1" hangingPunct="1">
              <a:spcBef>
                <a:spcPts val="3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100" i="1" dirty="0"/>
              <a:t>We have one easy to manage planning model containing all of the data we need to generate our financial and sales forecasts and also a wide range of other reports for the business.</a:t>
            </a:r>
          </a:p>
          <a:p>
            <a:pPr eaLnBrk="1" hangingPunct="1">
              <a:spcBef>
                <a:spcPts val="3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100" i="1" dirty="0">
                <a:ea typeface="DejaVu Sans" charset="0"/>
                <a:cs typeface="DejaVu Sans" charset="0"/>
              </a:rPr>
              <a:t>—</a:t>
            </a:r>
            <a:r>
              <a:rPr lang="en-US" altLang="en-US" sz="1100" i="1" baseline="0" dirty="0">
                <a:ea typeface="DejaVu Sans" charset="0"/>
                <a:cs typeface="DejaVu Sans" charset="0"/>
              </a:rPr>
              <a:t> </a:t>
            </a:r>
            <a:r>
              <a:rPr lang="en-US" sz="1100" dirty="0"/>
              <a:t>Krzysztof </a:t>
            </a:r>
            <a:r>
              <a:rPr lang="en-US" sz="1100" dirty="0" err="1"/>
              <a:t>Pabich</a:t>
            </a:r>
            <a:r>
              <a:rPr lang="en-US" sz="1100" dirty="0"/>
              <a:t>, business intelligence specialist at Bugaboo</a:t>
            </a:r>
            <a:endParaRPr lang="en-GB" altLang="en-US" sz="1100" i="1" dirty="0">
              <a:ea typeface="DejaVu Sans" charset="0"/>
              <a:cs typeface="DejaVu Sans" charset="0"/>
            </a:endParaRPr>
          </a:p>
          <a:p>
            <a:pPr eaLnBrk="1" hangingPunct="1">
              <a:spcBef>
                <a:spcPts val="3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100" i="1" dirty="0">
              <a:ea typeface="DejaVu Sans" charset="0"/>
              <a:cs typeface="DejaVu Sans" charset="0"/>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Company Background:</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t>Bugaboo is a Dutch mobility company headquartered in Amsterdam with offices around the globe. Founded in 1999 by designer Max </a:t>
            </a:r>
            <a:r>
              <a:rPr lang="en-US" dirty="0" err="1"/>
              <a:t>Barenbrug</a:t>
            </a:r>
            <a:r>
              <a:rPr lang="en-US" dirty="0"/>
              <a:t> and physician Eduard </a:t>
            </a:r>
            <a:r>
              <a:rPr lang="en-US" dirty="0" err="1"/>
              <a:t>Zanen</a:t>
            </a:r>
            <a:r>
              <a:rPr lang="en-US" dirty="0"/>
              <a:t>, its mission is to excite every person on the move. Its passion is for innovation results in products that inspire people to get out and explore the world.</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b="1" dirty="0">
              <a:cs typeface="Arial Unicode MS" panose="020B060402020202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Solution Components:</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Software</a:t>
            </a:r>
          </a:p>
          <a:p>
            <a:pPr>
              <a:spcBef>
                <a:spcPts val="375"/>
              </a:spcBef>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err="1"/>
              <a:t>Cognos</a:t>
            </a:r>
            <a:r>
              <a:rPr lang="en-US" dirty="0"/>
              <a:t> Analysis for Microsoft Excel</a:t>
            </a:r>
          </a:p>
          <a:p>
            <a:pPr>
              <a:spcBef>
                <a:spcPts val="375"/>
              </a:spcBef>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err="1"/>
              <a:t>Cognos</a:t>
            </a:r>
            <a:r>
              <a:rPr lang="en-US" dirty="0"/>
              <a:t> Business Intelligence</a:t>
            </a:r>
          </a:p>
          <a:p>
            <a:pPr>
              <a:spcBef>
                <a:spcPts val="375"/>
              </a:spcBef>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err="1"/>
              <a:t>Cognos</a:t>
            </a:r>
            <a:r>
              <a:rPr lang="en-US" dirty="0"/>
              <a:t> TM1 </a:t>
            </a:r>
            <a:endParaRPr lang="en-US" altLang="en-US" sz="1200" dirty="0">
              <a:ea typeface="MS PGothic" panose="020B0600070205080204" pitchFamily="34" charset="-128"/>
            </a:endParaRPr>
          </a:p>
          <a:p>
            <a:pPr>
              <a:spcBef>
                <a:spcPts val="375"/>
              </a:spcBef>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ea typeface="MS PGothic" panose="020B060007020508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Business challenge:</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t>Bugaboo wanted to reduce the time necessary to generate accurate financial and sales forecasts and broaden the scope of reporting to meet the needs of the business better. The company also wanted to reduce its management load.</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ea typeface="DejaVu Sans" charset="0"/>
              <a:cs typeface="DejaVu Sans" charset="0"/>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The benefit: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Faster and better planning, with extensive options for ‘what if’ scenarios and an insight into the planning history so that future forecasts can be fine-tuned. A proactive response to the information need of the business with accurate, ‘near real-time’ reports. Easy, quick implementation of changes in models, without affecting users.</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341670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Client Name</a:t>
            </a:r>
          </a:p>
          <a:p>
            <a:r>
              <a:rPr lang="en-US" sz="1200" kern="1200" dirty="0">
                <a:solidFill>
                  <a:schemeClr val="tx1"/>
                </a:solidFill>
                <a:effectLst/>
                <a:latin typeface="+mn-lt"/>
                <a:ea typeface="+mn-ea"/>
                <a:cs typeface="+mn-cs"/>
              </a:rPr>
              <a:t>Orbico Group</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Company Background</a:t>
            </a:r>
          </a:p>
          <a:p>
            <a:pPr hangingPunct="0"/>
            <a:r>
              <a:rPr lang="en-US" sz="1200" kern="1200" dirty="0">
                <a:solidFill>
                  <a:schemeClr val="tx1"/>
                </a:solidFill>
                <a:effectLst/>
                <a:latin typeface="+mn-lt"/>
                <a:ea typeface="+mn-ea"/>
                <a:cs typeface="+mn-cs"/>
              </a:rPr>
              <a:t>Orbico Group, established in Croatia in 1987, is one of the leading distributors in Europe. Its three main divisions are beauty, fast-moving consumer goods and tourism, with partners including Mattel and Burberry. Orbico employs 3,100 people across 17 countries. </a:t>
            </a:r>
            <a:endParaRPr lang="en-GB"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Business challenge</a:t>
            </a:r>
          </a:p>
          <a:p>
            <a:pPr hangingPunct="0"/>
            <a:r>
              <a:rPr lang="en-US" sz="1200" kern="1200" dirty="0">
                <a:solidFill>
                  <a:schemeClr val="tx1"/>
                </a:solidFill>
                <a:effectLst/>
                <a:latin typeface="+mn-lt"/>
                <a:ea typeface="+mn-ea"/>
                <a:cs typeface="+mn-cs"/>
              </a:rPr>
              <a:t>With its distribution business expanding rapidly across Europe, it was difficult for Orbico to obtain clear visibility into group-wide activity and keep its complex operations running efficiently. </a:t>
            </a:r>
            <a:endParaRPr lang="en-GB"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benefit</a:t>
            </a:r>
          </a:p>
          <a:p>
            <a:pPr hangingPunct="0"/>
            <a:r>
              <a:rPr lang="en-US" sz="1200" kern="1200" dirty="0">
                <a:solidFill>
                  <a:schemeClr val="tx1"/>
                </a:solidFill>
                <a:effectLst/>
                <a:latin typeface="+mn-lt"/>
                <a:ea typeface="+mn-ea"/>
                <a:cs typeface="+mn-cs"/>
              </a:rPr>
              <a:t>Today, the group can more easily target areas for improvement to drive more efficient operations and deliver better service to partners and customers, keeping Orbico on track for profitable growth.</a:t>
            </a:r>
            <a:endParaRPr lang="en-GB"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Pull Quote</a:t>
            </a:r>
          </a:p>
          <a:p>
            <a:r>
              <a:rPr lang="en-GB" sz="1200" i="1" kern="1200" dirty="0">
                <a:solidFill>
                  <a:schemeClr val="tx1"/>
                </a:solidFill>
                <a:effectLst/>
                <a:latin typeface="+mn-lt"/>
                <a:ea typeface="+mn-ea"/>
                <a:cs typeface="+mn-cs"/>
              </a:rPr>
              <a:t>“IBM Analytics enables us to provide better insights into our business, supporting our growth”</a:t>
            </a:r>
            <a:br>
              <a:rPr lang="en-GB" sz="1200" i="1" kern="1200" dirty="0">
                <a:solidFill>
                  <a:schemeClr val="tx1"/>
                </a:solidFill>
                <a:effectLst/>
                <a:latin typeface="+mn-lt"/>
                <a:ea typeface="+mn-ea"/>
                <a:cs typeface="+mn-cs"/>
              </a:rPr>
            </a:br>
            <a:r>
              <a:rPr lang="en-GB" sz="1200" i="1" kern="1200" dirty="0">
                <a:solidFill>
                  <a:schemeClr val="tx1"/>
                </a:solidFill>
                <a:effectLst/>
                <a:latin typeface="+mn-lt"/>
                <a:ea typeface="+mn-ea"/>
                <a:cs typeface="+mn-cs"/>
              </a:rPr>
              <a:t>—Romina Oreskovic, Group Finance Director, Orbico</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Solution components</a:t>
            </a:r>
          </a:p>
          <a:p>
            <a:pPr marL="88900" indent="-88900">
              <a:lnSpc>
                <a:spcPts val="1000"/>
              </a:lnSpc>
              <a:spcAft>
                <a:spcPts val="400"/>
              </a:spcAft>
              <a:buClr>
                <a:schemeClr val="bg1"/>
              </a:buClr>
              <a:buSzPct val="100000"/>
              <a:buFont typeface="Arial" panose="020B0604020202020204" pitchFamily="34" charset="0"/>
              <a:buChar char="•"/>
              <a:tabLst>
                <a:tab pos="88900" algn="l"/>
              </a:tabLst>
              <a:defRPr/>
            </a:pPr>
            <a:r>
              <a:rPr lang="en-US" sz="1200" dirty="0">
                <a:latin typeface="Arial" panose="020B0604020202020204" pitchFamily="34" charset="0"/>
                <a:ea typeface="HelvNeue Light for IBM" charset="77"/>
                <a:cs typeface="Arial" panose="020B0604020202020204" pitchFamily="34" charset="0"/>
              </a:rPr>
              <a:t>IBM® Cognos® Business Intelligence</a:t>
            </a:r>
          </a:p>
          <a:p>
            <a:pPr marL="88900" indent="-88900">
              <a:lnSpc>
                <a:spcPts val="1000"/>
              </a:lnSpc>
              <a:spcAft>
                <a:spcPts val="400"/>
              </a:spcAft>
              <a:buClr>
                <a:schemeClr val="bg1"/>
              </a:buClr>
              <a:buSzPct val="100000"/>
              <a:buFont typeface="Arial" panose="020B0604020202020204" pitchFamily="34" charset="0"/>
              <a:buChar char="•"/>
              <a:tabLst>
                <a:tab pos="88900" algn="l"/>
              </a:tabLst>
              <a:defRPr/>
            </a:pPr>
            <a:r>
              <a:rPr lang="en-US" sz="1200" dirty="0">
                <a:latin typeface="Arial" panose="020B0604020202020204" pitchFamily="34" charset="0"/>
                <a:ea typeface="HelvNeue Light for IBM" charset="77"/>
                <a:cs typeface="Arial" panose="020B0604020202020204" pitchFamily="34" charset="0"/>
              </a:rPr>
              <a:t>IBM Cognos TM1®</a:t>
            </a:r>
          </a:p>
          <a:p>
            <a:pPr marL="88900" indent="-88900">
              <a:lnSpc>
                <a:spcPts val="1000"/>
              </a:lnSpc>
              <a:spcAft>
                <a:spcPts val="400"/>
              </a:spcAft>
              <a:buClr>
                <a:schemeClr val="bg1"/>
              </a:buClr>
              <a:buSzPct val="100000"/>
              <a:buFont typeface="Arial" panose="020B0604020202020204" pitchFamily="34" charset="0"/>
              <a:buChar char="•"/>
              <a:tabLst>
                <a:tab pos="88900" algn="l"/>
              </a:tabLst>
              <a:defRPr/>
            </a:pPr>
            <a:r>
              <a:rPr lang="en-US" sz="1200" dirty="0">
                <a:latin typeface="Arial" panose="020B0604020202020204" pitchFamily="34" charset="0"/>
                <a:ea typeface="HelvNeue Light for IBM" charset="77"/>
                <a:cs typeface="Arial" panose="020B0604020202020204" pitchFamily="34" charset="0"/>
              </a:rPr>
              <a:t>IBM InfoSphere® DataStage®</a:t>
            </a:r>
          </a:p>
          <a:p>
            <a:pPr marL="88900" indent="-88900">
              <a:lnSpc>
                <a:spcPts val="1000"/>
              </a:lnSpc>
              <a:spcAft>
                <a:spcPts val="400"/>
              </a:spcAft>
              <a:buClr>
                <a:schemeClr val="bg1"/>
              </a:buClr>
              <a:buSzPct val="100000"/>
              <a:buFont typeface="Arial" panose="020B0604020202020204" pitchFamily="34" charset="0"/>
              <a:buChar char="•"/>
              <a:tabLst>
                <a:tab pos="88900" algn="l"/>
              </a:tabLst>
              <a:defRPr/>
            </a:pPr>
            <a:r>
              <a:rPr lang="en-US" sz="1200" dirty="0">
                <a:latin typeface="Arial" panose="020B0604020202020204" pitchFamily="34" charset="0"/>
                <a:ea typeface="HelvNeue Light for IBM" charset="77"/>
                <a:cs typeface="Arial" panose="020B0604020202020204" pitchFamily="34" charset="0"/>
              </a:rPr>
              <a:t>IBM Cognos Controller</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Case study Link</a:t>
            </a:r>
          </a:p>
          <a:p>
            <a:r>
              <a:rPr lang="en-US" dirty="0"/>
              <a:t>http://www.ibm.com/common/ssi/cgi-bin/ssialias?subtype=AB&amp;infotype=PM&amp;htmlfid=YTC04067USEN&amp;attachment=YTC04067USEN.PDF</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29</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029387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xfrm>
            <a:off x="1209675" y="685800"/>
            <a:ext cx="4438650" cy="3429000"/>
          </a:xfrm>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defRPr/>
            </a:pPr>
            <a:endParaRPr lang="en-US" altLang="en-US" sz="1000" dirty="0">
              <a:latin typeface="Arial" pitchFamily="34" charset="0"/>
              <a:cs typeface="Arial" pitchFamily="34" charset="0"/>
            </a:endParaRPr>
          </a:p>
        </p:txBody>
      </p:sp>
      <p:sp>
        <p:nvSpPr>
          <p:cNvPr id="11469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pitchFamily="34" charset="-128"/>
              </a:defRPr>
            </a:lvl1pPr>
            <a:lvl2pPr marL="721702" indent="-277578">
              <a:spcBef>
                <a:spcPct val="30000"/>
              </a:spcBef>
              <a:defRPr sz="1200">
                <a:solidFill>
                  <a:schemeClr val="tx1"/>
                </a:solidFill>
                <a:latin typeface="Arial" charset="0"/>
                <a:ea typeface="MS PGothic" pitchFamily="34" charset="-128"/>
              </a:defRPr>
            </a:lvl2pPr>
            <a:lvl3pPr marL="1110310" indent="-222062">
              <a:spcBef>
                <a:spcPct val="30000"/>
              </a:spcBef>
              <a:defRPr sz="1200">
                <a:solidFill>
                  <a:schemeClr val="tx1"/>
                </a:solidFill>
                <a:latin typeface="Arial" charset="0"/>
                <a:ea typeface="MS PGothic" pitchFamily="34" charset="-128"/>
              </a:defRPr>
            </a:lvl3pPr>
            <a:lvl4pPr marL="1554434" indent="-222062">
              <a:spcBef>
                <a:spcPct val="30000"/>
              </a:spcBef>
              <a:defRPr sz="1200">
                <a:solidFill>
                  <a:schemeClr val="tx1"/>
                </a:solidFill>
                <a:latin typeface="Arial" charset="0"/>
                <a:ea typeface="MS PGothic" pitchFamily="34" charset="-128"/>
              </a:defRPr>
            </a:lvl4pPr>
            <a:lvl5pPr marL="1998558" indent="-222062">
              <a:spcBef>
                <a:spcPct val="30000"/>
              </a:spcBef>
              <a:defRPr sz="1200">
                <a:solidFill>
                  <a:schemeClr val="tx1"/>
                </a:solidFill>
                <a:latin typeface="Arial" charset="0"/>
                <a:ea typeface="MS PGothic" pitchFamily="34" charset="-128"/>
              </a:defRPr>
            </a:lvl5pPr>
            <a:lvl6pPr marL="2442682" indent="-222062" eaLnBrk="0" fontAlgn="base" hangingPunct="0">
              <a:spcBef>
                <a:spcPct val="30000"/>
              </a:spcBef>
              <a:spcAft>
                <a:spcPct val="0"/>
              </a:spcAft>
              <a:defRPr sz="1200">
                <a:solidFill>
                  <a:schemeClr val="tx1"/>
                </a:solidFill>
                <a:latin typeface="Arial" charset="0"/>
                <a:ea typeface="MS PGothic" pitchFamily="34" charset="-128"/>
              </a:defRPr>
            </a:lvl6pPr>
            <a:lvl7pPr marL="2886807" indent="-222062" eaLnBrk="0" fontAlgn="base" hangingPunct="0">
              <a:spcBef>
                <a:spcPct val="30000"/>
              </a:spcBef>
              <a:spcAft>
                <a:spcPct val="0"/>
              </a:spcAft>
              <a:defRPr sz="1200">
                <a:solidFill>
                  <a:schemeClr val="tx1"/>
                </a:solidFill>
                <a:latin typeface="Arial" charset="0"/>
                <a:ea typeface="MS PGothic" pitchFamily="34" charset="-128"/>
              </a:defRPr>
            </a:lvl7pPr>
            <a:lvl8pPr marL="3330931" indent="-222062" eaLnBrk="0" fontAlgn="base" hangingPunct="0">
              <a:spcBef>
                <a:spcPct val="30000"/>
              </a:spcBef>
              <a:spcAft>
                <a:spcPct val="0"/>
              </a:spcAft>
              <a:defRPr sz="1200">
                <a:solidFill>
                  <a:schemeClr val="tx1"/>
                </a:solidFill>
                <a:latin typeface="Arial" charset="0"/>
                <a:ea typeface="MS PGothic" pitchFamily="34" charset="-128"/>
              </a:defRPr>
            </a:lvl8pPr>
            <a:lvl9pPr marL="3775055" indent="-222062" eaLnBrk="0" fontAlgn="base" hangingPunct="0">
              <a:spcBef>
                <a:spcPct val="30000"/>
              </a:spcBef>
              <a:spcAft>
                <a:spcPct val="0"/>
              </a:spcAft>
              <a:defRPr sz="1200">
                <a:solidFill>
                  <a:schemeClr val="tx1"/>
                </a:solidFill>
                <a:latin typeface="Arial" charset="0"/>
                <a:ea typeface="MS PGothic" pitchFamily="34" charset="-128"/>
              </a:defRPr>
            </a:lvl9pPr>
          </a:lstStyle>
          <a:p>
            <a:pPr>
              <a:spcBef>
                <a:spcPct val="0"/>
              </a:spcBef>
            </a:pPr>
            <a:fld id="{C27DB820-98BA-4379-BF51-C38C48A6ED10}" type="slidenum">
              <a:rPr lang="en-US" altLang="en-US">
                <a:solidFill>
                  <a:prstClr val="black"/>
                </a:solidFill>
                <a:latin typeface="Calibri" pitchFamily="34" charset="0"/>
              </a:rPr>
              <a:pPr>
                <a:spcBef>
                  <a:spcPct val="0"/>
                </a:spcBef>
              </a:pPr>
              <a:t>3</a:t>
            </a:fld>
            <a:endParaRPr lang="en-US" altLang="en-US" dirty="0">
              <a:solidFill>
                <a:prstClr val="black"/>
              </a:solidFill>
              <a:latin typeface="Calibri" pitchFamily="34" charset="0"/>
            </a:endParaRPr>
          </a:p>
        </p:txBody>
      </p:sp>
    </p:spTree>
    <p:extLst>
      <p:ext uri="{BB962C8B-B14F-4D97-AF65-F5344CB8AC3E}">
        <p14:creationId xmlns:p14="http://schemas.microsoft.com/office/powerpoint/2010/main" val="16323247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Overview:</a:t>
            </a:r>
            <a:br>
              <a:rPr lang="en-US" dirty="0"/>
            </a:br>
            <a:r>
              <a:rPr lang="en-US" dirty="0"/>
              <a:t>Founded in in </a:t>
            </a:r>
            <a:r>
              <a:rPr lang="en-US" dirty="0" err="1"/>
              <a:t>Freyburg</a:t>
            </a:r>
            <a:r>
              <a:rPr lang="en-US" dirty="0"/>
              <a:t>, Germany, Rotkäppchen-Mumm </a:t>
            </a:r>
            <a:r>
              <a:rPr lang="en-US" dirty="0" err="1"/>
              <a:t>Sektkellereien</a:t>
            </a:r>
            <a:r>
              <a:rPr lang="en-US" dirty="0"/>
              <a:t> GmbH produces sparkling wines, spirits and a variety of other drinks under brands such as </a:t>
            </a:r>
            <a:r>
              <a:rPr lang="en-US" dirty="0" err="1"/>
              <a:t>Geldermann</a:t>
            </a:r>
            <a:r>
              <a:rPr lang="en-US" dirty="0"/>
              <a:t>, Rotkäppchen, Mumm, Jules Mumm, MM Extra, Kloss and </a:t>
            </a:r>
            <a:r>
              <a:rPr lang="en-US" dirty="0" err="1"/>
              <a:t>Foerster</a:t>
            </a:r>
            <a:r>
              <a:rPr lang="en-US" dirty="0"/>
              <a:t>, </a:t>
            </a:r>
            <a:r>
              <a:rPr lang="en-US" dirty="0" err="1"/>
              <a:t>Chantré</a:t>
            </a:r>
            <a:r>
              <a:rPr lang="en-US" dirty="0"/>
              <a:t>, </a:t>
            </a:r>
            <a:r>
              <a:rPr lang="en-US" dirty="0" err="1"/>
              <a:t>Mariacron</a:t>
            </a:r>
            <a:r>
              <a:rPr lang="en-US" dirty="0"/>
              <a:t>, </a:t>
            </a:r>
            <a:r>
              <a:rPr lang="en-US" dirty="0" err="1"/>
              <a:t>Echter</a:t>
            </a:r>
            <a:r>
              <a:rPr lang="en-US" dirty="0"/>
              <a:t> </a:t>
            </a:r>
            <a:r>
              <a:rPr lang="en-US" dirty="0" err="1"/>
              <a:t>Nordhäuser</a:t>
            </a:r>
            <a:r>
              <a:rPr lang="en-US" dirty="0"/>
              <a:t> and </a:t>
            </a:r>
            <a:r>
              <a:rPr lang="en-US" dirty="0" err="1"/>
              <a:t>Eckes</a:t>
            </a:r>
            <a:r>
              <a:rPr lang="en-US" dirty="0"/>
              <a:t> </a:t>
            </a:r>
            <a:r>
              <a:rPr lang="en-US" dirty="0" err="1"/>
              <a:t>Edelkirsch</a:t>
            </a:r>
            <a:r>
              <a:rPr lang="en-US" dirty="0"/>
              <a:t>. Employing more than 600 people, </a:t>
            </a:r>
            <a:r>
              <a:rPr lang="en-US" dirty="0" err="1"/>
              <a:t>Rotkäppchen</a:t>
            </a:r>
            <a:r>
              <a:rPr lang="en-US" dirty="0"/>
              <a:t>-Mumm is market leader in sparkling wine in Germany, holding almost a 55-percent share of the market. </a:t>
            </a:r>
            <a:br>
              <a:rPr lang="en-US" dirty="0"/>
            </a:br>
            <a:br>
              <a:rPr lang="en-US" dirty="0"/>
            </a:br>
            <a:r>
              <a:rPr lang="en-US" b="1" dirty="0"/>
              <a:t>Business Need:</a:t>
            </a:r>
            <a:br>
              <a:rPr lang="en-US" dirty="0"/>
            </a:br>
            <a:r>
              <a:rPr lang="en-US" dirty="0"/>
              <a:t>To compete more effectively, Rotkäppchen-Mumm wanted to boost working capital and cut warehouse costs. How could it shrink stock levels without risking </a:t>
            </a:r>
            <a:r>
              <a:rPr lang="en-US" dirty="0" err="1"/>
              <a:t>stockouts</a:t>
            </a:r>
            <a:r>
              <a:rPr lang="en-US" dirty="0"/>
              <a:t> or impacting customer service levels? </a:t>
            </a:r>
            <a:br>
              <a:rPr lang="en-US" dirty="0"/>
            </a:br>
            <a:br>
              <a:rPr lang="en-US" dirty="0"/>
            </a:br>
            <a:r>
              <a:rPr lang="en-US" b="1" dirty="0"/>
              <a:t>Solution Summary:</a:t>
            </a:r>
            <a:br>
              <a:rPr lang="en-US" dirty="0"/>
            </a:br>
            <a:r>
              <a:rPr lang="en-US" dirty="0"/>
              <a:t>Rotkäppchen-Mumm enhanced its sales forecasting with predictive analytics from IBM—enabling it to produce the optimal product quantities based on accurate insights into demand and future trends. </a:t>
            </a:r>
            <a:br>
              <a:rPr lang="en-US" dirty="0"/>
            </a:br>
            <a:br>
              <a:rPr lang="en-US" dirty="0"/>
            </a:br>
            <a:r>
              <a:rPr lang="en-US" b="1" dirty="0"/>
              <a:t>Benefits:</a:t>
            </a:r>
            <a:br>
              <a:rPr lang="en-US" dirty="0"/>
            </a:br>
            <a:r>
              <a:rPr lang="en-US" dirty="0"/>
              <a:t>Sales forecasts are up to 22 percent more accurate, enabling Rotkäppchen-Mumm to cut stock while improving customer service, minimizing the risk of </a:t>
            </a:r>
            <a:r>
              <a:rPr lang="en-US" dirty="0" err="1"/>
              <a:t>stockouts</a:t>
            </a:r>
            <a:r>
              <a:rPr lang="en-US" dirty="0"/>
              <a:t> and boosting return on working capital. </a:t>
            </a:r>
            <a:br>
              <a:rPr lang="en-US" dirty="0"/>
            </a:br>
            <a:br>
              <a:rPr lang="en-US" dirty="0"/>
            </a:br>
            <a:r>
              <a:rPr lang="en-US" b="1" dirty="0"/>
              <a:t>Client Quote:</a:t>
            </a:r>
            <a:br>
              <a:rPr lang="en-US" dirty="0"/>
            </a:br>
            <a:r>
              <a:rPr lang="en-US" dirty="0"/>
              <a:t>We combine human expertise with accurate statistical models—delivering timely, dependable information to support our decision-making processes.</a:t>
            </a:r>
            <a:br>
              <a:rPr lang="en-US" dirty="0"/>
            </a:br>
            <a:br>
              <a:rPr lang="en-US" dirty="0"/>
            </a:br>
            <a:r>
              <a:rPr lang="en-US" dirty="0"/>
              <a:t>André </a:t>
            </a:r>
            <a:r>
              <a:rPr lang="en-US" dirty="0" err="1"/>
              <a:t>Birrenbach</a:t>
            </a:r>
            <a:r>
              <a:rPr lang="en-US" dirty="0"/>
              <a:t>, Chief Information Officer at </a:t>
            </a:r>
            <a:r>
              <a:rPr lang="en-US" dirty="0" err="1"/>
              <a:t>Rotkäppchen</a:t>
            </a:r>
            <a:r>
              <a:rPr lang="en-US" dirty="0"/>
              <a:t>-Mumm </a:t>
            </a:r>
            <a:r>
              <a:rPr lang="en-US" dirty="0" err="1"/>
              <a:t>Sektkellereien</a:t>
            </a:r>
            <a:r>
              <a:rPr lang="en-US" dirty="0"/>
              <a:t> GmbH </a:t>
            </a:r>
            <a:br>
              <a:rPr lang="en-US" dirty="0"/>
            </a:br>
            <a:br>
              <a:rPr lang="en-US" dirty="0"/>
            </a:br>
            <a:r>
              <a:rPr lang="en-US" b="1" dirty="0"/>
              <a:t>Social Content:</a:t>
            </a:r>
            <a:br>
              <a:rPr lang="en-US" dirty="0"/>
            </a:br>
            <a:r>
              <a:rPr lang="en-US" dirty="0"/>
              <a:t>Read how @</a:t>
            </a:r>
            <a:r>
              <a:rPr lang="en-US" dirty="0" err="1"/>
              <a:t>rotkaeppchenfan</a:t>
            </a:r>
            <a:r>
              <a:rPr lang="en-US" dirty="0"/>
              <a:t> boosts sales forecast accuracy by up to 22% with #</a:t>
            </a:r>
            <a:r>
              <a:rPr lang="en-US" dirty="0" err="1"/>
              <a:t>IBMAnalytics</a:t>
            </a:r>
            <a:r>
              <a:rPr lang="en-US" dirty="0"/>
              <a:t> http://</a:t>
            </a:r>
            <a:r>
              <a:rPr lang="en-US" dirty="0" err="1"/>
              <a:t>ibm.co</a:t>
            </a:r>
            <a:r>
              <a:rPr lang="en-US" dirty="0"/>
              <a:t>/29n873B </a:t>
            </a:r>
            <a:br>
              <a:rPr lang="en-US" dirty="0"/>
            </a:b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Case study Link</a:t>
            </a:r>
          </a:p>
          <a:p>
            <a:r>
              <a:rPr lang="en-US" dirty="0"/>
              <a:t>http://www.ibm.com/software/businesscasestudies?synkey=M356242T15759D09</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648857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Client Name</a:t>
            </a:r>
          </a:p>
          <a:p>
            <a:r>
              <a:rPr lang="en-US" sz="1200" kern="1200" dirty="0">
                <a:solidFill>
                  <a:schemeClr val="tx1"/>
                </a:solidFill>
                <a:effectLst/>
                <a:latin typeface="+mn-lt"/>
                <a:ea typeface="+mn-ea"/>
                <a:cs typeface="+mn-cs"/>
              </a:rPr>
              <a:t>Robinson Brewery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Company Background</a:t>
            </a:r>
          </a:p>
          <a:p>
            <a:r>
              <a:rPr lang="en-US" sz="1200" kern="1200" dirty="0">
                <a:solidFill>
                  <a:schemeClr val="tx1"/>
                </a:solidFill>
                <a:effectLst/>
                <a:latin typeface="+mn-lt"/>
                <a:ea typeface="+mn-ea"/>
                <a:cs typeface="+mn-cs"/>
              </a:rPr>
              <a:t>Based in the heart of Stockport for almost two centuries, and owning 300 tenanted and managed pubs, inns and hotels across the North West of England, </a:t>
            </a:r>
            <a:r>
              <a:rPr lang="en-US" sz="1200" u="sng" kern="1200" dirty="0">
                <a:solidFill>
                  <a:schemeClr val="tx1"/>
                </a:solidFill>
                <a:effectLst/>
                <a:latin typeface="+mn-lt"/>
                <a:ea typeface="+mn-ea"/>
                <a:cs typeface="+mn-cs"/>
                <a:hlinkClick r:id="rId3"/>
              </a:rPr>
              <a:t>Robinsons Brewery</a:t>
            </a:r>
            <a:r>
              <a:rPr lang="en-US" sz="1200" kern="1200" dirty="0">
                <a:solidFill>
                  <a:schemeClr val="tx1"/>
                </a:solidFill>
                <a:effectLst/>
                <a:latin typeface="+mn-lt"/>
                <a:ea typeface="+mn-ea"/>
                <a:cs typeface="+mn-cs"/>
              </a:rPr>
              <a:t> is one of the oldest and most respected names in British brewing history. A proud family of independent brewers, Robinsons is one of the most advanced and sophisticated breweries in the UK, with a worldwide reputation for real ale. Combining original recipe heritage brews with innovative young ales is an award winning formula which has earned Robinsons real ale recognition for almost 180 years.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Business challenge</a:t>
            </a:r>
          </a:p>
          <a:p>
            <a:r>
              <a:rPr lang="en-US" sz="1200" kern="1200" dirty="0">
                <a:solidFill>
                  <a:schemeClr val="tx1"/>
                </a:solidFill>
                <a:effectLst/>
                <a:latin typeface="+mn-lt"/>
                <a:ea typeface="+mn-ea"/>
                <a:cs typeface="+mn-cs"/>
              </a:rPr>
              <a:t>To improve the forecasting of its business performance and assess new investment opportunities, Robinsons Brewery needed a complete overhaul of its financial planning systems.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Transformation</a:t>
            </a:r>
          </a:p>
          <a:p>
            <a:r>
              <a:rPr lang="en-US" sz="1200" kern="1200" dirty="0">
                <a:solidFill>
                  <a:schemeClr val="tx1"/>
                </a:solidFill>
                <a:effectLst/>
                <a:latin typeface="+mn-lt"/>
                <a:ea typeface="+mn-ea"/>
                <a:cs typeface="+mn-cs"/>
              </a:rPr>
              <a:t>Robinsons Brewery moved from a world of disparate spreadsheets to a centralized financial planning system, supported by IBM Analytics solutions. Driven and implemented by the company’s finance team, the project enables the brewer to better plan for the future in the fast-moving, competitive drinks and leisure market.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Results</a:t>
            </a:r>
          </a:p>
          <a:p>
            <a:r>
              <a:rPr lang="en-US" sz="1200" kern="1200" dirty="0">
                <a:solidFill>
                  <a:schemeClr val="tx1"/>
                </a:solidFill>
                <a:effectLst/>
                <a:latin typeface="+mn-lt"/>
                <a:ea typeface="+mn-ea"/>
                <a:cs typeface="+mn-cs"/>
              </a:rPr>
              <a:t>The solution accelerates budgeting processes, improves version control, increases forecasting accuracy, and informs business development decisions, helping to drive new product initiatives.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Pull Quote</a:t>
            </a:r>
          </a:p>
          <a:p>
            <a:r>
              <a:rPr lang="en-US" sz="1200" kern="1200" dirty="0">
                <a:solidFill>
                  <a:schemeClr val="tx1"/>
                </a:solidFill>
                <a:effectLst/>
                <a:latin typeface="+mn-lt"/>
                <a:ea typeface="+mn-ea"/>
                <a:cs typeface="+mn-cs"/>
              </a:rPr>
              <a:t>“With IBM Cognos Express, we can produce quarterly forecasts for the next 12, 24 and 36 months. We simply couldn’t do this before.”</a:t>
            </a:r>
          </a:p>
          <a:p>
            <a:r>
              <a:rPr lang="en-US" sz="1200" kern="1200" dirty="0">
                <a:solidFill>
                  <a:schemeClr val="tx1"/>
                </a:solidFill>
                <a:effectLst/>
                <a:latin typeface="+mn-lt"/>
                <a:ea typeface="+mn-ea"/>
                <a:cs typeface="+mn-cs"/>
              </a:rPr>
              <a:t>—Martin Attwood, Financial Controller, Robinsons Brewery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Solution components</a:t>
            </a:r>
          </a:p>
          <a:p>
            <a:r>
              <a:rPr lang="en-US" sz="1200" kern="1200" dirty="0">
                <a:solidFill>
                  <a:schemeClr val="tx1"/>
                </a:solidFill>
                <a:effectLst/>
                <a:latin typeface="+mn-lt"/>
                <a:ea typeface="+mn-ea"/>
                <a:cs typeface="+mn-cs"/>
              </a:rPr>
              <a:t>IBM Cognos</a:t>
            </a:r>
            <a:r>
              <a:rPr lang="en-US" sz="1200" kern="1200" baseline="0" dirty="0">
                <a:solidFill>
                  <a:schemeClr val="tx1"/>
                </a:solidFill>
                <a:effectLst/>
                <a:latin typeface="+mn-lt"/>
                <a:ea typeface="+mn-ea"/>
                <a:cs typeface="+mn-cs"/>
              </a:rPr>
              <a:t> Express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Case study Link</a:t>
            </a:r>
          </a:p>
          <a:p>
            <a:r>
              <a:rPr lang="en-US" sz="1200" u="sng" kern="1200" dirty="0">
                <a:solidFill>
                  <a:schemeClr val="tx1"/>
                </a:solidFill>
                <a:effectLst/>
                <a:latin typeface="+mn-lt"/>
                <a:ea typeface="+mn-ea"/>
                <a:cs typeface="+mn-cs"/>
                <a:hlinkClick r:id="rId4"/>
              </a:rPr>
              <a:t>http://ecc.ibm.com/case-study/us-en/ECCF-ASC12448USEN</a:t>
            </a:r>
            <a:r>
              <a:rPr lang="en-US" sz="1200" kern="1200" dirty="0">
                <a:solidFill>
                  <a:schemeClr val="tx1"/>
                </a:solidFill>
                <a:effectLst/>
                <a:latin typeface="+mn-lt"/>
                <a:ea typeface="+mn-ea"/>
                <a:cs typeface="+mn-cs"/>
              </a:rPr>
              <a:t> </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b="1" dirty="0">
              <a:cs typeface="Arial Unicode MS" panose="020B0604020202020204" pitchFamily="34" charset="-128"/>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1780872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Client Name</a:t>
            </a:r>
          </a:p>
          <a:p>
            <a:r>
              <a:rPr lang="en-US" sz="1200" kern="1200" dirty="0">
                <a:solidFill>
                  <a:schemeClr val="tx1"/>
                </a:solidFill>
                <a:effectLst/>
                <a:latin typeface="+mn-lt"/>
                <a:ea typeface="+mn-ea"/>
                <a:cs typeface="+mn-cs"/>
              </a:rPr>
              <a:t>San Miguel Brewery Inc.</a:t>
            </a:r>
          </a:p>
          <a:p>
            <a:r>
              <a:rPr lang="en-US" sz="1200" kern="1200" dirty="0">
                <a:solidFill>
                  <a:schemeClr val="tx1"/>
                </a:solidFill>
                <a:effectLst/>
                <a:latin typeface="+mn-lt"/>
                <a:ea typeface="+mn-ea"/>
                <a:cs typeface="+mn-cs"/>
              </a:rPr>
              <a:t>Company Background</a:t>
            </a:r>
          </a:p>
          <a:p>
            <a:r>
              <a:rPr lang="en-US" sz="1200" kern="1200" dirty="0">
                <a:solidFill>
                  <a:schemeClr val="tx1"/>
                </a:solidFill>
                <a:effectLst/>
                <a:latin typeface="+mn-lt"/>
                <a:ea typeface="+mn-ea"/>
                <a:cs typeface="+mn-cs"/>
              </a:rPr>
              <a:t>Since its inception in 1890, </a:t>
            </a:r>
            <a:r>
              <a:rPr lang="en-US" sz="1200" u="sng" kern="1200" dirty="0">
                <a:solidFill>
                  <a:schemeClr val="tx1"/>
                </a:solidFill>
                <a:effectLst/>
                <a:latin typeface="+mn-lt"/>
                <a:ea typeface="+mn-ea"/>
                <a:cs typeface="+mn-cs"/>
                <a:hlinkClick r:id="rId3"/>
              </a:rPr>
              <a:t>San Miguel Brewery Inc</a:t>
            </a:r>
            <a:r>
              <a:rPr lang="en-US" sz="1200" kern="1200" dirty="0">
                <a:solidFill>
                  <a:schemeClr val="tx1"/>
                </a:solidFill>
                <a:effectLst/>
                <a:latin typeface="+mn-lt"/>
                <a:ea typeface="+mn-ea"/>
                <a:cs typeface="+mn-cs"/>
              </a:rPr>
              <a:t>. (SMB) has grown to become the largest producer of beer in the Philippines. With a portfolio of the country’s most popular beers, SMB champions the San Miguel brand as a subsidiary of San Miguel Corp., the Philippines’ biggest diversified conglomerate.</a:t>
            </a:r>
          </a:p>
          <a:p>
            <a:r>
              <a:rPr lang="en-US" sz="1200" kern="1200" dirty="0">
                <a:solidFill>
                  <a:schemeClr val="tx1"/>
                </a:solidFill>
                <a:effectLst/>
                <a:latin typeface="+mn-lt"/>
                <a:ea typeface="+mn-ea"/>
                <a:cs typeface="+mn-cs"/>
              </a:rPr>
              <a:t>Business challenge</a:t>
            </a:r>
          </a:p>
          <a:p>
            <a:r>
              <a:rPr lang="en-US" sz="1200" kern="1200" dirty="0">
                <a:solidFill>
                  <a:schemeClr val="tx1"/>
                </a:solidFill>
                <a:effectLst/>
                <a:latin typeface="+mn-lt"/>
                <a:ea typeface="+mn-ea"/>
                <a:cs typeface="+mn-cs"/>
              </a:rPr>
              <a:t>San Miguel Brewery (SMB) sought to improve productivity by using analytics, but a manual approach to budgeting and reporting impaired its ability to make informed strategic and operational decisions.</a:t>
            </a:r>
          </a:p>
          <a:p>
            <a:r>
              <a:rPr lang="en-US" sz="1200" kern="1200" dirty="0">
                <a:solidFill>
                  <a:schemeClr val="tx1"/>
                </a:solidFill>
                <a:effectLst/>
                <a:latin typeface="+mn-lt"/>
                <a:ea typeface="+mn-ea"/>
                <a:cs typeface="+mn-cs"/>
              </a:rPr>
              <a:t>Transformation</a:t>
            </a:r>
          </a:p>
          <a:p>
            <a:r>
              <a:rPr lang="en-US" sz="1200" kern="1200" dirty="0">
                <a:solidFill>
                  <a:schemeClr val="tx1"/>
                </a:solidFill>
                <a:effectLst/>
                <a:latin typeface="+mn-lt"/>
                <a:ea typeface="+mn-ea"/>
                <a:cs typeface="+mn-cs"/>
              </a:rPr>
              <a:t>San Miguel Brewery worked with IBM to implement a centralized budgeting and forecasting system that automates many manual processes. Previously, the manual consolidation of financial data took so long that SMB could gain little insight from it. Now, business units can focus on understanding trends to optimize decision-making. </a:t>
            </a:r>
          </a:p>
          <a:p>
            <a:r>
              <a:rPr lang="en-US" sz="1200" kern="1200" dirty="0">
                <a:solidFill>
                  <a:schemeClr val="tx1"/>
                </a:solidFill>
                <a:effectLst/>
                <a:latin typeface="+mn-lt"/>
                <a:ea typeface="+mn-ea"/>
                <a:cs typeface="+mn-cs"/>
              </a:rPr>
              <a:t>Results</a:t>
            </a:r>
          </a:p>
          <a:p>
            <a:r>
              <a:rPr lang="en-US" sz="1200" kern="1200" dirty="0">
                <a:solidFill>
                  <a:schemeClr val="tx1"/>
                </a:solidFill>
                <a:effectLst/>
                <a:latin typeface="+mn-lt"/>
                <a:ea typeface="+mn-ea"/>
                <a:cs typeface="+mn-cs"/>
              </a:rPr>
              <a:t>With dashboards presenting a unified, accurate and more granular view of its financial performance, SMB can pursue the what-if scenarios and analysis needed to make data-driven decisions.</a:t>
            </a:r>
          </a:p>
          <a:p>
            <a:r>
              <a:rPr lang="en-US" sz="1200" kern="1200" dirty="0">
                <a:solidFill>
                  <a:schemeClr val="tx1"/>
                </a:solidFill>
                <a:effectLst/>
                <a:latin typeface="+mn-lt"/>
                <a:ea typeface="+mn-ea"/>
                <a:cs typeface="+mn-cs"/>
              </a:rPr>
              <a:t>Pull Quote</a:t>
            </a:r>
          </a:p>
          <a:p>
            <a:r>
              <a:rPr lang="en-US" sz="1200" kern="1200" dirty="0">
                <a:solidFill>
                  <a:schemeClr val="tx1"/>
                </a:solidFill>
                <a:effectLst/>
                <a:latin typeface="+mn-lt"/>
                <a:ea typeface="+mn-ea"/>
                <a:cs typeface="+mn-cs"/>
              </a:rPr>
              <a:t>“You don’t want to rely only on numbers; it’s insights that are important and give you the impetus to make decisions.”</a:t>
            </a:r>
          </a:p>
          <a:p>
            <a:r>
              <a:rPr lang="en-US" sz="1200" kern="1200" dirty="0">
                <a:solidFill>
                  <a:schemeClr val="tx1"/>
                </a:solidFill>
                <a:effectLst/>
                <a:latin typeface="+mn-lt"/>
                <a:ea typeface="+mn-ea"/>
                <a:cs typeface="+mn-cs"/>
              </a:rPr>
              <a:t>—Mae Amador, Chief Financial Officer, San Miguel Brewery Inc.</a:t>
            </a:r>
          </a:p>
          <a:p>
            <a:r>
              <a:rPr lang="en-US" sz="1200" kern="1200" dirty="0">
                <a:solidFill>
                  <a:schemeClr val="tx1"/>
                </a:solidFill>
                <a:effectLst/>
                <a:latin typeface="+mn-lt"/>
                <a:ea typeface="+mn-ea"/>
                <a:cs typeface="+mn-cs"/>
              </a:rPr>
              <a:t>Solution components</a:t>
            </a:r>
          </a:p>
          <a:p>
            <a:r>
              <a:rPr lang="en-US" sz="1200" b="1" kern="1200" dirty="0">
                <a:solidFill>
                  <a:schemeClr val="tx1"/>
                </a:solidFill>
                <a:effectLst/>
                <a:latin typeface="+mn-lt"/>
                <a:ea typeface="+mn-ea"/>
                <a:cs typeface="+mn-cs"/>
              </a:rPr>
              <a:t>Case study Link</a:t>
            </a:r>
          </a:p>
          <a:p>
            <a:r>
              <a:rPr lang="en-US" sz="1200" kern="1200" dirty="0">
                <a:solidFill>
                  <a:schemeClr val="tx1"/>
                </a:solidFill>
                <a:effectLst/>
                <a:latin typeface="+mn-lt"/>
                <a:ea typeface="+mn-ea"/>
                <a:cs typeface="+mn-cs"/>
              </a:rPr>
              <a:t> http://www.ibm.com/software/businesscasestudies/us/en/corp?synkey=H227017L27016G62</a:t>
            </a:r>
          </a:p>
          <a:p>
            <a:br>
              <a:rPr lang="en-US" sz="120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702F2589-1B5F-4B55-A371-A2B8D5B59C34}" type="slidenum">
              <a:rPr lang="en-US" smtClean="0"/>
              <a:t>32</a:t>
            </a:fld>
            <a:endParaRPr lang="en-US"/>
          </a:p>
        </p:txBody>
      </p:sp>
    </p:spTree>
    <p:extLst>
      <p:ext uri="{BB962C8B-B14F-4D97-AF65-F5344CB8AC3E}">
        <p14:creationId xmlns:p14="http://schemas.microsoft.com/office/powerpoint/2010/main" val="11104875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Client Name: </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a:cs typeface="Arial Unicode MS" panose="020B0604020202020204" pitchFamily="34" charset="-128"/>
              </a:rPr>
              <a:t>TEAC</a:t>
            </a:r>
            <a:r>
              <a:rPr lang="en-US" altLang="en-US" sz="1200" baseline="0" dirty="0">
                <a:cs typeface="Arial Unicode MS" panose="020B0604020202020204" pitchFamily="34" charset="-128"/>
              </a:rPr>
              <a:t> Corporation</a:t>
            </a:r>
            <a:endParaRPr lang="en-US" altLang="en-US" sz="1200" dirty="0">
              <a:cs typeface="Arial Unicode MS" panose="020B0604020202020204" pitchFamily="34" charset="-128"/>
            </a:endParaRP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cs typeface="Arial Unicode MS" panose="020B0604020202020204" pitchFamily="34" charset="-128"/>
            </a:endParaRP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Case study Link:</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a:ea typeface="DejaVu Sans" charset="0"/>
                <a:cs typeface="DejaVu Sans" charset="0"/>
              </a:rPr>
              <a:t>http://www.ibm.com/software/businesscasestudies?synkey=Z384615Y38647J46</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ea typeface="DejaVu Sans" charset="0"/>
              <a:cs typeface="DejaVu Sans" charset="0"/>
            </a:endParaRPr>
          </a:p>
          <a:p>
            <a:pPr eaLnBrk="1" hangingPunct="1">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Pull Quote:</a:t>
            </a:r>
          </a:p>
          <a:p>
            <a:pPr eaLnBrk="1" hangingPunct="1">
              <a:defRPr/>
            </a:pPr>
            <a:r>
              <a:rPr lang="en-US" sz="1100" i="1" dirty="0"/>
              <a:t>Having an environment in which management staff can use </a:t>
            </a:r>
            <a:r>
              <a:rPr lang="en-US" sz="1100" i="1" dirty="0" err="1"/>
              <a:t>Cognos</a:t>
            </a:r>
            <a:r>
              <a:rPr lang="en-US" sz="1100" i="1" dirty="0"/>
              <a:t> Business Intelligence to rapidly create their own ad hoc reports will be a key feature.</a:t>
            </a:r>
            <a:endParaRPr lang="en-US" sz="1100" dirty="0"/>
          </a:p>
          <a:p>
            <a:pPr eaLnBrk="1" hangingPunct="1">
              <a:defRPr/>
            </a:pPr>
            <a:r>
              <a:rPr lang="en-US" sz="1100" dirty="0"/>
              <a:t>Koichi Fukuda, Management Planning Section Head, TEAC Corporate Planning Office</a:t>
            </a:r>
            <a:endParaRPr lang="en-GB" altLang="en-US" sz="1100" i="1" dirty="0">
              <a:cs typeface="Arial Unicode MS" panose="020B0604020202020204" pitchFamily="34" charset="-128"/>
            </a:endParaRPr>
          </a:p>
          <a:p>
            <a:pPr eaLnBrk="1" hangingPunct="1">
              <a:defRPr/>
            </a:pPr>
            <a:endParaRPr lang="en-GB" altLang="en-US" sz="1100" i="1" dirty="0">
              <a:cs typeface="Arial Unicode MS" panose="020B060402020202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Company Background:</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t>TEAC Corporation was established in 1953. Its mission is to enrich the lives of consumers by providing high-quality products that meet their needs. Motivated by a desire to push back the frontiers of recording and playback technology, TEAC works on creating attractive products. It is active in the audio device market including areas such as AV equipment and audio equipment used for music production. It also works in the market for information devices used in fields such as air travel and medicine.</a:t>
            </a:r>
            <a:endParaRPr lang="en-US" altLang="en-US" sz="1200" b="1" dirty="0">
              <a:cs typeface="Arial Unicode MS" panose="020B060402020202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b="1" dirty="0">
              <a:cs typeface="Arial Unicode MS" panose="020B060402020202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Solution Components:</a:t>
            </a:r>
          </a:p>
          <a:p>
            <a:pPr eaLnBrk="1" hangingPunct="1">
              <a:defRPr/>
            </a:pPr>
            <a:r>
              <a:rPr lang="en-US" altLang="en-US" sz="1200" b="1" dirty="0">
                <a:cs typeface="Arial Unicode MS" panose="020B0604020202020204" pitchFamily="34" charset="-128"/>
              </a:rPr>
              <a:t>Software</a:t>
            </a:r>
            <a:endParaRPr lang="en-US" altLang="en-US" sz="1200" dirty="0">
              <a:cs typeface="Arial Unicode MS" panose="020B0604020202020204" pitchFamily="34" charset="-128"/>
            </a:endParaRPr>
          </a:p>
          <a:p>
            <a:pPr marL="171450" indent="-171450">
              <a:buFont typeface="Arial" panose="020B0604020202020204" pitchFamily="34" charset="0"/>
              <a:buChar char="•"/>
              <a:defRPr/>
            </a:pPr>
            <a:r>
              <a:rPr lang="en-US" dirty="0" err="1"/>
              <a:t>Cognos</a:t>
            </a:r>
            <a:r>
              <a:rPr lang="en-US" dirty="0"/>
              <a:t> Business Intelligence, </a:t>
            </a:r>
            <a:r>
              <a:rPr lang="en-US" dirty="0" err="1"/>
              <a:t>Cognos</a:t>
            </a:r>
            <a:r>
              <a:rPr lang="en-US" dirty="0"/>
              <a:t> TM1, SPSS Modeler </a:t>
            </a:r>
          </a:p>
          <a:p>
            <a:pPr marL="0" indent="0">
              <a:buFont typeface="Arial" panose="020B0604020202020204" pitchFamily="34" charset="0"/>
              <a:buNone/>
              <a:defRPr/>
            </a:pPr>
            <a:endParaRPr lang="en-GB" sz="1200" dirty="0"/>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Business challenge:</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t>TEAC Corporation wanted to build a business intelligence platform to help drive improvements to its planning, sales and marketing processes.</a:t>
            </a:r>
            <a:endParaRPr lang="en-US" altLang="en-US" sz="1200" b="1" dirty="0">
              <a:cs typeface="Arial Unicode MS" panose="020B060402020202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b="1" dirty="0">
              <a:cs typeface="Arial Unicode MS" panose="020B060402020202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The benefit:</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t>Monthly reports that previously took up to 12 hours now run in three minutes, enabling analysts to dig deeper into business data and uncover efficiency-driving insights.</a:t>
            </a:r>
            <a:endParaRPr lang="en-US" altLang="en-US" sz="1200" b="1" dirty="0">
              <a:cs typeface="Arial Unicode MS" panose="020B0604020202020204" pitchFamily="34" charset="-128"/>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5998128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Client Name</a:t>
            </a:r>
          </a:p>
          <a:p>
            <a:r>
              <a:rPr lang="en-US" sz="1200" kern="1200" dirty="0">
                <a:solidFill>
                  <a:schemeClr val="tx1"/>
                </a:solidFill>
                <a:effectLst/>
                <a:latin typeface="+mn-lt"/>
                <a:ea typeface="+mn-ea"/>
                <a:cs typeface="+mn-cs"/>
              </a:rPr>
              <a:t>The Hershey Company</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Company Background	</a:t>
            </a:r>
          </a:p>
          <a:p>
            <a:pPr hangingPunct="0"/>
            <a:r>
              <a:rPr lang="en-US" sz="1200" kern="1200" dirty="0">
                <a:solidFill>
                  <a:schemeClr val="tx1"/>
                </a:solidFill>
                <a:effectLst/>
                <a:latin typeface="+mn-lt"/>
                <a:ea typeface="+mn-ea"/>
                <a:cs typeface="+mn-cs"/>
              </a:rPr>
              <a:t>The Hershey Company, commonly referred to as Hershey's, is the largest chocolate manufacturer in North America and one of the top ten largest chocolate manufacturers worldwide. It was founded in 1894 and its products are sold in around 90 countries.</a:t>
            </a:r>
            <a:endParaRPr lang="en-GB"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Business challenge</a:t>
            </a:r>
          </a:p>
          <a:p>
            <a:r>
              <a:rPr lang="en-GB" sz="1200" kern="1200" dirty="0">
                <a:solidFill>
                  <a:schemeClr val="tx1"/>
                </a:solidFill>
                <a:effectLst/>
                <a:latin typeface="+mn-lt"/>
                <a:ea typeface="+mn-ea"/>
                <a:cs typeface="+mn-cs"/>
              </a:rPr>
              <a:t>Facing stiff competition from local chocolate manufacturers, Hershey’s Brazil wanted to boost sales effectiveness by gaining faster, deeper insight into customers.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benefit</a:t>
            </a:r>
          </a:p>
          <a:p>
            <a:pPr hangingPunct="0"/>
            <a:r>
              <a:rPr lang="en-US" sz="1200" kern="1200" dirty="0">
                <a:solidFill>
                  <a:schemeClr val="tx1"/>
                </a:solidFill>
                <a:effectLst/>
                <a:latin typeface="+mn-lt"/>
                <a:ea typeface="+mn-ea"/>
                <a:cs typeface="+mn-cs"/>
              </a:rPr>
              <a:t>Optimizes sales performance, increasing profit margins. Drives fast, more informed decision-making to sharpen competitiveness and help the company win valuable market share.</a:t>
            </a:r>
            <a:endParaRPr lang="en-GB"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Pull Quote</a:t>
            </a:r>
          </a:p>
          <a:p>
            <a:r>
              <a:rPr lang="en-GB" sz="1200" i="1" kern="1200" dirty="0">
                <a:solidFill>
                  <a:schemeClr val="tx1"/>
                </a:solidFill>
                <a:effectLst/>
                <a:latin typeface="+mn-lt"/>
                <a:ea typeface="+mn-ea"/>
                <a:cs typeface="+mn-cs"/>
              </a:rPr>
              <a:t>“IBM Cognos TM1 is a powerful tool that is helping The Hershey Company in Brazil transform its business.”</a:t>
            </a:r>
          </a:p>
          <a:p>
            <a:r>
              <a:rPr lang="en-GB" sz="1200" i="1" kern="1200" dirty="0">
                <a:solidFill>
                  <a:schemeClr val="tx1"/>
                </a:solidFill>
                <a:effectLst/>
                <a:latin typeface="+mn-lt"/>
                <a:ea typeface="+mn-ea"/>
                <a:cs typeface="+mn-cs"/>
              </a:rPr>
              <a:t>—Wilmar Moreira Junior, Head of Planning, Hershey’s Brazil</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Solution components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IBM® Cognos® TM1®</a:t>
            </a:r>
          </a:p>
          <a:p>
            <a:pPr marL="171450" lvl="0" indent="-171450">
              <a:buFont typeface="Arial" panose="020B0604020202020204" pitchFamily="34" charset="0"/>
              <a:buChar char="•"/>
            </a:pP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Case study Link</a:t>
            </a:r>
          </a:p>
          <a:p>
            <a:r>
              <a:rPr lang="en-US" sz="1200" kern="1200" dirty="0">
                <a:solidFill>
                  <a:schemeClr val="tx1"/>
                </a:solidFill>
                <a:effectLst/>
                <a:latin typeface="+mn-lt"/>
                <a:ea typeface="+mn-ea"/>
                <a:cs typeface="+mn-cs"/>
              </a:rPr>
              <a:t>http://www.ibm.com/common/ssi/cgi-bin/ssialias?subtype=AB&amp;infotype=PM&amp;htmlfid=YTC04069USEN&amp;attachment=YTC04069USEN.PDF</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34</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4345113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http://ibm.co/2axiwhN</a:t>
            </a:r>
          </a:p>
          <a:p>
            <a:r>
              <a:rPr lang="en-US" sz="1200" b="1" kern="1200" dirty="0">
                <a:solidFill>
                  <a:schemeClr val="tx1"/>
                </a:solidFill>
                <a:effectLst/>
                <a:latin typeface="+mn-lt"/>
                <a:ea typeface="+mn-ea"/>
                <a:cs typeface="+mn-cs"/>
              </a:rPr>
              <a:t>Name</a:t>
            </a:r>
          </a:p>
          <a:p>
            <a:r>
              <a:rPr lang="en-US" sz="1200" kern="1200" dirty="0">
                <a:solidFill>
                  <a:schemeClr val="tx1"/>
                </a:solidFill>
                <a:effectLst/>
                <a:latin typeface="+mn-lt"/>
                <a:ea typeface="+mn-ea"/>
                <a:cs typeface="+mn-cs"/>
              </a:rPr>
              <a:t>Arizona State University Foundation </a:t>
            </a:r>
          </a:p>
          <a:p>
            <a:r>
              <a:rPr lang="en-US" sz="1200" b="1" kern="1200" dirty="0">
                <a:solidFill>
                  <a:schemeClr val="tx1"/>
                </a:solidFill>
                <a:effectLst/>
                <a:latin typeface="+mn-lt"/>
                <a:ea typeface="+mn-ea"/>
                <a:cs typeface="+mn-cs"/>
              </a:rPr>
              <a:t>Company Background</a:t>
            </a:r>
          </a:p>
          <a:p>
            <a:r>
              <a:rPr lang="en-US" sz="1200" kern="1200" dirty="0">
                <a:solidFill>
                  <a:schemeClr val="tx1"/>
                </a:solidFill>
                <a:effectLst/>
                <a:latin typeface="+mn-lt"/>
                <a:ea typeface="+mn-ea"/>
                <a:cs typeface="+mn-cs"/>
              </a:rPr>
              <a:t>The </a:t>
            </a:r>
            <a:r>
              <a:rPr lang="en-US" sz="1200" u="sng" kern="1200" dirty="0">
                <a:solidFill>
                  <a:schemeClr val="tx1"/>
                </a:solidFill>
                <a:effectLst/>
                <a:latin typeface="+mn-lt"/>
                <a:ea typeface="+mn-ea"/>
                <a:cs typeface="+mn-cs"/>
                <a:hlinkClick r:id="rId3"/>
              </a:rPr>
              <a:t>Arizona State University Foundation </a:t>
            </a:r>
            <a:r>
              <a:rPr lang="en-US" sz="1200" kern="1200" dirty="0">
                <a:solidFill>
                  <a:schemeClr val="tx1"/>
                </a:solidFill>
                <a:effectLst/>
                <a:latin typeface="+mn-lt"/>
                <a:ea typeface="+mn-ea"/>
                <a:cs typeface="+mn-cs"/>
              </a:rPr>
              <a:t>(ASU Foundation) is a nonprofit organization that raises, invests and manages private funds for Arizona State University. It coordinates and directs all major fundraising campaigns on behalf of the university and its colleges and schools, and currently manages assets exceeding USD756 million. It also serves as the university’s entrepreneurial arm in technology commercialization, real estate investment and other emerging initiatives.</a:t>
            </a:r>
          </a:p>
          <a:p>
            <a:r>
              <a:rPr lang="en-US" sz="1200" b="1" kern="1200" dirty="0">
                <a:solidFill>
                  <a:schemeClr val="tx1"/>
                </a:solidFill>
                <a:effectLst/>
                <a:latin typeface="+mn-lt"/>
                <a:ea typeface="+mn-ea"/>
                <a:cs typeface="+mn-cs"/>
              </a:rPr>
              <a:t>Business challenge</a:t>
            </a:r>
          </a:p>
          <a:p>
            <a:r>
              <a:rPr lang="en-US" sz="1200" kern="1200" dirty="0">
                <a:solidFill>
                  <a:schemeClr val="tx1"/>
                </a:solidFill>
                <a:effectLst/>
                <a:latin typeface="+mn-lt"/>
                <a:ea typeface="+mn-ea"/>
                <a:cs typeface="+mn-cs"/>
              </a:rPr>
              <a:t>To create and manage new resource-raising initiatives, ASU Foundation wanted to empower decision-makers to improve the efficiency, predictability and revenue generation of business initiatives.</a:t>
            </a:r>
          </a:p>
          <a:p>
            <a:r>
              <a:rPr lang="en-US" sz="1200" b="1" kern="1200" dirty="0">
                <a:solidFill>
                  <a:schemeClr val="tx1"/>
                </a:solidFill>
                <a:effectLst/>
                <a:latin typeface="+mn-lt"/>
                <a:ea typeface="+mn-ea"/>
                <a:cs typeface="+mn-cs"/>
              </a:rPr>
              <a:t>Transformation</a:t>
            </a:r>
          </a:p>
          <a:p>
            <a:r>
              <a:rPr lang="en-US" sz="1200" kern="1200" dirty="0">
                <a:solidFill>
                  <a:schemeClr val="tx1"/>
                </a:solidFill>
                <a:effectLst/>
                <a:latin typeface="+mn-lt"/>
                <a:ea typeface="+mn-ea"/>
                <a:cs typeface="+mn-cs"/>
              </a:rPr>
              <a:t>To efficiently manage and project a variety of business initiatives designed to raise resources for the university, ASU Foundation wanted to make faster, better-informed financial decisions. By transforming finance processes, IBM Analytics has enabled ASU Foundation to move from annual to monthly budgets and use powerful what-if scenarios to enhance long-term planning.</a:t>
            </a:r>
          </a:p>
          <a:p>
            <a:r>
              <a:rPr lang="en-US" sz="1200" b="1" kern="1200" dirty="0">
                <a:solidFill>
                  <a:schemeClr val="tx1"/>
                </a:solidFill>
                <a:effectLst/>
                <a:latin typeface="+mn-lt"/>
                <a:ea typeface="+mn-ea"/>
                <a:cs typeface="+mn-cs"/>
              </a:rPr>
              <a:t>Results</a:t>
            </a:r>
          </a:p>
          <a:p>
            <a:r>
              <a:rPr lang="en-US" sz="1200" kern="1200" dirty="0">
                <a:solidFill>
                  <a:schemeClr val="tx1"/>
                </a:solidFill>
                <a:effectLst/>
                <a:latin typeface="+mn-lt"/>
                <a:ea typeface="+mn-ea"/>
                <a:cs typeface="+mn-cs"/>
              </a:rPr>
              <a:t>Shortens budget development cycle by 50 percent. Increases budgeting accuracy by using up-to-date actuals from systems of record. Uses what-if scenarios to make better-informed investment decisions.</a:t>
            </a:r>
          </a:p>
          <a:p>
            <a:r>
              <a:rPr lang="en-US" sz="1200" b="1" kern="1200" dirty="0">
                <a:solidFill>
                  <a:schemeClr val="tx1"/>
                </a:solidFill>
                <a:effectLst/>
                <a:latin typeface="+mn-lt"/>
                <a:ea typeface="+mn-ea"/>
                <a:cs typeface="+mn-cs"/>
              </a:rPr>
              <a:t>Pull Quote</a:t>
            </a:r>
          </a:p>
          <a:p>
            <a:r>
              <a:rPr lang="en-US" sz="1200" i="1" kern="1200" dirty="0">
                <a:solidFill>
                  <a:schemeClr val="tx1"/>
                </a:solidFill>
                <a:effectLst/>
                <a:latin typeface="+mn-lt"/>
                <a:ea typeface="+mn-ea"/>
                <a:cs typeface="+mn-cs"/>
              </a:rPr>
              <a:t>“IBM </a:t>
            </a:r>
            <a:r>
              <a:rPr lang="en-US" sz="1200" i="1" kern="1200" dirty="0" err="1">
                <a:solidFill>
                  <a:schemeClr val="tx1"/>
                </a:solidFill>
                <a:effectLst/>
                <a:latin typeface="+mn-lt"/>
                <a:ea typeface="+mn-ea"/>
                <a:cs typeface="+mn-cs"/>
              </a:rPr>
              <a:t>Cognos</a:t>
            </a:r>
            <a:r>
              <a:rPr lang="en-US" sz="1200" i="1" kern="1200" dirty="0">
                <a:solidFill>
                  <a:schemeClr val="tx1"/>
                </a:solidFill>
                <a:effectLst/>
                <a:latin typeface="+mn-lt"/>
                <a:ea typeface="+mn-ea"/>
                <a:cs typeface="+mn-cs"/>
              </a:rPr>
              <a:t> TM1 on Cloud helps us move from annual to monthly budgeting, and build smart long-range plans for better strategic decision-making.”</a:t>
            </a:r>
          </a:p>
          <a:p>
            <a:r>
              <a:rPr lang="en-US" sz="1200" i="1" kern="1200" dirty="0">
                <a:solidFill>
                  <a:schemeClr val="tx1"/>
                </a:solidFill>
                <a:effectLst/>
                <a:latin typeface="+mn-lt"/>
                <a:ea typeface="+mn-ea"/>
                <a:cs typeface="+mn-cs"/>
              </a:rPr>
              <a:t>—Vivian Pemberton, Director of Financial Systems, Arizona State University Foundation</a:t>
            </a:r>
          </a:p>
          <a:p>
            <a:r>
              <a:rPr lang="en-US" sz="1200" b="1" kern="1200" dirty="0">
                <a:solidFill>
                  <a:schemeClr val="tx1"/>
                </a:solidFill>
                <a:effectLst/>
                <a:latin typeface="+mn-lt"/>
                <a:ea typeface="+mn-ea"/>
                <a:cs typeface="+mn-cs"/>
              </a:rPr>
              <a:t>Solution components</a:t>
            </a:r>
          </a:p>
          <a:p>
            <a:r>
              <a:rPr lang="en-US" sz="1200" b="1" kern="1200" dirty="0">
                <a:solidFill>
                  <a:schemeClr val="tx1"/>
                </a:solidFill>
                <a:effectLst/>
                <a:latin typeface="+mn-lt"/>
                <a:ea typeface="+mn-ea"/>
                <a:cs typeface="+mn-cs"/>
              </a:rPr>
              <a:t>Case study Link</a:t>
            </a:r>
          </a:p>
          <a:p>
            <a:r>
              <a:rPr lang="en-US" sz="1200" u="sng" kern="1200" dirty="0">
                <a:solidFill>
                  <a:schemeClr val="tx1"/>
                </a:solidFill>
                <a:effectLst/>
                <a:latin typeface="+mn-lt"/>
                <a:ea typeface="+mn-ea"/>
                <a:cs typeface="+mn-cs"/>
                <a:hlinkClick r:id="rId4"/>
              </a:rPr>
              <a:t>http://ecc.ibm.com/case-study/us-en/ECCF-ASC12416USEN</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35</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2567925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Client Name: </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a:cs typeface="Arial Unicode MS" panose="020B0604020202020204" pitchFamily="34" charset="-128"/>
              </a:rPr>
              <a:t>EF Education First</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cs typeface="Arial Unicode MS" panose="020B0604020202020204" pitchFamily="34" charset="-128"/>
            </a:endParaRP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Case study Link:</a:t>
            </a: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a:ea typeface="DejaVu Sans" charset="0"/>
                <a:cs typeface="DejaVu Sans" charset="0"/>
              </a:rPr>
              <a:t>http://www.ibm.com/software/businesscasestudies/us/en/corp?synkey=I865058L30771Y16</a:t>
            </a: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ea typeface="DejaVu Sans" charset="0"/>
              <a:cs typeface="DejaVu Sans" charset="0"/>
            </a:endParaRP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Pull Quote:</a:t>
            </a:r>
          </a:p>
          <a:p>
            <a:pPr eaLnBrk="1" hangingPunct="1">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altLang="en-US" sz="1200" i="1" dirty="0">
                <a:ea typeface="DejaVu Sans" charset="0"/>
                <a:cs typeface="DejaVu Sans" charset="0"/>
              </a:rPr>
              <a:t>“With IBM </a:t>
            </a:r>
            <a:r>
              <a:rPr lang="en-GB" altLang="en-US" sz="1200" i="1" dirty="0" err="1">
                <a:ea typeface="DejaVu Sans" charset="0"/>
                <a:cs typeface="DejaVu Sans" charset="0"/>
              </a:rPr>
              <a:t>Cognos</a:t>
            </a:r>
            <a:r>
              <a:rPr lang="en-GB" altLang="en-US" sz="1200" i="1" dirty="0">
                <a:ea typeface="DejaVu Sans" charset="0"/>
                <a:cs typeface="DejaVu Sans" charset="0"/>
              </a:rPr>
              <a:t> TM1, we have improved various vital processes and gained new, relevant insights which allow us to take better decisions for the company.”</a:t>
            </a:r>
          </a:p>
          <a:p>
            <a:pPr eaLnBrk="1" hangingPunct="1">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100" i="1" dirty="0">
                <a:ea typeface="DejaVu Sans" charset="0"/>
                <a:cs typeface="DejaVu Sans" charset="0"/>
              </a:rPr>
              <a:t>— Olivier </a:t>
            </a:r>
            <a:r>
              <a:rPr lang="en-US" i="1" dirty="0" err="1"/>
              <a:t>Bonomini</a:t>
            </a:r>
            <a:r>
              <a:rPr lang="en-US" i="1" dirty="0"/>
              <a:t>, Head of Business Engineering at EF Education First</a:t>
            </a:r>
          </a:p>
          <a:p>
            <a:pPr eaLnBrk="1" hangingPunct="1">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100" i="1" dirty="0">
              <a:ea typeface="DejaVu Sans" charset="0"/>
              <a:cs typeface="DejaVu Sans" charset="0"/>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Company Background:</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altLang="en-US" sz="1200" dirty="0">
                <a:ea typeface="DejaVu Sans" charset="0"/>
                <a:cs typeface="DejaVu Sans" charset="0"/>
              </a:rPr>
              <a:t>EF Education First Ltd. is an international education company founded in 1965 and based in Luzern, Switzerland. It offers a wide range of educational programs, from language training, educational travel and academic degree programs to cultural exchanges, serving people of all ages. The company operates approximately 500 schools in more than 50 countries, employing 15,000 full-time office staff, 3,500 full-time faculty and 16,500 part-time teachers, leaders and tour directors.</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GB" altLang="en-US" sz="1200" dirty="0">
              <a:ea typeface="DejaVu Sans" charset="0"/>
              <a:cs typeface="DejaVu Sans" charset="0"/>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Solution Components:</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Software</a:t>
            </a:r>
          </a:p>
          <a:p>
            <a:pPr>
              <a:spcBef>
                <a:spcPts val="375"/>
              </a:spcBef>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a:ea typeface="MS PGothic" panose="020B0600070205080204" pitchFamily="34" charset="-128"/>
              </a:rPr>
              <a:t>IBM® </a:t>
            </a:r>
            <a:r>
              <a:rPr lang="en-US" altLang="en-US" sz="1200" dirty="0" err="1">
                <a:ea typeface="MS PGothic" panose="020B0600070205080204" pitchFamily="34" charset="-128"/>
              </a:rPr>
              <a:t>Cognos</a:t>
            </a:r>
            <a:r>
              <a:rPr lang="en-US" altLang="en-US" sz="1200" dirty="0">
                <a:ea typeface="MS PGothic" panose="020B0600070205080204" pitchFamily="34" charset="-128"/>
              </a:rPr>
              <a:t>® TM1®</a:t>
            </a:r>
            <a:endParaRPr lang="en-US" altLang="en-US" sz="1200" b="1" dirty="0">
              <a:ea typeface="MS PGothic" panose="020B060007020508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ea typeface="MS PGothic" panose="020B0600070205080204" pitchFamily="34" charset="-128"/>
              </a:rPr>
              <a:t>IBM Business Partner</a:t>
            </a:r>
          </a:p>
          <a:p>
            <a:pPr>
              <a:spcBef>
                <a:spcPts val="375"/>
              </a:spcBef>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err="1">
                <a:ea typeface="MS PGothic" panose="020B0600070205080204" pitchFamily="34" charset="-128"/>
              </a:rPr>
              <a:t>Itera</a:t>
            </a:r>
            <a:r>
              <a:rPr lang="en-US" altLang="en-US" sz="1200" dirty="0">
                <a:ea typeface="MS PGothic" panose="020B0600070205080204" pitchFamily="34" charset="-128"/>
              </a:rPr>
              <a:t> Consulting AB</a:t>
            </a:r>
          </a:p>
          <a:p>
            <a:pPr>
              <a:spcBef>
                <a:spcPts val="375"/>
              </a:spcBef>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ea typeface="MS PGothic" panose="020B0600070205080204" pitchFamily="34" charset="-128"/>
            </a:endParaRPr>
          </a:p>
          <a:p>
            <a:pPr>
              <a:spcBef>
                <a:spcPts val="375"/>
              </a:spcBef>
              <a:buFont typeface="Times New Roman" panose="02020603050405020304"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Business challenge:</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altLang="en-US" sz="1200" dirty="0">
                <a:ea typeface="DejaVu Sans" charset="0"/>
                <a:cs typeface="DejaVu Sans" charset="0"/>
              </a:rPr>
              <a:t>Immersion in other cultures is a key part of EF Education First’s philosophy – but the need to co-ordinate accommodation and staffing for thousands of international students makes financial planning complex.</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GB" altLang="en-US" sz="1200" dirty="0">
              <a:ea typeface="DejaVu Sans" charset="0"/>
              <a:cs typeface="DejaVu Sans" charset="0"/>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The benefit:</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altLang="en-US" sz="1200" dirty="0">
                <a:cs typeface="Arial Unicode MS" panose="020B0604020202020204" pitchFamily="34" charset="-128"/>
              </a:rPr>
              <a:t>EF can now price its offerings more flexibly for each market, appealing to more students and maximizing revenues. Standardization increases trust in plans and metrics, and saves time on financial planning.</a:t>
            </a:r>
            <a:endParaRPr lang="en-US" altLang="en-US" sz="1200" b="1" dirty="0">
              <a:cs typeface="Arial Unicode MS" panose="020B0604020202020204" pitchFamily="34" charset="-128"/>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9523885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Client Name</a:t>
            </a:r>
          </a:p>
          <a:p>
            <a:r>
              <a:rPr lang="en-US" sz="1200" kern="1200" dirty="0">
                <a:solidFill>
                  <a:schemeClr val="tx1"/>
                </a:solidFill>
                <a:effectLst/>
                <a:latin typeface="+mn-lt"/>
                <a:ea typeface="+mn-ea"/>
                <a:cs typeface="+mn-cs"/>
              </a:rPr>
              <a:t>IFIM Business School</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Company Background</a:t>
            </a:r>
          </a:p>
          <a:p>
            <a:pPr>
              <a:spcAft>
                <a:spcPts val="900"/>
              </a:spcAft>
              <a:defRPr lang="en-US"/>
            </a:pPr>
            <a:r>
              <a:rPr lang="en-GB" sz="1200" dirty="0">
                <a:solidFill>
                  <a:srgbClr val="59595B"/>
                </a:solidFill>
                <a:latin typeface="Arial" panose="020B0604020202020204" pitchFamily="34" charset="0"/>
                <a:ea typeface="HelvNeue Light for IBM" charset="77"/>
                <a:cs typeface="Arial" panose="020B0604020202020204" pitchFamily="34" charset="0"/>
              </a:rPr>
              <a:t>Strategically located in the heart of Electronics City, Bangalore, IFIM Business School (IFIM) is one of the top business schools in India. Offering post-graduate and PhD programs, IFIM’s vision is to nurture holistic, socially responsible and consistently employable professionals.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Business challenge</a:t>
            </a:r>
          </a:p>
          <a:p>
            <a:r>
              <a:rPr lang="en-US" sz="1200" kern="1200" dirty="0">
                <a:solidFill>
                  <a:schemeClr val="tx1"/>
                </a:solidFill>
                <a:effectLst/>
                <a:latin typeface="+mn-lt"/>
                <a:ea typeface="+mn-ea"/>
                <a:cs typeface="+mn-cs"/>
              </a:rPr>
              <a:t>With global employers clamoring for candidates with practical big data and analytics skills, could IFIM Business School (IFIM) create a program that delivered the necessary hands-on experience?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benefit</a:t>
            </a:r>
          </a:p>
          <a:p>
            <a:r>
              <a:rPr lang="en-US" sz="1200" kern="1200" dirty="0">
                <a:solidFill>
                  <a:schemeClr val="tx1"/>
                </a:solidFill>
                <a:effectLst/>
                <a:latin typeface="+mn-lt"/>
                <a:ea typeface="+mn-ea"/>
                <a:cs typeface="+mn-cs"/>
              </a:rPr>
              <a:t>The program will open up exciting career opportunities for students, equipping them with highly marketable skills and experience, and help IFIM attract new students and boost its reputation.</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Pull Quote</a:t>
            </a:r>
          </a:p>
          <a:p>
            <a:r>
              <a:rPr lang="en-US" sz="1200" i="1" kern="1200" dirty="0">
                <a:solidFill>
                  <a:schemeClr val="tx1"/>
                </a:solidFill>
                <a:effectLst/>
                <a:latin typeface="+mn-lt"/>
                <a:ea typeface="+mn-ea"/>
                <a:cs typeface="+mn-cs"/>
              </a:rPr>
              <a:t>“</a:t>
            </a:r>
            <a:r>
              <a:rPr lang="en-GB" sz="1200" i="1" kern="1200" dirty="0">
                <a:solidFill>
                  <a:schemeClr val="tx1"/>
                </a:solidFill>
                <a:effectLst/>
                <a:latin typeface="+mn-lt"/>
                <a:ea typeface="+mn-ea"/>
                <a:cs typeface="+mn-cs"/>
              </a:rPr>
              <a:t>The EPGDM program developed in partnership with IBM addresses a large gap in the market.</a:t>
            </a:r>
            <a:r>
              <a:rPr lang="en-US" sz="1200" i="1" kern="1200" dirty="0">
                <a:solidFill>
                  <a:schemeClr val="tx1"/>
                </a:solidFill>
                <a:effectLst/>
                <a:latin typeface="+mn-lt"/>
                <a:ea typeface="+mn-ea"/>
                <a:cs typeface="+mn-cs"/>
              </a:rPr>
              <a:t>”</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Solution components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IBM® </a:t>
            </a:r>
            <a:r>
              <a:rPr lang="en-US" sz="1200" kern="1200" dirty="0" err="1">
                <a:solidFill>
                  <a:schemeClr val="tx1"/>
                </a:solidFill>
                <a:effectLst/>
                <a:latin typeface="+mn-lt"/>
                <a:ea typeface="+mn-ea"/>
                <a:cs typeface="+mn-cs"/>
              </a:rPr>
              <a:t>BigInsights</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IBM Cognos® Business Intelligence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IBM Cognos Insight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IBM Cognos TM1®</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IBM SPSS® Statistics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Case study Link</a:t>
            </a:r>
          </a:p>
          <a:p>
            <a:r>
              <a:rPr lang="en-US" sz="1200" u="sng" kern="1200" dirty="0">
                <a:solidFill>
                  <a:schemeClr val="tx1"/>
                </a:solidFill>
                <a:effectLst/>
                <a:latin typeface="+mn-lt"/>
                <a:ea typeface="+mn-ea"/>
                <a:cs typeface="+mn-cs"/>
                <a:hlinkClick r:id="rId3"/>
              </a:rPr>
              <a:t>http://www.ibm.com/common/ssi/cgi-bin/ssialias?subtype=AB&amp;infotype=PM&amp;htmlfid=YTC04006USEN&amp;attachment=YTC04006USEN.PDF</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60945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440"/>
              </a:spcBef>
              <a:spcAft>
                <a:spcPts val="0"/>
              </a:spcAft>
              <a:buFont typeface="Times New Roman" pitchFamily="16" charset="0"/>
              <a:buNone/>
              <a:defRPr/>
            </a:pPr>
            <a:r>
              <a:rPr lang="en-US" sz="1200" b="1" kern="50" dirty="0">
                <a:latin typeface="Arial"/>
                <a:ea typeface="Arial Unicode MS"/>
                <a:cs typeface="Tahoma"/>
              </a:rPr>
              <a:t>Client Name:</a:t>
            </a:r>
            <a:endParaRPr lang="en-US" sz="1200" kern="50" dirty="0">
              <a:latin typeface="Arial"/>
              <a:ea typeface="Arial Unicode MS"/>
              <a:cs typeface="Tahoma"/>
            </a:endParaRPr>
          </a:p>
          <a:p>
            <a:pPr>
              <a:spcBef>
                <a:spcPts val="1440"/>
              </a:spcBef>
              <a:spcAft>
                <a:spcPts val="0"/>
              </a:spcAft>
              <a:buFont typeface="Times New Roman" pitchFamily="16" charset="0"/>
              <a:buNone/>
              <a:defRPr/>
            </a:pPr>
            <a:r>
              <a:rPr lang="en-US" sz="1200" kern="50" dirty="0">
                <a:solidFill>
                  <a:srgbClr val="808080"/>
                </a:solidFill>
                <a:latin typeface="Arial"/>
                <a:ea typeface="Arial Unicode MS"/>
                <a:cs typeface="Tahoma"/>
              </a:rPr>
              <a:t>Portland State University </a:t>
            </a:r>
          </a:p>
          <a:p>
            <a:pPr>
              <a:spcBef>
                <a:spcPts val="1440"/>
              </a:spcBef>
              <a:spcAft>
                <a:spcPts val="0"/>
              </a:spcAft>
              <a:buFont typeface="Times New Roman" pitchFamily="16" charset="0"/>
              <a:buNone/>
              <a:defRPr/>
            </a:pPr>
            <a:endParaRPr lang="en-US" sz="1200" kern="50" dirty="0">
              <a:solidFill>
                <a:srgbClr val="808080"/>
              </a:solidFill>
              <a:latin typeface="Arial"/>
              <a:ea typeface="Arial Unicode MS"/>
              <a:cs typeface="Tahoma"/>
            </a:endParaRPr>
          </a:p>
          <a:p>
            <a:pPr>
              <a:spcBef>
                <a:spcPts val="1440"/>
              </a:spcBef>
              <a:spcAft>
                <a:spcPts val="0"/>
              </a:spcAft>
              <a:buFont typeface="Times New Roman" pitchFamily="16" charset="0"/>
              <a:buNone/>
              <a:defRPr/>
            </a:pPr>
            <a:r>
              <a:rPr lang="en-US" sz="1200" b="1" kern="50" dirty="0">
                <a:latin typeface="Arial"/>
                <a:ea typeface="Arial Unicode MS"/>
                <a:cs typeface="Tahoma"/>
              </a:rPr>
              <a:t>Case study Link:</a:t>
            </a:r>
            <a:endParaRPr lang="en-US" sz="1200" kern="50" dirty="0">
              <a:latin typeface="Arial"/>
              <a:ea typeface="Arial Unicode MS"/>
              <a:cs typeface="Tahoma"/>
            </a:endParaRPr>
          </a:p>
          <a:p>
            <a:pPr>
              <a:spcBef>
                <a:spcPts val="1440"/>
              </a:spcBef>
              <a:spcAft>
                <a:spcPts val="0"/>
              </a:spcAft>
              <a:buFont typeface="Times New Roman" pitchFamily="16" charset="0"/>
              <a:buNone/>
              <a:defRPr/>
            </a:pPr>
            <a:r>
              <a:rPr lang="en-US" sz="1200" kern="50" dirty="0">
                <a:latin typeface="Arial"/>
                <a:ea typeface="Arial Unicode MS"/>
                <a:cs typeface="Tahoma"/>
              </a:rPr>
              <a:t>http://www.ibm.com/software/businesscasestudies/us/en/corp?synkey=A336745D14851O16</a:t>
            </a:r>
          </a:p>
          <a:p>
            <a:pPr>
              <a:spcBef>
                <a:spcPts val="1440"/>
              </a:spcBef>
              <a:spcAft>
                <a:spcPts val="0"/>
              </a:spcAft>
              <a:buFont typeface="Times New Roman" pitchFamily="16" charset="0"/>
              <a:buNone/>
              <a:defRPr/>
            </a:pPr>
            <a:endParaRPr lang="en-US" sz="1200" kern="50" dirty="0">
              <a:latin typeface="Arial"/>
              <a:ea typeface="Arial Unicode MS"/>
              <a:cs typeface="Tahoma"/>
            </a:endParaRPr>
          </a:p>
          <a:p>
            <a:pPr>
              <a:spcBef>
                <a:spcPts val="1440"/>
              </a:spcBef>
              <a:spcAft>
                <a:spcPts val="0"/>
              </a:spcAft>
              <a:buFont typeface="Times New Roman" pitchFamily="16" charset="0"/>
              <a:buNone/>
              <a:defRPr/>
            </a:pPr>
            <a:r>
              <a:rPr lang="en-US" sz="1200" b="1" kern="50" dirty="0">
                <a:latin typeface="Arial"/>
                <a:ea typeface="Arial Unicode MS"/>
                <a:cs typeface="Tahoma"/>
              </a:rPr>
              <a:t>Pull Quote:</a:t>
            </a:r>
            <a:endParaRPr lang="en-US" sz="1200" kern="50" dirty="0">
              <a:latin typeface="Arial"/>
              <a:ea typeface="Arial Unicode MS"/>
              <a:cs typeface="Tahoma"/>
            </a:endParaRPr>
          </a:p>
          <a:p>
            <a:pPr>
              <a:spcBef>
                <a:spcPts val="1440"/>
              </a:spcBef>
              <a:spcAft>
                <a:spcPts val="0"/>
              </a:spcAft>
              <a:buFont typeface="Times New Roman" pitchFamily="16" charset="0"/>
              <a:buNone/>
              <a:defRPr/>
            </a:pPr>
            <a:r>
              <a:rPr lang="en-GB" i="1" dirty="0"/>
              <a:t>"IBM </a:t>
            </a:r>
            <a:r>
              <a:rPr lang="en-GB" i="1" dirty="0" err="1"/>
              <a:t>Cognos</a:t>
            </a:r>
            <a:r>
              <a:rPr lang="en-GB" i="1" dirty="0"/>
              <a:t> TM1 has allowed us to focus on what the data tells us rather than just collecting it.“ —Alan Finn, Associate Vice President Budget and Finance, Portland State University</a:t>
            </a:r>
          </a:p>
          <a:p>
            <a:pPr>
              <a:spcBef>
                <a:spcPts val="1440"/>
              </a:spcBef>
              <a:spcAft>
                <a:spcPts val="0"/>
              </a:spcAft>
              <a:buFont typeface="Times New Roman" pitchFamily="16" charset="0"/>
              <a:buNone/>
              <a:defRPr/>
            </a:pPr>
            <a:endParaRPr lang="en-GB" i="1" dirty="0"/>
          </a:p>
          <a:p>
            <a:pPr>
              <a:spcBef>
                <a:spcPts val="1440"/>
              </a:spcBef>
              <a:spcAft>
                <a:spcPts val="0"/>
              </a:spcAft>
              <a:buFont typeface="Times New Roman" pitchFamily="16" charset="0"/>
              <a:buNone/>
              <a:defRPr/>
            </a:pPr>
            <a:r>
              <a:rPr lang="en-US" sz="1200" b="1" kern="50" dirty="0">
                <a:latin typeface="Arial"/>
                <a:ea typeface="Arial Unicode MS"/>
                <a:cs typeface="Tahoma"/>
              </a:rPr>
              <a:t>Company Background:</a:t>
            </a:r>
            <a:endParaRPr lang="en-US" sz="1200" kern="50" dirty="0">
              <a:latin typeface="Arial"/>
              <a:ea typeface="Arial Unicode MS"/>
              <a:cs typeface="Tahoma"/>
            </a:endParaRPr>
          </a:p>
          <a:p>
            <a:pPr>
              <a:spcBef>
                <a:spcPts val="1440"/>
              </a:spcBef>
              <a:spcAft>
                <a:spcPts val="0"/>
              </a:spcAft>
              <a:buFont typeface="Times New Roman" pitchFamily="16" charset="0"/>
              <a:buNone/>
              <a:defRPr/>
            </a:pPr>
            <a:r>
              <a:rPr lang="en-GB" sz="1200" kern="50" dirty="0">
                <a:solidFill>
                  <a:srgbClr val="808080"/>
                </a:solidFill>
                <a:latin typeface="Arial"/>
                <a:ea typeface="Arial Unicode MS"/>
                <a:cs typeface="Tahoma"/>
              </a:rPr>
              <a:t>Portland State University (PSU), located on a 50-acre campus in downtown Portland, is a nationally acclaimed leader in sustainability and community based learning. PSU has eight separate schools, 3,500 staff members, and offers more than 220 undergraduate, masters, and doctoral degree options, as well as graduate certificates and continuing education programs. </a:t>
            </a:r>
          </a:p>
          <a:p>
            <a:pPr>
              <a:spcBef>
                <a:spcPts val="1440"/>
              </a:spcBef>
              <a:spcAft>
                <a:spcPts val="0"/>
              </a:spcAft>
              <a:buFont typeface="Times New Roman" pitchFamily="16" charset="0"/>
              <a:buNone/>
              <a:defRPr/>
            </a:pPr>
            <a:endParaRPr lang="en-GB" sz="1200" kern="50" dirty="0">
              <a:solidFill>
                <a:srgbClr val="808080"/>
              </a:solidFill>
              <a:latin typeface="Arial"/>
              <a:ea typeface="Arial Unicode MS"/>
              <a:cs typeface="Tahoma"/>
            </a:endParaRPr>
          </a:p>
          <a:p>
            <a:pPr>
              <a:spcBef>
                <a:spcPts val="1440"/>
              </a:spcBef>
              <a:spcAft>
                <a:spcPts val="0"/>
              </a:spcAft>
              <a:buFont typeface="Times New Roman" pitchFamily="16" charset="0"/>
              <a:buNone/>
              <a:defRPr/>
            </a:pPr>
            <a:r>
              <a:rPr lang="en-US" sz="1200" b="1" kern="50" dirty="0">
                <a:latin typeface="Arial"/>
                <a:ea typeface="Arial Unicode MS"/>
                <a:cs typeface="Tahoma"/>
              </a:rPr>
              <a:t>Solution components:</a:t>
            </a:r>
            <a:endParaRPr lang="en-US" sz="1200" kern="50" dirty="0">
              <a:latin typeface="Arial"/>
              <a:ea typeface="Arial Unicode MS"/>
              <a:cs typeface="Tahoma"/>
            </a:endParaRPr>
          </a:p>
          <a:p>
            <a:pPr>
              <a:spcBef>
                <a:spcPts val="0"/>
              </a:spcBef>
              <a:spcAft>
                <a:spcPts val="0"/>
              </a:spcAft>
              <a:buFont typeface="Times New Roman" pitchFamily="16" charset="0"/>
              <a:buNone/>
              <a:defRPr/>
            </a:pPr>
            <a:r>
              <a:rPr lang="en-US" sz="1200" b="1" kern="50" dirty="0">
                <a:solidFill>
                  <a:srgbClr val="808080"/>
                </a:solidFill>
                <a:latin typeface="Arial"/>
                <a:ea typeface="Arial Unicode MS"/>
                <a:cs typeface="OpenSymbol"/>
              </a:rPr>
              <a:t>Software</a:t>
            </a:r>
          </a:p>
          <a:p>
            <a:pPr marL="342900" indent="-342900">
              <a:spcBef>
                <a:spcPts val="0"/>
              </a:spcBef>
              <a:spcAft>
                <a:spcPts val="0"/>
              </a:spcAft>
              <a:buFont typeface="Arial"/>
              <a:buChar char="●"/>
              <a:tabLst>
                <a:tab pos="182880" algn="l"/>
              </a:tabLst>
              <a:defRPr/>
            </a:pPr>
            <a:r>
              <a:rPr lang="en-US" sz="1200" kern="50" dirty="0">
                <a:solidFill>
                  <a:srgbClr val="808080"/>
                </a:solidFill>
                <a:latin typeface="Arial"/>
                <a:ea typeface="Arial Unicode MS"/>
                <a:cs typeface="OpenSymbol"/>
              </a:rPr>
              <a:t>IBM® </a:t>
            </a:r>
            <a:r>
              <a:rPr lang="en-US" sz="1200" kern="50" dirty="0" err="1">
                <a:solidFill>
                  <a:srgbClr val="808080"/>
                </a:solidFill>
                <a:latin typeface="Arial"/>
                <a:ea typeface="Arial Unicode MS"/>
                <a:cs typeface="OpenSymbol"/>
              </a:rPr>
              <a:t>Cognos</a:t>
            </a:r>
            <a:r>
              <a:rPr lang="en-US" sz="1200" kern="50" dirty="0">
                <a:solidFill>
                  <a:srgbClr val="808080"/>
                </a:solidFill>
                <a:latin typeface="Arial"/>
                <a:ea typeface="Arial Unicode MS"/>
                <a:cs typeface="OpenSymbol"/>
              </a:rPr>
              <a:t>® Business Intelligence</a:t>
            </a:r>
          </a:p>
          <a:p>
            <a:pPr marL="342900" indent="-342900">
              <a:spcBef>
                <a:spcPts val="0"/>
              </a:spcBef>
              <a:spcAft>
                <a:spcPts val="0"/>
              </a:spcAft>
              <a:buFont typeface="Arial"/>
              <a:buChar char="●"/>
              <a:tabLst>
                <a:tab pos="182880" algn="l"/>
              </a:tabLst>
              <a:defRPr/>
            </a:pPr>
            <a:r>
              <a:rPr lang="en-US" sz="1200" kern="50" dirty="0">
                <a:solidFill>
                  <a:srgbClr val="808080"/>
                </a:solidFill>
                <a:latin typeface="Arial"/>
                <a:ea typeface="Arial Unicode MS"/>
                <a:cs typeface="OpenSymbol"/>
              </a:rPr>
              <a:t>IBM </a:t>
            </a:r>
            <a:r>
              <a:rPr lang="en-US" sz="1200" kern="50" dirty="0" err="1">
                <a:solidFill>
                  <a:srgbClr val="808080"/>
                </a:solidFill>
                <a:latin typeface="Arial"/>
                <a:ea typeface="Arial Unicode MS"/>
                <a:cs typeface="OpenSymbol"/>
              </a:rPr>
              <a:t>Cognos</a:t>
            </a:r>
            <a:r>
              <a:rPr lang="en-US" sz="1200" kern="50" dirty="0">
                <a:solidFill>
                  <a:srgbClr val="808080"/>
                </a:solidFill>
                <a:latin typeface="Arial"/>
                <a:ea typeface="Arial Unicode MS"/>
                <a:cs typeface="OpenSymbol"/>
              </a:rPr>
              <a:t> TM1®</a:t>
            </a:r>
          </a:p>
          <a:p>
            <a:pPr>
              <a:spcBef>
                <a:spcPts val="0"/>
              </a:spcBef>
              <a:spcAft>
                <a:spcPts val="0"/>
              </a:spcAft>
              <a:buFont typeface="Times New Roman" pitchFamily="16" charset="0"/>
              <a:buNone/>
              <a:defRPr/>
            </a:pPr>
            <a:r>
              <a:rPr lang="en-US" b="1" kern="50" dirty="0">
                <a:solidFill>
                  <a:srgbClr val="808080"/>
                </a:solidFill>
                <a:latin typeface="Arial"/>
                <a:ea typeface="Arial Unicode MS"/>
                <a:cs typeface="Tahoma"/>
              </a:rPr>
              <a:t>IBM Business Partner</a:t>
            </a:r>
          </a:p>
          <a:p>
            <a:pPr marL="342900" indent="-342900">
              <a:spcBef>
                <a:spcPts val="0"/>
              </a:spcBef>
              <a:spcAft>
                <a:spcPts val="0"/>
              </a:spcAft>
              <a:buFont typeface="Arial"/>
              <a:buChar char="●"/>
              <a:tabLst>
                <a:tab pos="182880" algn="l"/>
              </a:tabLst>
              <a:defRPr/>
            </a:pPr>
            <a:r>
              <a:rPr lang="en-US" sz="1200" kern="50" dirty="0">
                <a:solidFill>
                  <a:srgbClr val="808080"/>
                </a:solidFill>
                <a:latin typeface="Arial"/>
                <a:ea typeface="Arial Unicode MS"/>
                <a:cs typeface="OpenSymbol"/>
              </a:rPr>
              <a:t>Stream Integration</a:t>
            </a:r>
          </a:p>
          <a:p>
            <a:pPr marL="342900" indent="-342900">
              <a:spcBef>
                <a:spcPts val="0"/>
              </a:spcBef>
              <a:spcAft>
                <a:spcPts val="0"/>
              </a:spcAft>
              <a:buFont typeface="Arial"/>
              <a:buChar char="●"/>
              <a:tabLst>
                <a:tab pos="182880" algn="l"/>
              </a:tabLst>
              <a:defRPr/>
            </a:pPr>
            <a:endParaRPr lang="en-US" sz="1200" b="1" kern="50" dirty="0">
              <a:latin typeface="Arial"/>
              <a:ea typeface="Arial Unicode MS"/>
              <a:cs typeface="Tahoma"/>
            </a:endParaRPr>
          </a:p>
          <a:p>
            <a:pPr>
              <a:spcBef>
                <a:spcPts val="1440"/>
              </a:spcBef>
              <a:spcAft>
                <a:spcPts val="0"/>
              </a:spcAft>
              <a:buFont typeface="Times New Roman" pitchFamily="16" charset="0"/>
              <a:buNone/>
              <a:defRPr/>
            </a:pPr>
            <a:r>
              <a:rPr lang="en-US" sz="1200" b="1" kern="50" dirty="0">
                <a:latin typeface="Arial"/>
                <a:ea typeface="Arial Unicode MS"/>
                <a:cs typeface="Tahoma"/>
              </a:rPr>
              <a:t>Business challenge:</a:t>
            </a:r>
            <a:endParaRPr lang="en-US" sz="1200" kern="50" dirty="0">
              <a:latin typeface="Arial"/>
              <a:ea typeface="Arial Unicode MS"/>
              <a:cs typeface="Tahoma"/>
            </a:endParaRPr>
          </a:p>
          <a:p>
            <a:pPr>
              <a:spcBef>
                <a:spcPts val="1440"/>
              </a:spcBef>
              <a:spcAft>
                <a:spcPts val="0"/>
              </a:spcAft>
              <a:buFont typeface="Times New Roman" pitchFamily="16" charset="0"/>
              <a:buNone/>
              <a:defRPr/>
            </a:pPr>
            <a:r>
              <a:rPr lang="en-GB" sz="1200" kern="50" dirty="0">
                <a:solidFill>
                  <a:srgbClr val="808080"/>
                </a:solidFill>
                <a:latin typeface="Arial"/>
                <a:ea typeface="Arial Unicode MS"/>
                <a:cs typeface="Tahoma"/>
              </a:rPr>
              <a:t>Portland State University aims to drive continuous service improvements within a tight budget. Greater control over expense management could help – but fragmented spreadsheet-based process presented a challenge.</a:t>
            </a:r>
          </a:p>
          <a:p>
            <a:pPr>
              <a:spcBef>
                <a:spcPts val="1440"/>
              </a:spcBef>
              <a:spcAft>
                <a:spcPts val="0"/>
              </a:spcAft>
              <a:buFont typeface="Times New Roman" pitchFamily="16" charset="0"/>
              <a:buNone/>
              <a:defRPr/>
            </a:pPr>
            <a:endParaRPr lang="en-GB" sz="1200" kern="50" dirty="0">
              <a:solidFill>
                <a:srgbClr val="808080"/>
              </a:solidFill>
              <a:latin typeface="Arial"/>
              <a:ea typeface="Arial Unicode MS"/>
              <a:cs typeface="Tahoma"/>
            </a:endParaRPr>
          </a:p>
          <a:p>
            <a:pPr>
              <a:spcBef>
                <a:spcPts val="1440"/>
              </a:spcBef>
              <a:spcAft>
                <a:spcPts val="0"/>
              </a:spcAft>
              <a:buFont typeface="Times New Roman" pitchFamily="16" charset="0"/>
              <a:buNone/>
              <a:defRPr/>
            </a:pPr>
            <a:r>
              <a:rPr lang="en-US" sz="1200" b="1" kern="50" dirty="0">
                <a:latin typeface="Arial"/>
                <a:ea typeface="Arial Unicode MS"/>
                <a:cs typeface="Tahoma"/>
              </a:rPr>
              <a:t>The benefit:</a:t>
            </a:r>
            <a:endParaRPr lang="en-US" sz="1200" kern="50" dirty="0">
              <a:latin typeface="Arial"/>
              <a:ea typeface="Arial Unicode MS"/>
              <a:cs typeface="Tahoma"/>
            </a:endParaRPr>
          </a:p>
          <a:p>
            <a:pPr>
              <a:spcBef>
                <a:spcPts val="1440"/>
              </a:spcBef>
              <a:spcAft>
                <a:spcPts val="0"/>
              </a:spcAft>
              <a:buFont typeface="Times New Roman" pitchFamily="16" charset="0"/>
              <a:buNone/>
              <a:defRPr/>
            </a:pPr>
            <a:r>
              <a:rPr lang="en-GB" sz="1200" kern="50" dirty="0">
                <a:solidFill>
                  <a:srgbClr val="808080"/>
                </a:solidFill>
                <a:latin typeface="Arial"/>
                <a:ea typeface="Arial Unicode MS"/>
                <a:cs typeface="Tahoma"/>
              </a:rPr>
              <a:t>By replacing fragmented data in spreadsheets with an enterprise-quality planning solution, Portland State University can make better-informed budgeting decisions to boost the quality and capacity of its educational services.</a:t>
            </a:r>
            <a:endParaRPr lang="en-US" sz="1200" kern="50" dirty="0">
              <a:solidFill>
                <a:srgbClr val="808080"/>
              </a:solidFill>
              <a:latin typeface="Arial"/>
              <a:ea typeface="Arial Unicode MS"/>
              <a:cs typeface="Tahom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3698981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Client Name</a:t>
            </a:r>
          </a:p>
          <a:p>
            <a:r>
              <a:rPr lang="en-US" sz="1200" kern="1200" dirty="0">
                <a:solidFill>
                  <a:schemeClr val="tx1"/>
                </a:solidFill>
                <a:effectLst/>
                <a:latin typeface="+mn-lt"/>
                <a:ea typeface="+mn-ea"/>
                <a:cs typeface="+mn-cs"/>
              </a:rPr>
              <a:t>The University of Adelaide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Company Background</a:t>
            </a:r>
          </a:p>
          <a:p>
            <a:r>
              <a:rPr lang="en-GB" sz="1200" kern="1200" dirty="0">
                <a:solidFill>
                  <a:schemeClr val="tx1"/>
                </a:solidFill>
                <a:effectLst/>
                <a:latin typeface="+mn-lt"/>
                <a:ea typeface="+mn-ea"/>
                <a:cs typeface="+mn-cs"/>
              </a:rPr>
              <a:t>The University of Adelaide is a world-class tertiary education and research institution committed to delivering high quality and distinct learning, teaching and research experiences. It has 25,000 students and over 3,500 members of staff across three main campuses.</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Business challenge</a:t>
            </a:r>
          </a:p>
          <a:p>
            <a:r>
              <a:rPr lang="en-GB" sz="1200" kern="1200" dirty="0">
                <a:solidFill>
                  <a:schemeClr val="tx1"/>
                </a:solidFill>
                <a:effectLst/>
                <a:latin typeface="+mn-lt"/>
                <a:ea typeface="+mn-ea"/>
                <a:cs typeface="+mn-cs"/>
              </a:rPr>
              <a:t>The Australian higher education sector is changing fast, and to compete universities must find new cost-efficiencies and strategies for attracting students. How could The University of Adelaide up its game?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benefit</a:t>
            </a:r>
          </a:p>
          <a:p>
            <a:pPr hangingPunct="0"/>
            <a:r>
              <a:rPr lang="en-US" sz="1200" kern="1200" dirty="0">
                <a:solidFill>
                  <a:schemeClr val="tx1"/>
                </a:solidFill>
                <a:effectLst/>
                <a:latin typeface="+mn-lt"/>
                <a:ea typeface="+mn-ea"/>
                <a:cs typeface="+mn-cs"/>
              </a:rPr>
              <a:t>By accurately forecasting student revenue and salary expenditure, the university can identify and act on opportunities to optimize funding, helping it to deliver higher-quality student experiences.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Pull Quote</a:t>
            </a:r>
          </a:p>
          <a:p>
            <a:r>
              <a:rPr lang="en-GB" sz="1200" i="1" kern="1200" dirty="0">
                <a:solidFill>
                  <a:schemeClr val="tx1"/>
                </a:solidFill>
                <a:effectLst/>
                <a:latin typeface="+mn-lt"/>
                <a:ea typeface="+mn-ea"/>
                <a:cs typeface="+mn-cs"/>
              </a:rPr>
              <a:t>“IBM Analytics solutions help us make every cent count towards making the university better.”</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Solution components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IBM® Cognos® Business Intelligence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IBM Cognos Disclosure Management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IBM Cognos TM1®</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Case study Link</a:t>
            </a:r>
          </a:p>
          <a:p>
            <a:r>
              <a:rPr lang="en-US" sz="1200" kern="1200" dirty="0">
                <a:solidFill>
                  <a:schemeClr val="tx1"/>
                </a:solidFill>
                <a:effectLst/>
                <a:latin typeface="+mn-lt"/>
                <a:ea typeface="+mn-ea"/>
                <a:cs typeface="+mn-cs"/>
              </a:rPr>
              <a:t>http://www.ibm.com/common/ssi/cgi-bin/ssialias?subtype=AB&amp;infotype=PM&amp;htmlfid=EDC03021USEN&amp;attachment=EDC03021USEN.PDF</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140588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xfrm>
            <a:off x="1209675" y="685800"/>
            <a:ext cx="4438650" cy="3429000"/>
          </a:xfrm>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eaLnBrk="1" fontAlgn="t" latinLnBrk="0" hangingPunct="1"/>
            <a:endParaRPr lang="en-US" sz="1200" b="0" i="0" u="none" strike="noStrike" kern="1200" dirty="0">
              <a:solidFill>
                <a:schemeClr val="tx1"/>
              </a:solidFill>
              <a:effectLst/>
              <a:latin typeface="+mn-lt"/>
              <a:ea typeface="+mn-ea"/>
              <a:cs typeface="+mn-cs"/>
            </a:endParaRPr>
          </a:p>
        </p:txBody>
      </p:sp>
      <p:sp>
        <p:nvSpPr>
          <p:cNvPr id="11469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pitchFamily="34" charset="-128"/>
              </a:defRPr>
            </a:lvl1pPr>
            <a:lvl2pPr marL="721702" indent="-277578">
              <a:spcBef>
                <a:spcPct val="30000"/>
              </a:spcBef>
              <a:defRPr sz="1200">
                <a:solidFill>
                  <a:schemeClr val="tx1"/>
                </a:solidFill>
                <a:latin typeface="Arial" charset="0"/>
                <a:ea typeface="MS PGothic" pitchFamily="34" charset="-128"/>
              </a:defRPr>
            </a:lvl2pPr>
            <a:lvl3pPr marL="1110310" indent="-222062">
              <a:spcBef>
                <a:spcPct val="30000"/>
              </a:spcBef>
              <a:defRPr sz="1200">
                <a:solidFill>
                  <a:schemeClr val="tx1"/>
                </a:solidFill>
                <a:latin typeface="Arial" charset="0"/>
                <a:ea typeface="MS PGothic" pitchFamily="34" charset="-128"/>
              </a:defRPr>
            </a:lvl3pPr>
            <a:lvl4pPr marL="1554434" indent="-222062">
              <a:spcBef>
                <a:spcPct val="30000"/>
              </a:spcBef>
              <a:defRPr sz="1200">
                <a:solidFill>
                  <a:schemeClr val="tx1"/>
                </a:solidFill>
                <a:latin typeface="Arial" charset="0"/>
                <a:ea typeface="MS PGothic" pitchFamily="34" charset="-128"/>
              </a:defRPr>
            </a:lvl4pPr>
            <a:lvl5pPr marL="1998558" indent="-222062">
              <a:spcBef>
                <a:spcPct val="30000"/>
              </a:spcBef>
              <a:defRPr sz="1200">
                <a:solidFill>
                  <a:schemeClr val="tx1"/>
                </a:solidFill>
                <a:latin typeface="Arial" charset="0"/>
                <a:ea typeface="MS PGothic" pitchFamily="34" charset="-128"/>
              </a:defRPr>
            </a:lvl5pPr>
            <a:lvl6pPr marL="2442682" indent="-222062" eaLnBrk="0" fontAlgn="base" hangingPunct="0">
              <a:spcBef>
                <a:spcPct val="30000"/>
              </a:spcBef>
              <a:spcAft>
                <a:spcPct val="0"/>
              </a:spcAft>
              <a:defRPr sz="1200">
                <a:solidFill>
                  <a:schemeClr val="tx1"/>
                </a:solidFill>
                <a:latin typeface="Arial" charset="0"/>
                <a:ea typeface="MS PGothic" pitchFamily="34" charset="-128"/>
              </a:defRPr>
            </a:lvl6pPr>
            <a:lvl7pPr marL="2886807" indent="-222062" eaLnBrk="0" fontAlgn="base" hangingPunct="0">
              <a:spcBef>
                <a:spcPct val="30000"/>
              </a:spcBef>
              <a:spcAft>
                <a:spcPct val="0"/>
              </a:spcAft>
              <a:defRPr sz="1200">
                <a:solidFill>
                  <a:schemeClr val="tx1"/>
                </a:solidFill>
                <a:latin typeface="Arial" charset="0"/>
                <a:ea typeface="MS PGothic" pitchFamily="34" charset="-128"/>
              </a:defRPr>
            </a:lvl7pPr>
            <a:lvl8pPr marL="3330931" indent="-222062" eaLnBrk="0" fontAlgn="base" hangingPunct="0">
              <a:spcBef>
                <a:spcPct val="30000"/>
              </a:spcBef>
              <a:spcAft>
                <a:spcPct val="0"/>
              </a:spcAft>
              <a:defRPr sz="1200">
                <a:solidFill>
                  <a:schemeClr val="tx1"/>
                </a:solidFill>
                <a:latin typeface="Arial" charset="0"/>
                <a:ea typeface="MS PGothic" pitchFamily="34" charset="-128"/>
              </a:defRPr>
            </a:lvl8pPr>
            <a:lvl9pPr marL="3775055" indent="-222062" eaLnBrk="0" fontAlgn="base" hangingPunct="0">
              <a:spcBef>
                <a:spcPct val="30000"/>
              </a:spcBef>
              <a:spcAft>
                <a:spcPct val="0"/>
              </a:spcAft>
              <a:defRPr sz="1200">
                <a:solidFill>
                  <a:schemeClr val="tx1"/>
                </a:solidFill>
                <a:latin typeface="Arial" charset="0"/>
                <a:ea typeface="MS PGothic" pitchFamily="34" charset="-128"/>
              </a:defRPr>
            </a:lvl9pPr>
          </a:lstStyle>
          <a:p>
            <a:pPr>
              <a:spcBef>
                <a:spcPct val="0"/>
              </a:spcBef>
            </a:pPr>
            <a:fld id="{C27DB820-98BA-4379-BF51-C38C48A6ED10}" type="slidenum">
              <a:rPr lang="en-US" altLang="en-US">
                <a:solidFill>
                  <a:prstClr val="black"/>
                </a:solidFill>
                <a:latin typeface="Calibri" pitchFamily="34" charset="0"/>
              </a:rPr>
              <a:pPr>
                <a:spcBef>
                  <a:spcPct val="0"/>
                </a:spcBef>
              </a:pPr>
              <a:t>4</a:t>
            </a:fld>
            <a:endParaRPr lang="en-US" altLang="en-US" dirty="0">
              <a:solidFill>
                <a:prstClr val="black"/>
              </a:solidFill>
              <a:latin typeface="Calibri" pitchFamily="34" charset="0"/>
            </a:endParaRPr>
          </a:p>
        </p:txBody>
      </p:sp>
    </p:spTree>
    <p:extLst>
      <p:ext uri="{BB962C8B-B14F-4D97-AF65-F5344CB8AC3E}">
        <p14:creationId xmlns:p14="http://schemas.microsoft.com/office/powerpoint/2010/main" val="18403242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dirty="0">
                <a:latin typeface="+mn-lt"/>
                <a:ea typeface="+mn-ea"/>
              </a:rPr>
              <a:t>Client Name</a:t>
            </a:r>
          </a:p>
          <a:p>
            <a:pPr>
              <a:defRPr/>
            </a:pPr>
            <a:r>
              <a:rPr lang="en-AU" dirty="0">
                <a:latin typeface="+mn-lt"/>
                <a:ea typeface="+mn-ea"/>
              </a:rPr>
              <a:t>Australian Trade Commission </a:t>
            </a:r>
          </a:p>
          <a:p>
            <a:pPr>
              <a:defRPr/>
            </a:pPr>
            <a:endParaRPr lang="en-AU" dirty="0">
              <a:latin typeface="+mn-lt"/>
              <a:ea typeface="+mn-ea"/>
            </a:endParaRPr>
          </a:p>
          <a:p>
            <a:pPr>
              <a:defRPr/>
            </a:pPr>
            <a:r>
              <a:rPr lang="en-AU" b="1" dirty="0">
                <a:latin typeface="+mn-lt"/>
                <a:ea typeface="+mn-ea"/>
              </a:rPr>
              <a:t>Company Background</a:t>
            </a:r>
          </a:p>
          <a:p>
            <a:pPr>
              <a:defRPr/>
            </a:pPr>
            <a:r>
              <a:rPr lang="en-AU" dirty="0">
                <a:latin typeface="+mn-lt"/>
                <a:ea typeface="+mn-ea"/>
              </a:rPr>
              <a:t>The Australian Trade Commission (Austrade) contributes to Australia's economic prosperity by offering services and advice for Australian businesses, tourism operators and citizens. Austrade operates as a statutory agency within the portfolio of Foreign Affairs and Trade.</a:t>
            </a:r>
          </a:p>
          <a:p>
            <a:pPr>
              <a:defRPr/>
            </a:pPr>
            <a:endParaRPr lang="en-AU" b="1" dirty="0">
              <a:latin typeface="+mn-lt"/>
              <a:ea typeface="+mn-ea"/>
            </a:endParaRPr>
          </a:p>
          <a:p>
            <a:pPr>
              <a:defRPr/>
            </a:pPr>
            <a:r>
              <a:rPr lang="en-AU" b="1" dirty="0">
                <a:latin typeface="+mn-lt"/>
                <a:ea typeface="+mn-ea"/>
              </a:rPr>
              <a:t>Business challenge</a:t>
            </a:r>
          </a:p>
          <a:p>
            <a:pPr>
              <a:defRPr/>
            </a:pPr>
            <a:r>
              <a:rPr lang="en-AU" dirty="0">
                <a:latin typeface="+mn-lt"/>
                <a:ea typeface="+mn-ea"/>
              </a:rPr>
              <a:t>Austrade’s offices must comply with local labour laws and legal frameworks across 47 different markets. This diverse structure provides unique challenges in creating financial plans on a global basis.</a:t>
            </a:r>
          </a:p>
          <a:p>
            <a:pPr>
              <a:defRPr/>
            </a:pPr>
            <a:endParaRPr lang="en-AU" b="1" dirty="0">
              <a:latin typeface="+mn-lt"/>
              <a:ea typeface="+mn-ea"/>
            </a:endParaRPr>
          </a:p>
          <a:p>
            <a:pPr>
              <a:defRPr/>
            </a:pPr>
            <a:r>
              <a:rPr lang="en-AU" b="1" dirty="0">
                <a:latin typeface="+mn-lt"/>
                <a:ea typeface="+mn-ea"/>
              </a:rPr>
              <a:t>The benefit</a:t>
            </a:r>
          </a:p>
          <a:p>
            <a:pPr>
              <a:defRPr/>
            </a:pPr>
            <a:r>
              <a:rPr lang="en-AU" dirty="0">
                <a:latin typeface="+mn-lt"/>
                <a:ea typeface="+mn-ea"/>
              </a:rPr>
              <a:t>Austrade can now predict expenditure patterns, ensure compliance with local </a:t>
            </a:r>
            <a:r>
              <a:rPr lang="en-AU" dirty="0" err="1">
                <a:latin typeface="+mn-lt"/>
                <a:ea typeface="+mn-ea"/>
              </a:rPr>
              <a:t>labor</a:t>
            </a:r>
            <a:r>
              <a:rPr lang="en-AU" dirty="0">
                <a:latin typeface="+mn-lt"/>
                <a:ea typeface="+mn-ea"/>
              </a:rPr>
              <a:t> laws, manage office leases more efficiently, monitor multi-currency transactions and optimise its month-end processes.</a:t>
            </a:r>
          </a:p>
          <a:p>
            <a:pPr>
              <a:defRPr/>
            </a:pPr>
            <a:endParaRPr lang="en-AU" b="1" dirty="0">
              <a:latin typeface="+mn-lt"/>
              <a:ea typeface="+mn-ea"/>
            </a:endParaRPr>
          </a:p>
          <a:p>
            <a:pPr>
              <a:defRPr/>
            </a:pPr>
            <a:r>
              <a:rPr lang="en-AU" b="1" dirty="0">
                <a:latin typeface="+mn-lt"/>
                <a:ea typeface="+mn-ea"/>
              </a:rPr>
              <a:t>Pull Quote</a:t>
            </a:r>
          </a:p>
          <a:p>
            <a:pPr>
              <a:defRPr/>
            </a:pPr>
            <a:r>
              <a:rPr lang="en-AU" i="1" dirty="0">
                <a:latin typeface="+mn-lt"/>
                <a:ea typeface="+mn-ea"/>
              </a:rPr>
              <a:t>“Analytics helps us adjust for local variations, helping to facilitate informed decision-making.”</a:t>
            </a:r>
          </a:p>
          <a:p>
            <a:pPr>
              <a:defRPr/>
            </a:pPr>
            <a:endParaRPr lang="en-AU" b="1" dirty="0">
              <a:latin typeface="+mn-lt"/>
              <a:ea typeface="+mn-ea"/>
            </a:endParaRPr>
          </a:p>
          <a:p>
            <a:pPr>
              <a:defRPr/>
            </a:pPr>
            <a:r>
              <a:rPr lang="en-AU" b="1" dirty="0">
                <a:latin typeface="+mn-lt"/>
                <a:ea typeface="+mn-ea"/>
              </a:rPr>
              <a:t>Solution components</a:t>
            </a:r>
          </a:p>
          <a:p>
            <a:pPr marL="171450" indent="-171450">
              <a:buFont typeface="Arial" panose="020B0604020202020204" pitchFamily="34" charset="0"/>
              <a:buChar char="•"/>
              <a:defRPr/>
            </a:pPr>
            <a:r>
              <a:rPr lang="en-AU" dirty="0">
                <a:latin typeface="+mn-lt"/>
                <a:ea typeface="+mn-ea"/>
              </a:rPr>
              <a:t>IBM® </a:t>
            </a:r>
            <a:r>
              <a:rPr lang="en-AU" dirty="0" err="1">
                <a:latin typeface="+mn-lt"/>
                <a:ea typeface="+mn-ea"/>
              </a:rPr>
              <a:t>Cognos</a:t>
            </a:r>
            <a:r>
              <a:rPr lang="en-AU" dirty="0">
                <a:latin typeface="+mn-lt"/>
                <a:ea typeface="+mn-ea"/>
              </a:rPr>
              <a:t>® TM1®</a:t>
            </a:r>
          </a:p>
          <a:p>
            <a:pPr marL="171450" indent="-171450">
              <a:buFont typeface="Arial" panose="020B0604020202020204" pitchFamily="34" charset="0"/>
              <a:buChar char="•"/>
              <a:defRPr/>
            </a:pPr>
            <a:r>
              <a:rPr lang="en-AU" dirty="0">
                <a:latin typeface="+mn-lt"/>
                <a:ea typeface="+mn-ea"/>
              </a:rPr>
              <a:t>IBM SPSS® </a:t>
            </a:r>
            <a:r>
              <a:rPr lang="en-AU" dirty="0" err="1">
                <a:latin typeface="+mn-lt"/>
                <a:ea typeface="+mn-ea"/>
              </a:rPr>
              <a:t>Modeler</a:t>
            </a:r>
            <a:endParaRPr lang="en-AU" dirty="0">
              <a:latin typeface="+mn-lt"/>
              <a:ea typeface="+mn-ea"/>
            </a:endParaRPr>
          </a:p>
          <a:p>
            <a:pPr>
              <a:defRPr/>
            </a:pPr>
            <a:r>
              <a:rPr lang="en-AU" b="1" dirty="0">
                <a:latin typeface="+mn-lt"/>
                <a:ea typeface="+mn-ea"/>
              </a:rPr>
              <a:t>		</a:t>
            </a:r>
          </a:p>
          <a:p>
            <a:pPr>
              <a:defRPr/>
            </a:pPr>
            <a:r>
              <a:rPr lang="en-AU" b="1" dirty="0">
                <a:latin typeface="+mn-lt"/>
                <a:ea typeface="+mn-ea"/>
              </a:rPr>
              <a:t>Case study Link</a:t>
            </a:r>
          </a:p>
          <a:p>
            <a:pPr>
              <a:defRPr/>
            </a:pPr>
            <a:r>
              <a:rPr lang="en-GB" u="sng" dirty="0">
                <a:latin typeface="+mn-lt"/>
                <a:ea typeface="+mn-ea"/>
                <a:hlinkClick r:id="rId3"/>
              </a:rPr>
              <a:t>http://www.ibm.com/common/ssi/cgi-bin/ssialias?subtype=AB&amp;infotype=PM&amp;htmlfid=YTC04030AUEN&amp;attachment=YTC04030AUEN.PDF</a:t>
            </a:r>
            <a:endParaRPr lang="en-AU" dirty="0"/>
          </a:p>
        </p:txBody>
      </p:sp>
      <p:sp>
        <p:nvSpPr>
          <p:cNvPr id="4" name="Slide Number Placeholder 3"/>
          <p:cNvSpPr>
            <a:spLocks noGrp="1"/>
          </p:cNvSpPr>
          <p:nvPr>
            <p:ph type="sldNum" sz="quarter" idx="5"/>
          </p:nvPr>
        </p:nvSpPr>
        <p:spPr>
          <a:noFill/>
        </p:spPr>
        <p:txBody>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fld id="{5B74371D-B2D9-7E45-9517-0D6ED985945F}" type="slidenum">
              <a:rPr kumimoji="0" lang="en-US" altLang="en-US" sz="1800" b="0" i="0" u="none" strike="noStrike" kern="0" cap="none" spc="0" normalizeH="0" baseline="0" noProof="0">
                <a:ln>
                  <a:noFill/>
                </a:ln>
                <a:solidFill>
                  <a:srgbClr val="000000"/>
                </a:solidFill>
                <a:effectLst/>
                <a:uLnTx/>
                <a:uFillTx/>
                <a:latin typeface="Arial" charset="0"/>
                <a:ea typeface="MS PGothic" charset="-128"/>
              </a:rPr>
              <a:pPr marL="0" marR="0" lvl="0" indent="0" defTabSz="914400" eaLnBrk="1" fontAlgn="auto" latinLnBrk="0" hangingPunct="1">
                <a:lnSpc>
                  <a:spcPct val="100000"/>
                </a:lnSpc>
                <a:spcBef>
                  <a:spcPts val="0"/>
                </a:spcBef>
                <a:spcAft>
                  <a:spcPts val="0"/>
                </a:spcAft>
                <a:buClrTx/>
                <a:buSzTx/>
                <a:buFontTx/>
                <a:buNone/>
                <a:tabLst/>
                <a:defRPr/>
              </a:pPr>
              <a:t>40</a:t>
            </a:fld>
            <a:endParaRPr kumimoji="0" lang="en-US" altLang="en-US" sz="1800" b="0" i="0" u="none" strike="noStrike" kern="0" cap="none" spc="0" normalizeH="0" baseline="0" noProof="0">
              <a:ln>
                <a:noFill/>
              </a:ln>
              <a:solidFill>
                <a:srgbClr val="000000"/>
              </a:solidFill>
              <a:effectLst/>
              <a:uLnTx/>
              <a:uFillTx/>
              <a:latin typeface="Arial" charset="0"/>
              <a:ea typeface="MS PGothic" charset="-128"/>
            </a:endParaRPr>
          </a:p>
        </p:txBody>
      </p:sp>
    </p:spTree>
    <p:extLst>
      <p:ext uri="{BB962C8B-B14F-4D97-AF65-F5344CB8AC3E}">
        <p14:creationId xmlns:p14="http://schemas.microsoft.com/office/powerpoint/2010/main" val="20835144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Client Name</a:t>
            </a:r>
          </a:p>
          <a:p>
            <a:r>
              <a:rPr lang="en-US" sz="1200" kern="1200" dirty="0" err="1">
                <a:solidFill>
                  <a:schemeClr val="tx1"/>
                </a:solidFill>
                <a:effectLst/>
                <a:latin typeface="+mn-lt"/>
                <a:ea typeface="+mn-ea"/>
                <a:cs typeface="+mn-cs"/>
              </a:rPr>
              <a:t>Erhvervsstyrelsen</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Company Background</a:t>
            </a:r>
          </a:p>
          <a:p>
            <a:r>
              <a:rPr lang="en-GB" sz="1200" kern="1200" dirty="0">
                <a:solidFill>
                  <a:schemeClr val="tx1"/>
                </a:solidFill>
                <a:effectLst/>
                <a:latin typeface="+mn-lt"/>
                <a:ea typeface="+mn-ea"/>
                <a:cs typeface="+mn-cs"/>
              </a:rPr>
              <a:t>Government agency Erhvervsstyrelsen, the Danish Business Authority, supports businesses across Denmark. It runs 450 projects across 27 offices, employs 600 people, and is responsible for an annual budget of DKK 600 million (USD 89.8 million), as well as a number of national and EU grants.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Business challenge</a:t>
            </a:r>
          </a:p>
          <a:p>
            <a:r>
              <a:rPr lang="en-GB" sz="1200" kern="1200" dirty="0">
                <a:solidFill>
                  <a:schemeClr val="tx1"/>
                </a:solidFill>
                <a:effectLst/>
                <a:latin typeface="+mn-lt"/>
                <a:ea typeface="+mn-ea"/>
                <a:cs typeface="+mn-cs"/>
              </a:rPr>
              <a:t>To ensure that the 450 projects it manages are delivering public value, Erhvervsstyrelsen must be able to iterate its financial planning processes rapidly and create budgets that meet business needs.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benefit</a:t>
            </a:r>
          </a:p>
          <a:p>
            <a:r>
              <a:rPr lang="en-GB" sz="1200" kern="1200" dirty="0">
                <a:solidFill>
                  <a:schemeClr val="tx1"/>
                </a:solidFill>
                <a:effectLst/>
                <a:latin typeface="+mn-lt"/>
                <a:ea typeface="+mn-ea"/>
                <a:cs typeface="+mn-cs"/>
              </a:rPr>
              <a:t>Cutting the time taken to create each iteration of the budget has freed up time for finance and the business to work together and make better budgeting decisions.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Pull Quote</a:t>
            </a:r>
          </a:p>
          <a:p>
            <a:r>
              <a:rPr lang="en-GB" sz="1200" i="1" kern="1200" dirty="0">
                <a:solidFill>
                  <a:schemeClr val="tx1"/>
                </a:solidFill>
                <a:effectLst/>
                <a:latin typeface="+mn-lt"/>
                <a:ea typeface="+mn-ea"/>
                <a:cs typeface="+mn-cs"/>
              </a:rPr>
              <a:t>“Automation frees up time for finance to work closely with the business and build smarter budgets.”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Solution components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IBM® Cognos® TM1®</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Case study Link</a:t>
            </a:r>
          </a:p>
          <a:p>
            <a:r>
              <a:rPr lang="en-US" sz="1200" kern="1200" dirty="0">
                <a:solidFill>
                  <a:schemeClr val="tx1"/>
                </a:solidFill>
                <a:effectLst/>
                <a:latin typeface="+mn-lt"/>
                <a:ea typeface="+mn-ea"/>
                <a:cs typeface="+mn-cs"/>
              </a:rPr>
              <a:t>http://www.ibm.com/common/ssi/cgi-bin/ssialias?subtype=AB&amp;infotype=PM&amp;htmlfid=YTC04050USEN&amp;attachment=YTC04050USEN.PDF</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588066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Client Name</a:t>
            </a:r>
          </a:p>
          <a:p>
            <a:r>
              <a:rPr lang="en-US" sz="1200" kern="1200" dirty="0" err="1">
                <a:solidFill>
                  <a:schemeClr val="tx1"/>
                </a:solidFill>
                <a:effectLst/>
                <a:latin typeface="+mn-lt"/>
                <a:ea typeface="+mn-ea"/>
                <a:cs typeface="+mn-cs"/>
              </a:rPr>
              <a:t>Tesorería</a:t>
            </a:r>
            <a:r>
              <a:rPr lang="en-US" sz="1200" kern="1200" dirty="0">
                <a:solidFill>
                  <a:schemeClr val="tx1"/>
                </a:solidFill>
                <a:effectLst/>
                <a:latin typeface="+mn-lt"/>
                <a:ea typeface="+mn-ea"/>
                <a:cs typeface="+mn-cs"/>
              </a:rPr>
              <a:t> General de la </a:t>
            </a:r>
            <a:r>
              <a:rPr lang="en-US" sz="1200" kern="1200" dirty="0" err="1">
                <a:solidFill>
                  <a:schemeClr val="tx1"/>
                </a:solidFill>
                <a:effectLst/>
                <a:latin typeface="+mn-lt"/>
                <a:ea typeface="+mn-ea"/>
                <a:cs typeface="+mn-cs"/>
              </a:rPr>
              <a:t>Nación</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Company Background</a:t>
            </a:r>
          </a:p>
          <a:p>
            <a:r>
              <a:rPr lang="en-US" sz="1200" kern="1200" dirty="0">
                <a:solidFill>
                  <a:schemeClr val="tx1"/>
                </a:solidFill>
                <a:effectLst/>
                <a:latin typeface="+mn-lt"/>
                <a:ea typeface="+mn-ea"/>
                <a:cs typeface="+mn-cs"/>
              </a:rPr>
              <a:t>Part of the Uruguayan Ministry of Economy and Finance, </a:t>
            </a:r>
            <a:r>
              <a:rPr lang="en-US" sz="1200" u="sng" kern="1200" dirty="0">
                <a:solidFill>
                  <a:schemeClr val="tx1"/>
                </a:solidFill>
                <a:effectLst/>
                <a:latin typeface="+mn-lt"/>
                <a:ea typeface="+mn-ea"/>
                <a:cs typeface="+mn-cs"/>
                <a:hlinkClick r:id="rId3"/>
              </a:rPr>
              <a:t>Tesorería General de la Nación</a:t>
            </a:r>
            <a:r>
              <a:rPr lang="en-US" sz="1200" kern="1200" dirty="0">
                <a:solidFill>
                  <a:schemeClr val="tx1"/>
                </a:solidFill>
                <a:effectLst/>
                <a:latin typeface="+mn-lt"/>
                <a:ea typeface="+mn-ea"/>
                <a:cs typeface="+mn-cs"/>
              </a:rPr>
              <a:t> (TGN) is the institution tasked with managing the country’s national budget. TGN formulates, implements and monitors the financial planning of public spending across the whole country, with the goal of achieving consistency between the government’s financial program and the national budget.</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Business challenge</a:t>
            </a:r>
          </a:p>
          <a:p>
            <a:r>
              <a:rPr lang="en-US" sz="1200" kern="1200" dirty="0">
                <a:solidFill>
                  <a:schemeClr val="tx1"/>
                </a:solidFill>
                <a:effectLst/>
                <a:latin typeface="+mn-lt"/>
                <a:ea typeface="+mn-ea"/>
                <a:cs typeface="+mn-cs"/>
              </a:rPr>
              <a:t>Optimizing the national budget requires accurate financial planning and forecasts. To support this goal, TGN needs to collect and analyze financial data from 25 different government bodies.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Transformation</a:t>
            </a:r>
          </a:p>
          <a:p>
            <a:r>
              <a:rPr lang="en-US" sz="1200" kern="1200" dirty="0" err="1">
                <a:solidFill>
                  <a:schemeClr val="tx1"/>
                </a:solidFill>
                <a:effectLst/>
                <a:latin typeface="+mn-lt"/>
                <a:ea typeface="+mn-ea"/>
                <a:cs typeface="+mn-cs"/>
              </a:rPr>
              <a:t>Tesorería</a:t>
            </a:r>
            <a:r>
              <a:rPr lang="en-US" sz="1200" kern="1200" dirty="0">
                <a:solidFill>
                  <a:schemeClr val="tx1"/>
                </a:solidFill>
                <a:effectLst/>
                <a:latin typeface="+mn-lt"/>
                <a:ea typeface="+mn-ea"/>
                <a:cs typeface="+mn-cs"/>
              </a:rPr>
              <a:t> General de la </a:t>
            </a:r>
            <a:r>
              <a:rPr lang="en-US" sz="1200" kern="1200" dirty="0" err="1">
                <a:solidFill>
                  <a:schemeClr val="tx1"/>
                </a:solidFill>
                <a:effectLst/>
                <a:latin typeface="+mn-lt"/>
                <a:ea typeface="+mn-ea"/>
                <a:cs typeface="+mn-cs"/>
              </a:rPr>
              <a:t>Nación</a:t>
            </a:r>
            <a:r>
              <a:rPr lang="en-US" sz="1200" kern="1200" dirty="0">
                <a:solidFill>
                  <a:schemeClr val="tx1"/>
                </a:solidFill>
                <a:effectLst/>
                <a:latin typeface="+mn-lt"/>
                <a:ea typeface="+mn-ea"/>
                <a:cs typeface="+mn-cs"/>
              </a:rPr>
              <a:t> (TGN), Uruguay’s national treasury, has used IBM Analytics software to build an innovative platform that automates data collection, improves collaboration and increases quality and traceability. By accelerating the creation of financial plans, budgets and revisions, it strengthens the country’s financial management.</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Results</a:t>
            </a:r>
          </a:p>
          <a:p>
            <a:r>
              <a:rPr lang="en-US" sz="1200" kern="1200" dirty="0">
                <a:solidFill>
                  <a:schemeClr val="tx1"/>
                </a:solidFill>
                <a:effectLst/>
                <a:latin typeface="+mn-lt"/>
                <a:ea typeface="+mn-ea"/>
                <a:cs typeface="+mn-cs"/>
              </a:rPr>
              <a:t>SIPREF accelerates the financial planning cycle from one week to one day by streamlining data collection workflows, improving collaboration with contributors, and enabling real-time analysis.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Pull Quote</a:t>
            </a:r>
          </a:p>
          <a:p>
            <a:r>
              <a:rPr lang="en-US" sz="1200" i="1" kern="1200" dirty="0">
                <a:solidFill>
                  <a:schemeClr val="tx1"/>
                </a:solidFill>
                <a:effectLst/>
                <a:latin typeface="+mn-lt"/>
                <a:ea typeface="+mn-ea"/>
                <a:cs typeface="+mn-cs"/>
              </a:rPr>
              <a:t>“With the IBM solution, we can complete a planning cycle in just one or two days, freeing up time for more effective data analysis.”</a:t>
            </a:r>
          </a:p>
          <a:p>
            <a:r>
              <a:rPr lang="en-US" sz="1200" i="1" kern="1200" dirty="0">
                <a:solidFill>
                  <a:schemeClr val="tx1"/>
                </a:solidFill>
                <a:effectLst/>
                <a:latin typeface="+mn-lt"/>
                <a:ea typeface="+mn-ea"/>
                <a:cs typeface="+mn-cs"/>
              </a:rPr>
              <a:t>—Adriana </a:t>
            </a:r>
            <a:r>
              <a:rPr lang="en-US" sz="1200" i="1" kern="1200" dirty="0" err="1">
                <a:solidFill>
                  <a:schemeClr val="tx1"/>
                </a:solidFill>
                <a:effectLst/>
                <a:latin typeface="+mn-lt"/>
                <a:ea typeface="+mn-ea"/>
                <a:cs typeface="+mn-cs"/>
              </a:rPr>
              <a:t>Arosteguiberry</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Cantullera</a:t>
            </a:r>
            <a:r>
              <a:rPr lang="en-US" sz="1200" i="1" kern="1200" dirty="0">
                <a:solidFill>
                  <a:schemeClr val="tx1"/>
                </a:solidFill>
                <a:effectLst/>
                <a:latin typeface="+mn-lt"/>
                <a:ea typeface="+mn-ea"/>
                <a:cs typeface="+mn-cs"/>
              </a:rPr>
              <a:t>, General Treasurer, TGN</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Solution components</a:t>
            </a:r>
          </a:p>
          <a:p>
            <a:r>
              <a:rPr lang="en-US" sz="1200" b="0" kern="1200" dirty="0">
                <a:solidFill>
                  <a:schemeClr val="tx1"/>
                </a:solidFill>
                <a:effectLst/>
                <a:latin typeface="+mn-lt"/>
                <a:ea typeface="+mn-ea"/>
                <a:cs typeface="+mn-cs"/>
              </a:rPr>
              <a:t>Cognos TM1</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Case study Link</a:t>
            </a:r>
          </a:p>
          <a:p>
            <a:r>
              <a:rPr lang="en-US" dirty="0"/>
              <a:t>Case study web page: http://ibm.co/2d0MF5S</a:t>
            </a:r>
          </a:p>
          <a:p>
            <a:r>
              <a:rPr lang="en-US" dirty="0"/>
              <a:t>Digital link: http://</a:t>
            </a:r>
            <a:r>
              <a:rPr lang="en-US" dirty="0" err="1"/>
              <a:t>ibm.co</a:t>
            </a:r>
            <a:r>
              <a:rPr lang="en-US" dirty="0"/>
              <a:t>/2dgEGDv </a:t>
            </a:r>
          </a:p>
          <a:p>
            <a:endParaRPr lang="en-US" dirty="0"/>
          </a:p>
          <a:p>
            <a:r>
              <a:rPr lang="en-US" b="1" dirty="0"/>
              <a:t>Video link</a:t>
            </a:r>
          </a:p>
          <a:p>
            <a:r>
              <a:rPr lang="en-US" dirty="0"/>
              <a:t>http://www.ibm.com/software/businesscasestudies?synkey=A179045N23032P88</a:t>
            </a:r>
          </a:p>
          <a:p>
            <a:endParaRPr lang="en-US" dirty="0"/>
          </a:p>
        </p:txBody>
      </p:sp>
      <p:sp>
        <p:nvSpPr>
          <p:cNvPr id="4" name="Slide Number Placeholder 3"/>
          <p:cNvSpPr>
            <a:spLocks noGrp="1"/>
          </p:cNvSpPr>
          <p:nvPr>
            <p:ph type="sldNum" sz="quarter" idx="10"/>
          </p:nvPr>
        </p:nvSpPr>
        <p:spPr/>
        <p:txBody>
          <a:bodyPr/>
          <a:lstStyle/>
          <a:p>
            <a:fld id="{702F2589-1B5F-4B55-A371-A2B8D5B59C34}"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9856283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itchFamily="34" charset="0"/>
                <a:ea typeface="Arial Unicode MS" pitchFamily="34" charset="-128"/>
                <a:cs typeface="Arial Unicode MS" pitchFamily="34" charset="-128"/>
              </a:rPr>
              <a:t>About the client</a:t>
            </a:r>
            <a:endParaRPr lang="en-US" sz="1200" kern="1200" dirty="0">
              <a:solidFill>
                <a:schemeClr val="tx1"/>
              </a:solidFill>
              <a:effectLst/>
              <a:latin typeface="Arial" pitchFamily="34" charset="0"/>
              <a:ea typeface="Arial Unicode MS" pitchFamily="34" charset="-128"/>
              <a:cs typeface="Arial Unicode MS" pitchFamily="34" charset="-128"/>
            </a:endParaRPr>
          </a:p>
          <a:p>
            <a:r>
              <a:rPr lang="en-US" sz="1200" kern="1200" dirty="0" err="1">
                <a:solidFill>
                  <a:schemeClr val="tx1"/>
                </a:solidFill>
                <a:effectLst/>
                <a:latin typeface="Arial" pitchFamily="34" charset="0"/>
                <a:ea typeface="Arial Unicode MS" pitchFamily="34" charset="-128"/>
                <a:cs typeface="Arial Unicode MS" pitchFamily="34" charset="-128"/>
              </a:rPr>
              <a:t>Vlaamse</a:t>
            </a:r>
            <a:r>
              <a:rPr lang="en-US" sz="1200" kern="1200" dirty="0">
                <a:solidFill>
                  <a:schemeClr val="tx1"/>
                </a:solidFill>
                <a:effectLst/>
                <a:latin typeface="Arial" pitchFamily="34" charset="0"/>
                <a:ea typeface="Arial Unicode MS" pitchFamily="34" charset="-128"/>
                <a:cs typeface="Arial Unicode MS" pitchFamily="34" charset="-128"/>
              </a:rPr>
              <a:t> </a:t>
            </a:r>
            <a:r>
              <a:rPr lang="en-US" sz="1200" kern="1200" dirty="0" err="1">
                <a:solidFill>
                  <a:schemeClr val="tx1"/>
                </a:solidFill>
                <a:effectLst/>
                <a:latin typeface="Arial" pitchFamily="34" charset="0"/>
                <a:ea typeface="Arial Unicode MS" pitchFamily="34" charset="-128"/>
                <a:cs typeface="Arial Unicode MS" pitchFamily="34" charset="-128"/>
              </a:rPr>
              <a:t>Vervoersmaatschappij</a:t>
            </a:r>
            <a:r>
              <a:rPr lang="en-US" sz="1200" kern="1200" dirty="0">
                <a:solidFill>
                  <a:schemeClr val="tx1"/>
                </a:solidFill>
                <a:effectLst/>
                <a:latin typeface="Arial" pitchFamily="34" charset="0"/>
                <a:ea typeface="Arial Unicode MS" pitchFamily="34" charset="-128"/>
                <a:cs typeface="Arial Unicode MS" pitchFamily="34" charset="-128"/>
              </a:rPr>
              <a:t> De </a:t>
            </a:r>
            <a:r>
              <a:rPr lang="en-US" sz="1200" kern="1200" dirty="0" err="1">
                <a:solidFill>
                  <a:schemeClr val="tx1"/>
                </a:solidFill>
                <a:effectLst/>
                <a:latin typeface="Arial" pitchFamily="34" charset="0"/>
                <a:ea typeface="Arial Unicode MS" pitchFamily="34" charset="-128"/>
                <a:cs typeface="Arial Unicode MS" pitchFamily="34" charset="-128"/>
              </a:rPr>
              <a:t>Lijn</a:t>
            </a:r>
            <a:r>
              <a:rPr lang="en-US" sz="1200" kern="1200" dirty="0">
                <a:solidFill>
                  <a:schemeClr val="tx1"/>
                </a:solidFill>
                <a:effectLst/>
                <a:latin typeface="Arial" pitchFamily="34" charset="0"/>
                <a:ea typeface="Arial Unicode MS" pitchFamily="34" charset="-128"/>
                <a:cs typeface="Arial Unicode MS" pitchFamily="34" charset="-128"/>
              </a:rPr>
              <a:t> (De </a:t>
            </a:r>
            <a:r>
              <a:rPr lang="en-US" sz="1200" kern="1200" dirty="0" err="1">
                <a:solidFill>
                  <a:schemeClr val="tx1"/>
                </a:solidFill>
                <a:effectLst/>
                <a:latin typeface="Arial" pitchFamily="34" charset="0"/>
                <a:ea typeface="Arial Unicode MS" pitchFamily="34" charset="-128"/>
                <a:cs typeface="Arial Unicode MS" pitchFamily="34" charset="-128"/>
              </a:rPr>
              <a:t>Lijn</a:t>
            </a:r>
            <a:r>
              <a:rPr lang="en-US" sz="1200" kern="1200" dirty="0">
                <a:solidFill>
                  <a:schemeClr val="tx1"/>
                </a:solidFill>
                <a:effectLst/>
                <a:latin typeface="Arial" pitchFamily="34" charset="0"/>
                <a:ea typeface="Arial Unicode MS" pitchFamily="34" charset="-128"/>
                <a:cs typeface="Arial Unicode MS" pitchFamily="34" charset="-128"/>
              </a:rPr>
              <a:t>) serves more than 6.5 million inhabitants with 3,600 buses and approximately 360 trams across the Flemish region of Belgium. The company provides more than 540 million passenger journeys annually. Founded in 1991, De </a:t>
            </a:r>
            <a:r>
              <a:rPr lang="en-US" sz="1200" kern="1200" dirty="0" err="1">
                <a:solidFill>
                  <a:schemeClr val="tx1"/>
                </a:solidFill>
                <a:effectLst/>
                <a:latin typeface="Arial" pitchFamily="34" charset="0"/>
                <a:ea typeface="Arial Unicode MS" pitchFamily="34" charset="-128"/>
                <a:cs typeface="Arial Unicode MS" pitchFamily="34" charset="-128"/>
              </a:rPr>
              <a:t>Lijn</a:t>
            </a:r>
            <a:r>
              <a:rPr lang="en-US" sz="1200" kern="1200" dirty="0">
                <a:solidFill>
                  <a:schemeClr val="tx1"/>
                </a:solidFill>
                <a:effectLst/>
                <a:latin typeface="Arial" pitchFamily="34" charset="0"/>
                <a:ea typeface="Arial Unicode MS" pitchFamily="34" charset="-128"/>
                <a:cs typeface="Arial Unicode MS" pitchFamily="34" charset="-128"/>
              </a:rPr>
              <a:t> employs over 8,300 people.</a:t>
            </a:r>
          </a:p>
          <a:p>
            <a:endParaRPr lang="en-US" sz="1200" b="1" kern="1200" dirty="0">
              <a:solidFill>
                <a:schemeClr val="tx1"/>
              </a:solidFill>
              <a:effectLst/>
              <a:latin typeface="Arial" pitchFamily="34" charset="0"/>
              <a:ea typeface="Arial Unicode MS" pitchFamily="34" charset="-128"/>
              <a:cs typeface="Arial Unicode MS" pitchFamily="34" charset="-128"/>
            </a:endParaRPr>
          </a:p>
          <a:p>
            <a:r>
              <a:rPr lang="en-US" sz="1200" b="1" kern="1200" dirty="0">
                <a:solidFill>
                  <a:schemeClr val="tx1"/>
                </a:solidFill>
                <a:effectLst/>
                <a:latin typeface="Arial" pitchFamily="34" charset="0"/>
                <a:ea typeface="Arial Unicode MS" pitchFamily="34" charset="-128"/>
                <a:cs typeface="Arial Unicode MS" pitchFamily="34" charset="-128"/>
              </a:rPr>
              <a:t>Business challenge</a:t>
            </a:r>
            <a:endParaRPr lang="en-US" sz="1200" kern="1200" dirty="0">
              <a:solidFill>
                <a:schemeClr val="tx1"/>
              </a:solidFill>
              <a:effectLst/>
              <a:latin typeface="Arial" pitchFamily="34" charset="0"/>
              <a:ea typeface="Arial Unicode MS" pitchFamily="34" charset="-128"/>
              <a:cs typeface="Arial Unicode MS" pitchFamily="34" charset="-128"/>
            </a:endParaRPr>
          </a:p>
          <a:p>
            <a:r>
              <a:rPr lang="en-US" sz="1200" kern="1200" dirty="0">
                <a:solidFill>
                  <a:schemeClr val="tx1"/>
                </a:solidFill>
                <a:effectLst/>
                <a:latin typeface="Arial" pitchFamily="34" charset="0"/>
                <a:ea typeface="Arial Unicode MS" pitchFamily="34" charset="-128"/>
                <a:cs typeface="Arial Unicode MS" pitchFamily="34" charset="-128"/>
              </a:rPr>
              <a:t>Anticipating</a:t>
            </a:r>
            <a:r>
              <a:rPr lang="en-US" sz="1200" kern="1200" baseline="0" dirty="0">
                <a:solidFill>
                  <a:schemeClr val="tx1"/>
                </a:solidFill>
                <a:effectLst/>
                <a:latin typeface="Arial" pitchFamily="34" charset="0"/>
                <a:ea typeface="Arial Unicode MS" pitchFamily="34" charset="-128"/>
                <a:cs typeface="Arial Unicode MS" pitchFamily="34" charset="-128"/>
              </a:rPr>
              <a:t> important changes in the competitive landscape over the next decade, transit and transportation operators in Belgium must prepare for a more challenging market environment. To meet such challenges, </a:t>
            </a:r>
            <a:r>
              <a:rPr lang="en-US" sz="1200" kern="1200" dirty="0">
                <a:solidFill>
                  <a:schemeClr val="tx1"/>
                </a:solidFill>
                <a:effectLst/>
                <a:latin typeface="Arial" pitchFamily="34" charset="0"/>
                <a:ea typeface="Arial Unicode MS" pitchFamily="34" charset="-128"/>
                <a:cs typeface="Arial Unicode MS" pitchFamily="34" charset="-128"/>
              </a:rPr>
              <a:t>De </a:t>
            </a:r>
            <a:r>
              <a:rPr lang="en-US" sz="1200" kern="1200" dirty="0" err="1">
                <a:solidFill>
                  <a:schemeClr val="tx1"/>
                </a:solidFill>
                <a:effectLst/>
                <a:latin typeface="Arial" pitchFamily="34" charset="0"/>
                <a:ea typeface="Arial Unicode MS" pitchFamily="34" charset="-128"/>
                <a:cs typeface="Arial Unicode MS" pitchFamily="34" charset="-128"/>
              </a:rPr>
              <a:t>Lijn</a:t>
            </a:r>
            <a:r>
              <a:rPr lang="en-US" sz="1200" kern="1200" dirty="0">
                <a:solidFill>
                  <a:schemeClr val="tx1"/>
                </a:solidFill>
                <a:effectLst/>
                <a:latin typeface="Arial" pitchFamily="34" charset="0"/>
                <a:ea typeface="Arial Unicode MS" pitchFamily="34" charset="-128"/>
                <a:cs typeface="Arial Unicode MS" pitchFamily="34" charset="-128"/>
              </a:rPr>
              <a:t> began to implement</a:t>
            </a:r>
            <a:r>
              <a:rPr lang="en-US" sz="1200" kern="1200" baseline="0" dirty="0">
                <a:solidFill>
                  <a:schemeClr val="tx1"/>
                </a:solidFill>
                <a:effectLst/>
                <a:latin typeface="Arial" pitchFamily="34" charset="0"/>
                <a:ea typeface="Arial Unicode MS" pitchFamily="34" charset="-128"/>
                <a:cs typeface="Arial Unicode MS" pitchFamily="34" charset="-128"/>
              </a:rPr>
              <a:t> </a:t>
            </a:r>
            <a:r>
              <a:rPr lang="en-US" sz="1200" kern="1200" dirty="0" err="1">
                <a:solidFill>
                  <a:schemeClr val="tx1"/>
                </a:solidFill>
                <a:effectLst/>
                <a:latin typeface="Arial" pitchFamily="34" charset="0"/>
                <a:ea typeface="Arial Unicode MS" pitchFamily="34" charset="-128"/>
                <a:cs typeface="Arial Unicode MS" pitchFamily="34" charset="-128"/>
              </a:rPr>
              <a:t>ReTiBo</a:t>
            </a:r>
            <a:r>
              <a:rPr lang="en-US" sz="1200" kern="1200" dirty="0">
                <a:solidFill>
                  <a:schemeClr val="tx1"/>
                </a:solidFill>
                <a:effectLst/>
                <a:latin typeface="Arial" pitchFamily="34" charset="0"/>
                <a:ea typeface="Arial Unicode MS" pitchFamily="34" charset="-128"/>
                <a:cs typeface="Arial Unicode MS" pitchFamily="34" charset="-128"/>
              </a:rPr>
              <a:t>.  But De </a:t>
            </a:r>
            <a:r>
              <a:rPr lang="en-US" sz="1200" kern="1200" dirty="0" err="1">
                <a:solidFill>
                  <a:schemeClr val="tx1"/>
                </a:solidFill>
                <a:effectLst/>
                <a:latin typeface="Arial" pitchFamily="34" charset="0"/>
                <a:ea typeface="Arial Unicode MS" pitchFamily="34" charset="-128"/>
                <a:cs typeface="Arial Unicode MS" pitchFamily="34" charset="-128"/>
              </a:rPr>
              <a:t>Lijn</a:t>
            </a:r>
            <a:r>
              <a:rPr lang="en-US" sz="1200" kern="1200" dirty="0">
                <a:solidFill>
                  <a:schemeClr val="tx1"/>
                </a:solidFill>
                <a:effectLst/>
                <a:latin typeface="Arial" pitchFamily="34" charset="0"/>
                <a:ea typeface="Arial Unicode MS" pitchFamily="34" charset="-128"/>
                <a:cs typeface="Arial Unicode MS" pitchFamily="34" charset="-128"/>
              </a:rPr>
              <a:t> management understood that the volume of data the system will gather</a:t>
            </a:r>
            <a:r>
              <a:rPr lang="en-US" sz="1200" kern="1200" baseline="0" dirty="0">
                <a:solidFill>
                  <a:schemeClr val="tx1"/>
                </a:solidFill>
                <a:effectLst/>
                <a:latin typeface="Arial" pitchFamily="34" charset="0"/>
                <a:ea typeface="Arial Unicode MS" pitchFamily="34" charset="-128"/>
                <a:cs typeface="Arial Unicode MS" pitchFamily="34" charset="-128"/>
              </a:rPr>
              <a:t> and generate would be </a:t>
            </a:r>
            <a:r>
              <a:rPr lang="en-US" sz="1200" kern="1200" dirty="0">
                <a:solidFill>
                  <a:schemeClr val="tx1"/>
                </a:solidFill>
                <a:effectLst/>
                <a:latin typeface="Arial" pitchFamily="34" charset="0"/>
                <a:ea typeface="Arial Unicode MS" pitchFamily="34" charset="-128"/>
                <a:cs typeface="Arial Unicode MS" pitchFamily="34" charset="-128"/>
              </a:rPr>
              <a:t>exponentially more vast and complex than the organization would be equipped to collect and analyze. The company needed a way to capitalize on the insights locked in the vast troves of data stored across varied systems—information that would help it understand and manage its transportation network more efficiently, enhance service offerings to its customers and improve fraud prevention efforts. </a:t>
            </a:r>
          </a:p>
          <a:p>
            <a:endParaRPr lang="en-US" sz="1200" b="1" kern="1200" dirty="0">
              <a:solidFill>
                <a:schemeClr val="tx1"/>
              </a:solidFill>
              <a:effectLst/>
              <a:latin typeface="Arial" pitchFamily="34" charset="0"/>
              <a:ea typeface="Arial Unicode MS" pitchFamily="34" charset="-128"/>
              <a:cs typeface="Arial Unicode MS" pitchFamily="34" charset="-128"/>
            </a:endParaRPr>
          </a:p>
          <a:p>
            <a:r>
              <a:rPr lang="en-US" sz="1200" b="1" kern="1200" dirty="0">
                <a:solidFill>
                  <a:schemeClr val="tx1"/>
                </a:solidFill>
                <a:effectLst/>
                <a:latin typeface="Arial" pitchFamily="34" charset="0"/>
                <a:ea typeface="Arial Unicode MS" pitchFamily="34" charset="-128"/>
                <a:cs typeface="Arial Unicode MS" pitchFamily="34" charset="-128"/>
              </a:rPr>
              <a:t>Solution</a:t>
            </a:r>
            <a:endParaRPr lang="en-US" sz="1200" kern="1200" dirty="0">
              <a:solidFill>
                <a:schemeClr val="tx1"/>
              </a:solidFill>
              <a:effectLst/>
              <a:latin typeface="Arial" pitchFamily="34" charset="0"/>
              <a:ea typeface="Arial Unicode MS" pitchFamily="34" charset="-128"/>
              <a:cs typeface="Arial Unicode MS" pitchFamily="34" charset="-128"/>
            </a:endParaRPr>
          </a:p>
          <a:p>
            <a:r>
              <a:rPr lang="en-US" sz="1200" kern="1200" dirty="0">
                <a:solidFill>
                  <a:schemeClr val="tx1"/>
                </a:solidFill>
                <a:effectLst/>
                <a:latin typeface="Arial" pitchFamily="34" charset="0"/>
                <a:ea typeface="Arial Unicode MS" pitchFamily="34" charset="-128"/>
                <a:cs typeface="Arial Unicode MS" pitchFamily="34" charset="-128"/>
              </a:rPr>
              <a:t>To derive critical insights from its various systems De </a:t>
            </a:r>
            <a:r>
              <a:rPr lang="en-US" sz="1200" kern="1200" dirty="0" err="1">
                <a:solidFill>
                  <a:schemeClr val="tx1"/>
                </a:solidFill>
                <a:effectLst/>
                <a:latin typeface="Arial" pitchFamily="34" charset="0"/>
                <a:ea typeface="Arial Unicode MS" pitchFamily="34" charset="-128"/>
                <a:cs typeface="Arial Unicode MS" pitchFamily="34" charset="-128"/>
              </a:rPr>
              <a:t>Lijn</a:t>
            </a:r>
            <a:r>
              <a:rPr lang="en-US" sz="1200" kern="1200" dirty="0">
                <a:solidFill>
                  <a:schemeClr val="tx1"/>
                </a:solidFill>
                <a:effectLst/>
                <a:latin typeface="Arial" pitchFamily="34" charset="0"/>
                <a:ea typeface="Arial Unicode MS" pitchFamily="34" charset="-128"/>
                <a:cs typeface="Arial Unicode MS" pitchFamily="34" charset="-128"/>
              </a:rPr>
              <a:t> teamed with IBM Business Partners</a:t>
            </a:r>
            <a:r>
              <a:rPr lang="en-US" sz="1200" kern="1200" baseline="0" dirty="0">
                <a:solidFill>
                  <a:schemeClr val="tx1"/>
                </a:solidFill>
                <a:effectLst/>
                <a:latin typeface="Arial" pitchFamily="34" charset="0"/>
                <a:ea typeface="Arial Unicode MS" pitchFamily="34" charset="-128"/>
                <a:cs typeface="Arial Unicode MS" pitchFamily="34" charset="-128"/>
              </a:rPr>
              <a:t> </a:t>
            </a:r>
            <a:r>
              <a:rPr lang="en-US" sz="1200" kern="1200" dirty="0">
                <a:solidFill>
                  <a:schemeClr val="tx1"/>
                </a:solidFill>
                <a:effectLst/>
                <a:latin typeface="Arial" pitchFamily="34" charset="0"/>
                <a:ea typeface="Arial Unicode MS" pitchFamily="34" charset="-128"/>
                <a:cs typeface="Arial Unicode MS" pitchFamily="34" charset="-128"/>
              </a:rPr>
              <a:t>LACO NV and Imtech NV to develop a sophisticated analytics solution that will provide insights about key operational and business metrics. Using advanced analytics, the transit company will be able to analyze company-wide data and proactively prepare for long-term system-wide improvements. The solution will deliver a unified, comprehensive view of relevant business and operational data, providing more precise planning and reporting. De </a:t>
            </a:r>
            <a:r>
              <a:rPr lang="en-US" sz="1200" kern="1200" dirty="0" err="1">
                <a:solidFill>
                  <a:schemeClr val="tx1"/>
                </a:solidFill>
                <a:effectLst/>
                <a:latin typeface="Arial" pitchFamily="34" charset="0"/>
                <a:ea typeface="Arial Unicode MS" pitchFamily="34" charset="-128"/>
                <a:cs typeface="Arial Unicode MS" pitchFamily="34" charset="-128"/>
              </a:rPr>
              <a:t>Lijn</a:t>
            </a:r>
            <a:r>
              <a:rPr lang="en-US" sz="1200" kern="1200" dirty="0">
                <a:solidFill>
                  <a:schemeClr val="tx1"/>
                </a:solidFill>
                <a:effectLst/>
                <a:latin typeface="Arial" pitchFamily="34" charset="0"/>
                <a:ea typeface="Arial Unicode MS" pitchFamily="34" charset="-128"/>
                <a:cs typeface="Arial Unicode MS" pitchFamily="34" charset="-128"/>
              </a:rPr>
              <a:t> will use the system to analyze volumes of frequently varying data such as system ridership, schedules and routing, infrastructure and asset condition, fuel and maintenance, and related information.</a:t>
            </a:r>
          </a:p>
          <a:p>
            <a:endParaRPr lang="en-US" sz="1200" b="1" kern="1200" dirty="0">
              <a:solidFill>
                <a:schemeClr val="tx1"/>
              </a:solidFill>
              <a:effectLst/>
              <a:latin typeface="Arial" pitchFamily="34" charset="0"/>
              <a:ea typeface="Arial Unicode MS" pitchFamily="34" charset="-128"/>
              <a:cs typeface="Arial Unicode MS" pitchFamily="34" charset="-128"/>
            </a:endParaRPr>
          </a:p>
          <a:p>
            <a:r>
              <a:rPr lang="en-US" sz="1200" b="1" kern="1200" dirty="0">
                <a:solidFill>
                  <a:schemeClr val="tx1"/>
                </a:solidFill>
                <a:effectLst/>
                <a:latin typeface="Arial" pitchFamily="34" charset="0"/>
                <a:ea typeface="Arial Unicode MS" pitchFamily="34" charset="-128"/>
                <a:cs typeface="Arial Unicode MS" pitchFamily="34" charset="-128"/>
              </a:rPr>
              <a:t>Quantifiable benefits</a:t>
            </a:r>
            <a:endParaRPr lang="en-US" sz="1200" kern="1200" dirty="0">
              <a:solidFill>
                <a:schemeClr val="tx1"/>
              </a:solidFill>
              <a:effectLst/>
              <a:latin typeface="Arial" pitchFamily="34" charset="0"/>
              <a:ea typeface="Arial Unicode MS" pitchFamily="34" charset="-128"/>
              <a:cs typeface="Arial Unicode MS" pitchFamily="34" charset="-128"/>
            </a:endParaRPr>
          </a:p>
          <a:p>
            <a:r>
              <a:rPr lang="en-US" sz="1200" kern="1200" dirty="0">
                <a:solidFill>
                  <a:schemeClr val="tx1"/>
                </a:solidFill>
                <a:effectLst/>
                <a:latin typeface="Arial" pitchFamily="34" charset="0"/>
                <a:ea typeface="Arial Unicode MS" pitchFamily="34" charset="-128"/>
                <a:cs typeface="Arial Unicode MS" pitchFamily="34" charset="-128"/>
              </a:rPr>
              <a:t>The solution will speed querying and analysis dramatically, enabling the company to rapidly alter schedules and routes in to meet changing customer demands. The system is projected to reduce loading times by a factor of more than 3.5, making information available sooner to the business . And the system promises to help De </a:t>
            </a:r>
            <a:r>
              <a:rPr lang="en-US" sz="1200" kern="1200" dirty="0" err="1">
                <a:solidFill>
                  <a:schemeClr val="tx1"/>
                </a:solidFill>
                <a:effectLst/>
                <a:latin typeface="Arial" pitchFamily="34" charset="0"/>
                <a:ea typeface="Arial Unicode MS" pitchFamily="34" charset="-128"/>
                <a:cs typeface="Arial Unicode MS" pitchFamily="34" charset="-128"/>
              </a:rPr>
              <a:t>Lijn</a:t>
            </a:r>
            <a:r>
              <a:rPr lang="en-US" sz="1200" kern="1200" dirty="0">
                <a:solidFill>
                  <a:schemeClr val="tx1"/>
                </a:solidFill>
                <a:effectLst/>
                <a:latin typeface="Arial" pitchFamily="34" charset="0"/>
                <a:ea typeface="Arial Unicode MS" pitchFamily="34" charset="-128"/>
                <a:cs typeface="Arial Unicode MS" pitchFamily="34" charset="-128"/>
              </a:rPr>
              <a:t> to increase customer trust by creating precisely targeted offers that capitalize on real-time insight about customer travel patterns. </a:t>
            </a:r>
          </a:p>
          <a:p>
            <a:endParaRPr lang="en-US" sz="1200" b="1" kern="1200" dirty="0">
              <a:solidFill>
                <a:schemeClr val="tx1"/>
              </a:solidFill>
              <a:effectLst/>
              <a:latin typeface="Arial" pitchFamily="34" charset="0"/>
              <a:ea typeface="Arial Unicode MS" pitchFamily="34" charset="-128"/>
              <a:cs typeface="Arial Unicode MS" pitchFamily="34" charset="-128"/>
            </a:endParaRPr>
          </a:p>
          <a:p>
            <a:r>
              <a:rPr lang="en-US" sz="1200" b="1" kern="1200" dirty="0">
                <a:solidFill>
                  <a:schemeClr val="tx1"/>
                </a:solidFill>
                <a:effectLst/>
                <a:latin typeface="Arial" pitchFamily="34" charset="0"/>
                <a:ea typeface="Arial Unicode MS" pitchFamily="34" charset="-128"/>
                <a:cs typeface="Arial Unicode MS" pitchFamily="34" charset="-128"/>
              </a:rPr>
              <a:t>What makes it smarter</a:t>
            </a:r>
            <a:endParaRPr lang="en-US" sz="1200" kern="1200" dirty="0">
              <a:solidFill>
                <a:schemeClr val="tx1"/>
              </a:solidFill>
              <a:effectLst/>
              <a:latin typeface="Arial" pitchFamily="34" charset="0"/>
              <a:ea typeface="Arial Unicode MS" pitchFamily="34" charset="-128"/>
              <a:cs typeface="Arial Unicode MS" pitchFamily="34" charset="-128"/>
            </a:endParaRPr>
          </a:p>
          <a:p>
            <a:pPr lvl="0"/>
            <a:r>
              <a:rPr lang="en-US" sz="1200" b="1" kern="1200" dirty="0">
                <a:solidFill>
                  <a:schemeClr val="tx1"/>
                </a:solidFill>
                <a:effectLst/>
                <a:latin typeface="Arial" pitchFamily="34" charset="0"/>
                <a:ea typeface="Arial Unicode MS" pitchFamily="34" charset="-128"/>
                <a:cs typeface="Arial Unicode MS" pitchFamily="34" charset="-128"/>
              </a:rPr>
              <a:t>Instrumented</a:t>
            </a:r>
            <a:r>
              <a:rPr lang="en-US" sz="1200" kern="1200" dirty="0">
                <a:solidFill>
                  <a:schemeClr val="tx1"/>
                </a:solidFill>
                <a:effectLst/>
                <a:latin typeface="Arial" pitchFamily="34" charset="0"/>
                <a:ea typeface="Arial Unicode MS" pitchFamily="34" charset="-128"/>
                <a:cs typeface="Arial Unicode MS" pitchFamily="34" charset="-128"/>
              </a:rPr>
              <a:t> - The system draws data from transit system applications, including touchless ticketing system databases, onboard computers, budgeting and planning, passenger service management, asset procurement, and dispatch and control systems, and deposits it into a centralized data warehouse.</a:t>
            </a:r>
          </a:p>
          <a:p>
            <a:pPr lvl="0"/>
            <a:r>
              <a:rPr lang="en-US" sz="1200" b="1" kern="1200" dirty="0">
                <a:solidFill>
                  <a:schemeClr val="tx1"/>
                </a:solidFill>
                <a:effectLst/>
                <a:latin typeface="Arial" pitchFamily="34" charset="0"/>
                <a:ea typeface="Arial Unicode MS" pitchFamily="34" charset="-128"/>
                <a:cs typeface="Arial Unicode MS" pitchFamily="34" charset="-128"/>
              </a:rPr>
              <a:t>Interconnected</a:t>
            </a:r>
            <a:r>
              <a:rPr lang="en-US" sz="1200" kern="1200" dirty="0">
                <a:solidFill>
                  <a:schemeClr val="tx1"/>
                </a:solidFill>
                <a:effectLst/>
                <a:latin typeface="Arial" pitchFamily="34" charset="0"/>
                <a:ea typeface="Arial Unicode MS" pitchFamily="34" charset="-128"/>
                <a:cs typeface="Arial Unicode MS" pitchFamily="34" charset="-128"/>
              </a:rPr>
              <a:t> - The solution provides an integrated, comprehensive view of data across disparate systems and operations, from transport schedules and routing to passenger and revenue statistics.</a:t>
            </a:r>
          </a:p>
          <a:p>
            <a:pPr lvl="0"/>
            <a:r>
              <a:rPr lang="en-US" sz="1200" b="1" kern="1200" dirty="0">
                <a:solidFill>
                  <a:schemeClr val="tx1"/>
                </a:solidFill>
                <a:effectLst/>
                <a:latin typeface="Arial" pitchFamily="34" charset="0"/>
                <a:ea typeface="Arial Unicode MS" pitchFamily="34" charset="-128"/>
                <a:cs typeface="Arial Unicode MS" pitchFamily="34" charset="-128"/>
              </a:rPr>
              <a:t>Intelligent</a:t>
            </a:r>
            <a:r>
              <a:rPr lang="en-US" sz="1200" kern="1200" dirty="0">
                <a:solidFill>
                  <a:schemeClr val="tx1"/>
                </a:solidFill>
                <a:effectLst/>
                <a:latin typeface="Arial" pitchFamily="34" charset="0"/>
                <a:ea typeface="Arial Unicode MS" pitchFamily="34" charset="-128"/>
                <a:cs typeface="Arial Unicode MS" pitchFamily="34" charset="-128"/>
              </a:rPr>
              <a:t> - By applying sophisticated analytics to the transit company’s operational data, the system provides in-depth insight into the business and financial impact of actual and predicted changes in current and future operations.</a:t>
            </a:r>
          </a:p>
          <a:p>
            <a:pPr lvl="0"/>
            <a:endParaRPr lang="en-US" sz="1200" kern="1200" dirty="0">
              <a:solidFill>
                <a:schemeClr val="tx1"/>
              </a:solidFill>
              <a:effectLst/>
              <a:latin typeface="Arial" pitchFamily="34" charset="0"/>
              <a:ea typeface="Arial Unicode MS" pitchFamily="34" charset="-128"/>
              <a:cs typeface="Arial Unicode MS" pitchFamily="34" charset="-128"/>
            </a:endParaRPr>
          </a:p>
          <a:p>
            <a:pPr lvl="0"/>
            <a:r>
              <a:rPr lang="en-US" sz="1200" b="1" kern="1200" dirty="0">
                <a:solidFill>
                  <a:schemeClr val="tx1"/>
                </a:solidFill>
                <a:effectLst/>
                <a:latin typeface="Arial" pitchFamily="34" charset="0"/>
                <a:ea typeface="Arial Unicode MS" pitchFamily="34" charset="-128"/>
                <a:cs typeface="Arial Unicode MS" pitchFamily="34" charset="-128"/>
              </a:rPr>
              <a:t>Case Study Link:</a:t>
            </a:r>
          </a:p>
          <a:p>
            <a:pPr lvl="0"/>
            <a:r>
              <a:rPr lang="en-US" sz="1200" kern="1200" dirty="0">
                <a:solidFill>
                  <a:schemeClr val="tx1"/>
                </a:solidFill>
                <a:effectLst/>
                <a:latin typeface="Arial" pitchFamily="34" charset="0"/>
                <a:ea typeface="Arial Unicode MS" pitchFamily="34" charset="-128"/>
                <a:cs typeface="Arial Unicode MS" pitchFamily="34" charset="-128"/>
              </a:rPr>
              <a:t>http://www.ibm.com/software/businesscasestudies?synkey=Z854348D03548O72</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b="1" dirty="0">
              <a:cs typeface="Arial Unicode MS" panose="020B0604020202020204" pitchFamily="34" charset="-128"/>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1398934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Client Name</a:t>
            </a:r>
          </a:p>
          <a:p>
            <a:r>
              <a:rPr lang="en-US" sz="1200" kern="1200" dirty="0">
                <a:solidFill>
                  <a:schemeClr val="tx1"/>
                </a:solidFill>
                <a:effectLst/>
                <a:latin typeface="+mn-lt"/>
                <a:ea typeface="+mn-ea"/>
                <a:cs typeface="+mn-cs"/>
              </a:rPr>
              <a:t>Apria Healthcare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Company Background</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59595B"/>
                </a:solidFill>
                <a:latin typeface="Arial" panose="020B0604020202020204" pitchFamily="34" charset="0"/>
                <a:ea typeface="HelvNeue Light for IBM" charset="77"/>
                <a:cs typeface="Arial" panose="020B0604020202020204" pitchFamily="34" charset="0"/>
              </a:rPr>
              <a:t>Apria is one of the United States’ leading providers of home respiratory services and related medical equipment, used in areas such as oxygen therapy, inhalation therapies, sleep </a:t>
            </a:r>
            <a:r>
              <a:rPr lang="en-GB" sz="1200" dirty="0" err="1">
                <a:solidFill>
                  <a:srgbClr val="59595B"/>
                </a:solidFill>
                <a:latin typeface="Arial" panose="020B0604020202020204" pitchFamily="34" charset="0"/>
                <a:ea typeface="HelvNeue Light for IBM" charset="77"/>
                <a:cs typeface="Arial" panose="020B0604020202020204" pitchFamily="34" charset="0"/>
              </a:rPr>
              <a:t>apnea</a:t>
            </a:r>
            <a:r>
              <a:rPr lang="en-GB" sz="1200" dirty="0">
                <a:solidFill>
                  <a:srgbClr val="59595B"/>
                </a:solidFill>
                <a:latin typeface="Arial" panose="020B0604020202020204" pitchFamily="34" charset="0"/>
                <a:ea typeface="HelvNeue Light for IBM" charset="77"/>
                <a:cs typeface="Arial" panose="020B0604020202020204" pitchFamily="34" charset="0"/>
              </a:rPr>
              <a:t> treatment and negative pressure wound therapy. Headquartered in Lake Forest, California, Apria owns and operates more than 400 locations throughout the United States and serves more than 1.2 million patients each year. </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Business challenge</a:t>
            </a:r>
          </a:p>
          <a:p>
            <a:r>
              <a:rPr lang="en-GB" sz="1200" kern="1200" dirty="0">
                <a:solidFill>
                  <a:schemeClr val="tx1"/>
                </a:solidFill>
                <a:effectLst/>
                <a:latin typeface="+mn-lt"/>
                <a:ea typeface="+mn-ea"/>
                <a:cs typeface="+mn-cs"/>
              </a:rPr>
              <a:t>Apria aims to expand its high-quality care services into new markets. Cost-savings could help it to unlock capital to invest in growth—but manual forecasting made it difficult to identify cost </a:t>
            </a:r>
            <a:r>
              <a:rPr lang="en-GB" sz="1200" kern="1200" dirty="0" err="1">
                <a:solidFill>
                  <a:schemeClr val="tx1"/>
                </a:solidFill>
                <a:effectLst/>
                <a:latin typeface="+mn-lt"/>
                <a:ea typeface="+mn-ea"/>
                <a:cs typeface="+mn-cs"/>
              </a:rPr>
              <a:t>centers</a:t>
            </a:r>
            <a:r>
              <a:rPr lang="en-GB"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benefit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By building an accurate view of its operational costs and revenue drivers, Apria is laying the foundation for a more efficient operating structure, growth and even higher levels of care for its customers.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Pull Quote</a:t>
            </a:r>
          </a:p>
          <a:p>
            <a:r>
              <a:rPr lang="en-US" sz="1200" i="1" kern="1200" dirty="0">
                <a:solidFill>
                  <a:schemeClr val="tx1"/>
                </a:solidFill>
                <a:effectLst/>
                <a:latin typeface="+mn-lt"/>
                <a:ea typeface="+mn-ea"/>
                <a:cs typeface="+mn-cs"/>
              </a:rPr>
              <a:t>“</a:t>
            </a:r>
            <a:r>
              <a:rPr lang="en-GB" sz="1200" i="1" kern="1200" dirty="0">
                <a:solidFill>
                  <a:schemeClr val="tx1"/>
                </a:solidFill>
                <a:effectLst/>
                <a:latin typeface="+mn-lt"/>
                <a:ea typeface="+mn-ea"/>
                <a:cs typeface="+mn-cs"/>
              </a:rPr>
              <a:t>We’re now able to deliver outstanding healthcare to more people than ever</a:t>
            </a:r>
            <a:r>
              <a:rPr lang="en-US" sz="1200" i="1" kern="120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i="1" dirty="0">
                <a:latin typeface="Arial" charset="0"/>
                <a:cs typeface="Arial" charset="0"/>
              </a:rPr>
              <a:t>—</a:t>
            </a:r>
            <a:r>
              <a:rPr lang="en-GB" altLang="en-US" sz="1200" i="1" dirty="0">
                <a:latin typeface="Arial" charset="0"/>
                <a:cs typeface="Arial" charset="0"/>
              </a:rPr>
              <a:t>Jim Slagle,</a:t>
            </a:r>
            <a:r>
              <a:rPr lang="en-GB" altLang="en-US" sz="1200" i="1" baseline="0" dirty="0">
                <a:latin typeface="Arial" charset="0"/>
                <a:cs typeface="Arial" charset="0"/>
              </a:rPr>
              <a:t> </a:t>
            </a:r>
            <a:r>
              <a:rPr lang="en-GB" altLang="en-US" sz="1200" i="1" dirty="0">
                <a:latin typeface="Arial" charset="0"/>
                <a:cs typeface="Arial" charset="0"/>
              </a:rPr>
              <a:t>Senior Director of Business Intelligence and Data Analytics,</a:t>
            </a:r>
            <a:r>
              <a:rPr lang="en-GB" altLang="en-US" sz="1200" i="1" baseline="0" dirty="0">
                <a:latin typeface="Arial" charset="0"/>
                <a:cs typeface="Arial" charset="0"/>
              </a:rPr>
              <a:t> </a:t>
            </a:r>
            <a:r>
              <a:rPr lang="en-GB" altLang="en-US" sz="1200" i="1" dirty="0">
                <a:latin typeface="Arial" charset="0"/>
                <a:cs typeface="Arial" charset="0"/>
              </a:rPr>
              <a:t>Apria Healthcare</a:t>
            </a:r>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Solution components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IBM® Cognos® TM1®</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on Cloud</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Case study Link</a:t>
            </a:r>
          </a:p>
          <a:p>
            <a:r>
              <a:rPr lang="en-US" sz="1200" kern="1200" dirty="0">
                <a:solidFill>
                  <a:schemeClr val="tx1"/>
                </a:solidFill>
                <a:effectLst/>
                <a:latin typeface="+mn-lt"/>
                <a:ea typeface="+mn-ea"/>
                <a:cs typeface="+mn-cs"/>
              </a:rPr>
              <a:t>http://www.ibm.com/common/ssi/cgi-bin/ssialias?subtype=AB&amp;infotype=PM&amp;htmlfid=YTC04055USEN&amp;attachment=YTC04055USEN.PDF</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0056647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Client Name: </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a:cs typeface="Arial Unicode MS" panose="020B0604020202020204" pitchFamily="34" charset="-128"/>
              </a:rPr>
              <a:t>Athenahealth</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cs typeface="Arial Unicode MS" panose="020B0604020202020204" pitchFamily="34" charset="-128"/>
            </a:endParaRP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Case study Link:</a:t>
            </a: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a:ea typeface="DejaVu Sans" charset="0"/>
                <a:cs typeface="DejaVu Sans" charset="0"/>
              </a:rPr>
              <a:t>	http://www.ibm.com/software/businesscasestudies/us/en/corp?synkey=P065487N86088M38</a:t>
            </a: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ea typeface="DejaVu Sans" charset="0"/>
              <a:cs typeface="DejaVu Sans" charset="0"/>
            </a:endParaRPr>
          </a:p>
          <a:p>
            <a:pPr eaLnBrk="1" hangingPunct="1">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Pull Quote:</a:t>
            </a:r>
          </a:p>
          <a:p>
            <a:pPr eaLnBrk="1" hangingPunct="1">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altLang="en-US" sz="1200" i="1" dirty="0">
                <a:ea typeface="DejaVu Sans" charset="0"/>
                <a:cs typeface="DejaVu Sans" charset="0"/>
              </a:rPr>
              <a:t>“Our reports to the board now practically write themselves – the numbers flow seamlessly from our operational systems.”</a:t>
            </a:r>
          </a:p>
          <a:p>
            <a:pPr eaLnBrk="1" hangingPunct="1">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altLang="en-US" sz="1200" i="1" dirty="0">
                <a:ea typeface="DejaVu Sans" charset="0"/>
                <a:cs typeface="DejaVu Sans" charset="0"/>
              </a:rPr>
              <a:t>—Eric Molin, Senior Manager of Finance, Planning and Analysis, </a:t>
            </a:r>
            <a:r>
              <a:rPr lang="en-GB" altLang="en-US" sz="1200" i="1" dirty="0" err="1">
                <a:ea typeface="DejaVu Sans" charset="0"/>
                <a:cs typeface="DejaVu Sans" charset="0"/>
              </a:rPr>
              <a:t>Athenahealth</a:t>
            </a:r>
            <a:endParaRPr lang="en-GB" altLang="en-US" sz="1200" i="1" dirty="0">
              <a:ea typeface="DejaVu Sans" charset="0"/>
              <a:cs typeface="DejaVu Sans" charset="0"/>
            </a:endParaRPr>
          </a:p>
          <a:p>
            <a:pPr eaLnBrk="1" hangingPunct="1">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GB" altLang="en-US" sz="1200" i="1" dirty="0">
              <a:ea typeface="DejaVu Sans" charset="0"/>
              <a:cs typeface="DejaVu Sans" charset="0"/>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Company Background:</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t>Athenahealth provides cloud-based electronic health records, patient engagement, population health management and medical billing services for clients in the healthcare industry. More than 64,000 health providers are now part of the company’s nationwide cloud-based network, </a:t>
            </a:r>
            <a:r>
              <a:rPr lang="en-US" dirty="0" err="1"/>
              <a:t>athenanet</a:t>
            </a:r>
            <a:r>
              <a:rPr lang="en-US" dirty="0"/>
              <a:t>, where real-time data is collected, curated and put to work to drive performance for organizations of all sizes.</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dirty="0"/>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Solution Components:</a:t>
            </a:r>
          </a:p>
          <a:p>
            <a:pPr eaLnBrk="1" hangingPunct="1">
              <a:defRPr/>
            </a:pPr>
            <a:r>
              <a:rPr lang="en-US" altLang="en-US" sz="1200" b="1" dirty="0">
                <a:cs typeface="Arial Unicode MS" panose="020B0604020202020204" pitchFamily="34" charset="-128"/>
              </a:rPr>
              <a:t>Software</a:t>
            </a:r>
            <a:endParaRPr lang="en-US" altLang="en-US" sz="1200" dirty="0">
              <a:cs typeface="Arial Unicode MS" panose="020B0604020202020204" pitchFamily="34" charset="-128"/>
            </a:endParaRPr>
          </a:p>
          <a:p>
            <a:pPr marL="171450" indent="-171450" eaLnBrk="1" hangingPunct="1">
              <a:buFont typeface="Arial" panose="020B0604020202020204" pitchFamily="34" charset="0"/>
              <a:buChar char="•"/>
              <a:defRPr/>
            </a:pPr>
            <a:r>
              <a:rPr lang="en-GB" altLang="en-US" sz="1200" dirty="0">
                <a:cs typeface="Arial Unicode MS" panose="020B0604020202020204" pitchFamily="34" charset="-128"/>
              </a:rPr>
              <a:t>IBM® </a:t>
            </a:r>
            <a:r>
              <a:rPr lang="en-GB" altLang="en-US" sz="1200" dirty="0" err="1">
                <a:cs typeface="Arial Unicode MS" panose="020B0604020202020204" pitchFamily="34" charset="-128"/>
              </a:rPr>
              <a:t>Cognos</a:t>
            </a:r>
            <a:r>
              <a:rPr lang="en-GB" altLang="en-US" sz="1200" dirty="0">
                <a:cs typeface="Arial Unicode MS" panose="020B0604020202020204" pitchFamily="34" charset="-128"/>
              </a:rPr>
              <a:t>® Disclosure Management</a:t>
            </a:r>
          </a:p>
          <a:p>
            <a:pPr marL="171450" indent="-171450" eaLnBrk="1" hangingPunct="1">
              <a:buFont typeface="Arial" panose="020B0604020202020204" pitchFamily="34" charset="0"/>
              <a:buChar char="•"/>
              <a:defRPr/>
            </a:pPr>
            <a:r>
              <a:rPr lang="en-GB" altLang="en-US" sz="1200" dirty="0">
                <a:cs typeface="Arial Unicode MS" panose="020B0604020202020204" pitchFamily="34" charset="-128"/>
              </a:rPr>
              <a:t>IBM </a:t>
            </a:r>
            <a:r>
              <a:rPr lang="en-GB" altLang="en-US" sz="1200" dirty="0" err="1">
                <a:cs typeface="Arial Unicode MS" panose="020B0604020202020204" pitchFamily="34" charset="-128"/>
              </a:rPr>
              <a:t>Cognos</a:t>
            </a:r>
            <a:r>
              <a:rPr lang="en-GB" altLang="en-US" sz="1200" dirty="0">
                <a:cs typeface="Arial Unicode MS" panose="020B0604020202020204" pitchFamily="34" charset="-128"/>
              </a:rPr>
              <a:t> TM1®</a:t>
            </a:r>
          </a:p>
          <a:p>
            <a:pPr marL="171450" indent="-171450" eaLnBrk="1" hangingPunct="1">
              <a:buFont typeface="Arial" panose="020B0604020202020204" pitchFamily="34" charset="0"/>
              <a:buChar char="•"/>
              <a:defRPr/>
            </a:pPr>
            <a:endParaRPr lang="en-GB" altLang="en-US" sz="1200" dirty="0">
              <a:cs typeface="Arial Unicode MS" panose="020B060402020202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Business challenge:</a:t>
            </a:r>
          </a:p>
          <a:p>
            <a:pPr fontAlgn="auto" hangingPunct="1">
              <a:defRPr/>
            </a:pPr>
            <a:r>
              <a:rPr lang="en-US" dirty="0"/>
              <a:t>Athenahealth needs to provide the same excellent level of support to all its customers – whether they are individual doctors, small clinics or large hospitals. </a:t>
            </a:r>
          </a:p>
          <a:p>
            <a:pPr fontAlgn="auto" hangingPunct="1">
              <a:defRPr/>
            </a:pPr>
            <a:endParaRPr lang="en-GB" dirty="0"/>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The benefit:</a:t>
            </a:r>
          </a:p>
          <a:p>
            <a:pPr fontAlgn="auto" hangingPunct="1">
              <a:defRPr/>
            </a:pPr>
            <a:r>
              <a:rPr lang="en-US" dirty="0"/>
              <a:t>Athenahealth has accelerated financial reporting from days to minutes, and empowered C-level executives to serve themselves with instant insight into financial data and plans – giving its analysts time to focus on finding new ways to enhance the customer experience.</a:t>
            </a:r>
            <a:endParaRPr lang="en-US" altLang="en-US" sz="1200" b="1" dirty="0">
              <a:cs typeface="Arial Unicode MS" panose="020B0604020202020204" pitchFamily="34" charset="-128"/>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157603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Client Name: </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a:cs typeface="Arial Unicode MS" panose="020B0604020202020204" pitchFamily="34" charset="-128"/>
              </a:rPr>
              <a:t>B.</a:t>
            </a:r>
            <a:r>
              <a:rPr lang="en-US" altLang="en-US" sz="1200" baseline="0" dirty="0">
                <a:cs typeface="Arial Unicode MS" panose="020B0604020202020204" pitchFamily="34" charset="-128"/>
              </a:rPr>
              <a:t> Braun </a:t>
            </a:r>
            <a:r>
              <a:rPr lang="en-US" altLang="en-US" sz="1200" baseline="0" dirty="0" err="1">
                <a:cs typeface="Arial Unicode MS" panose="020B0604020202020204" pitchFamily="34" charset="-128"/>
              </a:rPr>
              <a:t>Melsungen</a:t>
            </a:r>
            <a:endParaRPr lang="en-US" altLang="en-US" sz="1200" dirty="0">
              <a:cs typeface="Arial Unicode MS" panose="020B0604020202020204" pitchFamily="34" charset="-128"/>
            </a:endParaRP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cs typeface="Arial Unicode MS" panose="020B0604020202020204" pitchFamily="34" charset="-128"/>
            </a:endParaRP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Case study Link:</a:t>
            </a:r>
          </a:p>
          <a:p>
            <a:pPr marL="0" marR="0" lvl="0" indent="0" algn="l" defTabSz="914400" rtl="0" eaLnBrk="1" fontAlgn="auto" latinLnBrk="0" hangingPunct="1">
              <a:lnSpc>
                <a:spcPct val="100000"/>
              </a:lnSpc>
              <a:spcBef>
                <a:spcPts val="438"/>
              </a:spcBef>
              <a:spcAft>
                <a:spcPts val="0"/>
              </a:spcAft>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a:ea typeface="DejaVu Sans" charset="0"/>
                <a:cs typeface="DejaVu Sans" charset="0"/>
              </a:rPr>
              <a:t>http://www.ibm.com/software/businesscasestudies/us/en/corp?synkey=N965918Z96664D54</a:t>
            </a: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ea typeface="DejaVu Sans" charset="0"/>
              <a:cs typeface="DejaVu Sans" charset="0"/>
            </a:endParaRP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ea typeface="DejaVu Sans" charset="0"/>
              <a:cs typeface="DejaVu Sans" charset="0"/>
            </a:endParaRPr>
          </a:p>
          <a:p>
            <a:pPr eaLnBrk="1" hangingPunct="1">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Pull Quote:</a:t>
            </a:r>
          </a:p>
          <a:p>
            <a:pPr marL="0" marR="0" lvl="0" indent="0" algn="l" defTabSz="914400" rtl="0" eaLnBrk="1" fontAlgn="auto" latinLnBrk="0" hangingPunct="1">
              <a:lnSpc>
                <a:spcPct val="100000"/>
              </a:lnSpc>
              <a:spcBef>
                <a:spcPts val="375"/>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altLang="en-US" sz="1200" i="1" dirty="0">
                <a:cs typeface="Arial Unicode MS" panose="020B0604020202020204" pitchFamily="34" charset="-128"/>
              </a:rPr>
              <a:t>“The integrated IBM </a:t>
            </a:r>
            <a:r>
              <a:rPr lang="en-GB" altLang="en-US" sz="1200" i="1" dirty="0" err="1">
                <a:cs typeface="Arial Unicode MS" panose="020B0604020202020204" pitchFamily="34" charset="-128"/>
              </a:rPr>
              <a:t>Cognos</a:t>
            </a:r>
            <a:r>
              <a:rPr lang="en-GB" altLang="en-US" sz="1200" i="1" dirty="0">
                <a:cs typeface="Arial Unicode MS" panose="020B0604020202020204" pitchFamily="34" charset="-128"/>
              </a:rPr>
              <a:t> solution enables globally harmonized reporting and effective corporate governance.”</a:t>
            </a:r>
          </a:p>
          <a:p>
            <a:pPr eaLnBrk="1" hangingPunct="1">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GB" altLang="en-US" sz="1200" i="1" dirty="0">
              <a:ea typeface="DejaVu Sans" charset="0"/>
              <a:cs typeface="DejaVu Sans" charset="0"/>
            </a:endParaRPr>
          </a:p>
          <a:p>
            <a:pPr eaLnBrk="1" hangingPunct="1">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altLang="en-US" sz="1200" i="1" dirty="0">
                <a:ea typeface="DejaVu Sans" charset="0"/>
                <a:cs typeface="DejaVu Sans" charset="0"/>
              </a:rPr>
              <a:t>—</a:t>
            </a:r>
            <a:r>
              <a:rPr lang="en-GB" altLang="en-US" sz="1200" i="1" dirty="0">
                <a:cs typeface="Arial Unicode MS" panose="020B0604020202020204" pitchFamily="34" charset="-128"/>
              </a:rPr>
              <a:t>Uwe </a:t>
            </a:r>
            <a:r>
              <a:rPr lang="en-GB" altLang="en-US" sz="1200" i="1" dirty="0" err="1">
                <a:cs typeface="Arial Unicode MS" panose="020B0604020202020204" pitchFamily="34" charset="-128"/>
              </a:rPr>
              <a:t>Waldschmidt</a:t>
            </a:r>
            <a:r>
              <a:rPr lang="en-GB" altLang="en-US" sz="1200" i="1" dirty="0">
                <a:cs typeface="Arial Unicode MS" panose="020B0604020202020204" pitchFamily="34" charset="-128"/>
              </a:rPr>
              <a:t>, Head of Corporate Reporting, B. Braun </a:t>
            </a:r>
            <a:r>
              <a:rPr lang="en-GB" altLang="en-US" sz="1200" i="1" dirty="0" err="1">
                <a:cs typeface="Arial Unicode MS" panose="020B0604020202020204" pitchFamily="34" charset="-128"/>
              </a:rPr>
              <a:t>Melsungen</a:t>
            </a:r>
            <a:r>
              <a:rPr lang="en-GB" altLang="en-US" sz="1200" i="1" dirty="0">
                <a:cs typeface="Arial Unicode MS" panose="020B0604020202020204" pitchFamily="34" charset="-128"/>
              </a:rPr>
              <a:t> AG</a:t>
            </a:r>
            <a:endParaRPr lang="en-GB" altLang="en-US" sz="1200" i="1" dirty="0">
              <a:ea typeface="DejaVu Sans" charset="0"/>
              <a:cs typeface="DejaVu Sans" charset="0"/>
            </a:endParaRPr>
          </a:p>
          <a:p>
            <a:pPr eaLnBrk="1" hangingPunct="1">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GB" altLang="en-US" sz="1200" i="1" dirty="0">
              <a:ea typeface="DejaVu Sans" charset="0"/>
              <a:cs typeface="DejaVu Sans" charset="0"/>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Company Background:</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200" dirty="0"/>
              <a:t>B. Braun </a:t>
            </a:r>
            <a:r>
              <a:rPr lang="en-US" sz="1200" dirty="0" err="1"/>
              <a:t>Melsungen</a:t>
            </a:r>
            <a:r>
              <a:rPr lang="en-US" sz="1200" dirty="0"/>
              <a:t> AG supplies the global healthcare market with anesthetics, intensive-care medicine, cardiology treatments, extra-corporal blood treatments and products for surgery, as well as services for hospitals, general practitioners and the homecare sector. The company employs 54,000 people spread across 61 countries, and generates annual revenues of EUR5.43 billion.</a:t>
            </a:r>
            <a:endParaRPr lang="en-US" dirty="0"/>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dirty="0"/>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Solution Components:</a:t>
            </a:r>
          </a:p>
          <a:p>
            <a:pPr eaLnBrk="1" hangingPunct="1">
              <a:defRPr/>
            </a:pPr>
            <a:r>
              <a:rPr lang="en-US" altLang="en-US" sz="1200" b="1" dirty="0">
                <a:cs typeface="Arial Unicode MS" panose="020B0604020202020204" pitchFamily="34" charset="-128"/>
              </a:rPr>
              <a:t>Software</a:t>
            </a:r>
            <a:endParaRPr lang="en-US" altLang="en-US" sz="1200" dirty="0">
              <a:cs typeface="Arial Unicode MS" panose="020B0604020202020204" pitchFamily="34" charset="-128"/>
            </a:endParaRPr>
          </a:p>
          <a:p>
            <a:pPr marL="171450" indent="-171450" eaLnBrk="1" hangingPunct="1">
              <a:buFont typeface="Arial" panose="020B0604020202020204" pitchFamily="34" charset="0"/>
              <a:buChar char="•"/>
              <a:defRPr/>
            </a:pPr>
            <a:r>
              <a:rPr lang="en-GB" altLang="en-US" sz="1200" dirty="0">
                <a:cs typeface="Arial Unicode MS" panose="020B0604020202020204" pitchFamily="34" charset="-128"/>
              </a:rPr>
              <a:t>IBM® </a:t>
            </a:r>
            <a:r>
              <a:rPr lang="en-GB" altLang="en-US" sz="1200" dirty="0" err="1">
                <a:cs typeface="Arial Unicode MS" panose="020B0604020202020204" pitchFamily="34" charset="-128"/>
              </a:rPr>
              <a:t>Cognos</a:t>
            </a:r>
            <a:r>
              <a:rPr lang="en-GB" altLang="en-US" sz="1200" dirty="0">
                <a:cs typeface="Arial Unicode MS" panose="020B0604020202020204" pitchFamily="34" charset="-128"/>
              </a:rPr>
              <a:t>® Disclosure Management</a:t>
            </a:r>
          </a:p>
          <a:p>
            <a:pPr marL="171450" indent="-171450" eaLnBrk="1" hangingPunct="1">
              <a:buFont typeface="Arial" panose="020B0604020202020204" pitchFamily="34" charset="0"/>
              <a:buChar char="•"/>
              <a:defRPr/>
            </a:pPr>
            <a:r>
              <a:rPr lang="en-GB" altLang="en-US" sz="1200" dirty="0">
                <a:cs typeface="Arial Unicode MS" panose="020B0604020202020204" pitchFamily="34" charset="-128"/>
              </a:rPr>
              <a:t>IBM </a:t>
            </a:r>
            <a:r>
              <a:rPr lang="en-GB" altLang="en-US" sz="1200" dirty="0" err="1">
                <a:cs typeface="Arial Unicode MS" panose="020B0604020202020204" pitchFamily="34" charset="-128"/>
              </a:rPr>
              <a:t>Cognos</a:t>
            </a:r>
            <a:r>
              <a:rPr lang="en-GB" altLang="en-US" sz="1200" dirty="0">
                <a:cs typeface="Arial Unicode MS" panose="020B0604020202020204" pitchFamily="34" charset="-128"/>
              </a:rPr>
              <a:t> TM1®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IBM </a:t>
            </a:r>
            <a:r>
              <a:rPr lang="en-GB" sz="1200" dirty="0" err="1"/>
              <a:t>Cognos</a:t>
            </a:r>
            <a:r>
              <a:rPr lang="en-GB" sz="1200" dirty="0"/>
              <a:t> Controller</a:t>
            </a:r>
            <a:endParaRPr lang="en-GB" altLang="en-US" sz="1200" dirty="0">
              <a:cs typeface="Arial Unicode MS" panose="020B0604020202020204" pitchFamily="34" charset="-128"/>
            </a:endParaRPr>
          </a:p>
          <a:p>
            <a:pPr marL="171450" indent="-171450" eaLnBrk="1" hangingPunct="1">
              <a:buFont typeface="Arial" panose="020B0604020202020204" pitchFamily="34" charset="0"/>
              <a:buChar char="•"/>
              <a:defRPr/>
            </a:pPr>
            <a:endParaRPr lang="en-GB" altLang="en-US" sz="1200" dirty="0">
              <a:cs typeface="Arial Unicode MS" panose="020B060402020202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Business challenge: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Major global healthcare provider B. Braun </a:t>
            </a:r>
            <a:r>
              <a:rPr lang="en-US" sz="1200" dirty="0" err="1"/>
              <a:t>Melsungen</a:t>
            </a:r>
            <a:r>
              <a:rPr lang="en-US" sz="1200" dirty="0"/>
              <a:t> wanted to make financial processes such as forecasting, group consolidation and reporting more efficient for its 275 legal entities.</a:t>
            </a:r>
            <a:endParaRPr lang="en-GB" sz="1200" dirty="0"/>
          </a:p>
          <a:p>
            <a:pPr fontAlgn="auto" hangingPunct="1">
              <a:defRPr/>
            </a:pPr>
            <a:endParaRPr lang="en-GB" dirty="0"/>
          </a:p>
          <a:p>
            <a:pPr fontAlgn="auto" hangingPunct="1">
              <a:defRPr/>
            </a:pPr>
            <a:endParaRPr lang="en-GB" dirty="0"/>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The benefit:</a:t>
            </a:r>
          </a:p>
          <a:p>
            <a:pPr marL="0" marR="0" lvl="0" indent="0" algn="l" defTabSz="914400" rtl="0" eaLnBrk="1" fontAlgn="auto" latinLnBrk="0" hangingPunct="1">
              <a:lnSpc>
                <a:spcPct val="100000"/>
              </a:lnSpc>
              <a:spcBef>
                <a:spcPts val="375"/>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200" dirty="0"/>
              <a:t>Consistent figures and automatic data synchronization support smarter decision-making and shorter reporting cycles. The integrated solution also enables faster closing and greater accuracy.</a:t>
            </a:r>
            <a:endParaRPr lang="en-GB" sz="1200" dirty="0"/>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b="1" dirty="0">
              <a:cs typeface="Arial Unicode MS" panose="020B0604020202020204" pitchFamily="34" charset="-128"/>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0260886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Client Name: </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a:cs typeface="Arial Unicode MS" panose="020B0604020202020204" pitchFamily="34" charset="-128"/>
              </a:rPr>
              <a:t>Fresenius</a:t>
            </a:r>
            <a:r>
              <a:rPr lang="en-US" altLang="en-US" sz="1200" baseline="0" dirty="0">
                <a:cs typeface="Arial Unicode MS" panose="020B0604020202020204" pitchFamily="34" charset="-128"/>
              </a:rPr>
              <a:t> Medical Care</a:t>
            </a:r>
            <a:endParaRPr lang="en-US" altLang="en-US" sz="1200" dirty="0">
              <a:cs typeface="Arial Unicode MS" panose="020B0604020202020204" pitchFamily="34" charset="-128"/>
            </a:endParaRP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cs typeface="Arial Unicode MS" panose="020B0604020202020204" pitchFamily="34" charset="-128"/>
            </a:endParaRP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Case study Link:</a:t>
            </a: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a:ea typeface="DejaVu Sans" charset="0"/>
                <a:cs typeface="DejaVu Sans" charset="0"/>
              </a:rPr>
              <a:t>http://www.ibm.com/software/businesscasestudies?synkey=M135369L43334F84</a:t>
            </a: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ea typeface="DejaVu Sans" charset="0"/>
              <a:cs typeface="DejaVu Sans" charset="0"/>
            </a:endParaRPr>
          </a:p>
          <a:p>
            <a:pPr eaLnBrk="1" hangingPunct="1">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Pull Quote:</a:t>
            </a:r>
          </a:p>
          <a:p>
            <a:pPr eaLnBrk="1" hangingPunct="1">
              <a:defRPr/>
            </a:pPr>
            <a:r>
              <a:rPr lang="en-US" sz="1100" i="1" dirty="0"/>
              <a:t>With IBM </a:t>
            </a:r>
            <a:r>
              <a:rPr lang="en-US" sz="1100" i="1" dirty="0" err="1"/>
              <a:t>Cognos</a:t>
            </a:r>
            <a:r>
              <a:rPr lang="en-US" sz="1100" i="1" dirty="0"/>
              <a:t> Disclosure Management, we feel well equipped to face upcoming challenges in financial reporting. </a:t>
            </a:r>
            <a:endParaRPr lang="en-GB" altLang="en-US" sz="1100" i="1" dirty="0">
              <a:cs typeface="Arial Unicode MS" panose="020B0604020202020204" pitchFamily="34" charset="-128"/>
            </a:endParaRPr>
          </a:p>
          <a:p>
            <a:pPr eaLnBrk="1" hangingPunct="1">
              <a:defRPr/>
            </a:pPr>
            <a:r>
              <a:rPr lang="en-US" sz="1100" dirty="0"/>
              <a:t>Vice President Consolidation &amp; Financial Statements, Corporate Controlling &amp; Corporate Accounting Fresenius Medical Care</a:t>
            </a:r>
            <a:endParaRPr lang="en-GB" altLang="en-US" sz="1100" i="1" dirty="0">
              <a:cs typeface="Arial Unicode MS" panose="020B0604020202020204" pitchFamily="34" charset="-128"/>
            </a:endParaRPr>
          </a:p>
          <a:p>
            <a:pPr eaLnBrk="1" hangingPunct="1">
              <a:defRPr/>
            </a:pPr>
            <a:endParaRPr lang="en-GB" altLang="en-US" sz="1100" i="1" dirty="0">
              <a:cs typeface="Arial Unicode MS" panose="020B060402020202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Company Background:</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t>Fresenius Medical Care is the world’s largest integrated provider of products and services for individuals undergoing dialysis because of chronic kidney failure. Through its network of over 3,400 dialysis clinics, the company provides dialysis treatment to more than 290,000 patients worldwide</a:t>
            </a:r>
            <a:endParaRPr lang="en-US" altLang="en-US" sz="1200" b="1" dirty="0">
              <a:cs typeface="Arial Unicode MS" panose="020B060402020202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b="1" dirty="0">
              <a:cs typeface="Arial Unicode MS" panose="020B060402020202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Solution Components:</a:t>
            </a:r>
          </a:p>
          <a:p>
            <a:pPr eaLnBrk="1" hangingPunct="1">
              <a:defRPr/>
            </a:pPr>
            <a:r>
              <a:rPr lang="en-US" altLang="en-US" sz="1200" b="1" dirty="0">
                <a:cs typeface="Arial Unicode MS" panose="020B0604020202020204" pitchFamily="34" charset="-128"/>
              </a:rPr>
              <a:t>Software</a:t>
            </a:r>
            <a:endParaRPr lang="en-US" altLang="en-US" sz="1200" dirty="0">
              <a:cs typeface="Arial Unicode MS" panose="020B0604020202020204" pitchFamily="34" charset="-128"/>
            </a:endParaRPr>
          </a:p>
          <a:p>
            <a:pPr marL="171450" indent="-171450">
              <a:buFont typeface="Arial" panose="020B0604020202020204" pitchFamily="34" charset="0"/>
              <a:buChar char="•"/>
              <a:defRPr/>
            </a:pPr>
            <a:r>
              <a:rPr lang="en-US" dirty="0" err="1"/>
              <a:t>Cognos</a:t>
            </a:r>
            <a:r>
              <a:rPr lang="en-US" dirty="0"/>
              <a:t> Disclosure Management</a:t>
            </a:r>
          </a:p>
          <a:p>
            <a:pPr marL="171450" indent="-171450">
              <a:buFont typeface="Arial" panose="020B0604020202020204" pitchFamily="34" charset="0"/>
              <a:buChar char="•"/>
              <a:defRPr/>
            </a:pPr>
            <a:r>
              <a:rPr lang="en-US" dirty="0" err="1"/>
              <a:t>Cognos</a:t>
            </a:r>
            <a:r>
              <a:rPr lang="en-US" dirty="0"/>
              <a:t> Financial Statement Reporting</a:t>
            </a:r>
          </a:p>
          <a:p>
            <a:pPr marL="171450" indent="-171450">
              <a:buFont typeface="Arial" panose="020B0604020202020204" pitchFamily="34" charset="0"/>
              <a:buChar char="•"/>
              <a:defRPr/>
            </a:pPr>
            <a:r>
              <a:rPr lang="en-US" dirty="0"/>
              <a:t> </a:t>
            </a:r>
            <a:endParaRPr lang="en-GB" sz="1200" dirty="0"/>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Business challenge:</a:t>
            </a:r>
          </a:p>
          <a:p>
            <a:pPr fontAlgn="auto" hangingPunct="1">
              <a:defRPr/>
            </a:pPr>
            <a:r>
              <a:rPr lang="en-US" dirty="0"/>
              <a:t>Fresenius Medical Care wanted to optimize its reporting process, particularly in light of the increased demands made by regulatory authorities on external financial reporting.</a:t>
            </a:r>
            <a:endParaRPr lang="en-GB" dirty="0"/>
          </a:p>
          <a:p>
            <a:pPr fontAlgn="auto" hangingPunct="1">
              <a:defRPr/>
            </a:pPr>
            <a:endParaRPr lang="en-GB" dirty="0"/>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The benefit:</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t>The IBM solution accelerates and streamlines the reporting process, and complies with all legal and regulatory requirements by maintaining a complete history of all changes.</a:t>
            </a:r>
            <a:endParaRPr lang="en-US" altLang="en-US" sz="1200" b="1" dirty="0">
              <a:cs typeface="Arial Unicode MS" panose="020B0604020202020204" pitchFamily="34" charset="-128"/>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1619580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000" b="1" dirty="0"/>
              <a:t>Client Name</a:t>
            </a:r>
          </a:p>
          <a:p>
            <a:r>
              <a:rPr lang="en-US" altLang="en-US" sz="1000" dirty="0"/>
              <a:t>International Medical Corps</a:t>
            </a:r>
          </a:p>
          <a:p>
            <a:endParaRPr lang="en-US" altLang="en-US" sz="1000" dirty="0"/>
          </a:p>
          <a:p>
            <a:r>
              <a:rPr lang="en-US" altLang="en-US" sz="1000" b="1" dirty="0"/>
              <a:t>About the client</a:t>
            </a:r>
            <a:endParaRPr lang="en-US" altLang="en-US" sz="1000" dirty="0"/>
          </a:p>
          <a:p>
            <a:r>
              <a:rPr lang="en-US" altLang="en-US" sz="1000" dirty="0"/>
              <a:t>International Medical Corps (IMC) is a global humanitarian nonprofit organization founded in 1984 by volunteer doctors and nurses. The organization provides disaster relief in addition to healthcare and training, with the goal of creating self-reliant medical services in disaster-prone areas. </a:t>
            </a:r>
          </a:p>
          <a:p>
            <a:endParaRPr lang="en-US" altLang="en-US" sz="1000" dirty="0"/>
          </a:p>
          <a:p>
            <a:r>
              <a:rPr lang="en-US" altLang="en-US" sz="1000" b="1" dirty="0"/>
              <a:t>Business challenge</a:t>
            </a:r>
            <a:r>
              <a:rPr lang="en-US" altLang="en-US" sz="1000" i="1" dirty="0"/>
              <a:t> </a:t>
            </a:r>
            <a:endParaRPr lang="en-US" altLang="en-US" sz="10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effectLst/>
                <a:latin typeface="+mn-lt"/>
                <a:ea typeface="+mn-ea"/>
                <a:cs typeface="+mn-cs"/>
              </a:rPr>
              <a:t>International Medical Corps (IMC) wanted to provide faster care to disaster victims, but a lack of actionable information on emerging situations made it difficult to allocate resources efficiently. </a:t>
            </a:r>
            <a:endParaRPr lang="en-US" altLang="en-US" sz="1000" dirty="0"/>
          </a:p>
          <a:p>
            <a:endParaRPr lang="en-US" altLang="en-US" sz="1000" dirty="0"/>
          </a:p>
          <a:p>
            <a:r>
              <a:rPr lang="en-US" altLang="en-US" sz="1000" b="1" dirty="0"/>
              <a:t>Solution </a:t>
            </a:r>
            <a:endParaRPr lang="en-US" altLang="en-US" sz="1000" dirty="0"/>
          </a:p>
          <a:p>
            <a:r>
              <a:rPr lang="en-US" altLang="en-US" sz="1000" dirty="0"/>
              <a:t>IMC uses its IBM Analytics platform to accelerate its reporting and planning processes, enabling it to deploy emergency responders faster and enhance the effectiveness of its disaster relief services. </a:t>
            </a:r>
          </a:p>
          <a:p>
            <a:endParaRPr lang="en-US" altLang="en-US" sz="1000" dirty="0"/>
          </a:p>
          <a:p>
            <a:r>
              <a:rPr lang="en-US" altLang="en-US" sz="1000" b="1" dirty="0"/>
              <a:t>Quantifiable benefits </a:t>
            </a:r>
            <a:r>
              <a:rPr lang="en-US" altLang="en-US" sz="1000" dirty="0"/>
              <a:t> </a:t>
            </a:r>
          </a:p>
          <a:p>
            <a:r>
              <a:rPr lang="en-US" sz="1200" b="0" i="0" kern="1200" dirty="0">
                <a:solidFill>
                  <a:schemeClr val="tx1"/>
                </a:solidFill>
                <a:effectLst/>
                <a:latin typeface="+mn-lt"/>
                <a:ea typeface="+mn-ea"/>
                <a:cs typeface="+mn-cs"/>
              </a:rPr>
              <a:t>With data consolidated into dashboards, decision-makers can quickly assess situations and assign resources accordingly, allowing first responders to rapidly reach disaster areas and save lives. </a:t>
            </a:r>
            <a:endParaRPr lang="en-US" altLang="en-US" sz="1000" b="1" dirty="0"/>
          </a:p>
          <a:p>
            <a:r>
              <a:rPr lang="en-US" altLang="en-US" sz="1000" b="1" dirty="0"/>
              <a:t> </a:t>
            </a:r>
          </a:p>
          <a:p>
            <a:r>
              <a:rPr lang="en-US" sz="1000" b="1" kern="1200" dirty="0">
                <a:solidFill>
                  <a:schemeClr val="tx1"/>
                </a:solidFill>
                <a:effectLst/>
                <a:latin typeface="+mn-lt"/>
                <a:ea typeface="+mn-ea"/>
                <a:cs typeface="+mn-cs"/>
              </a:rPr>
              <a:t>Case Study:</a:t>
            </a:r>
            <a:r>
              <a:rPr lang="en-US" sz="1000" b="1" kern="1200" baseline="0" dirty="0">
                <a:solidFill>
                  <a:schemeClr val="tx1"/>
                </a:solidFill>
                <a:effectLst/>
                <a:latin typeface="+mn-lt"/>
                <a:ea typeface="+mn-ea"/>
                <a:cs typeface="+mn-cs"/>
              </a:rPr>
              <a:t> https://www.ibm.com/software/businesscasestudies/us/en?synkey=J364639T56536H65</a:t>
            </a: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48</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42166310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Client Name</a:t>
            </a:r>
          </a:p>
          <a:p>
            <a:r>
              <a:rPr lang="en-US" sz="1200" kern="1200" dirty="0">
                <a:solidFill>
                  <a:schemeClr val="tx1"/>
                </a:solidFill>
                <a:effectLst/>
                <a:latin typeface="+mn-lt"/>
                <a:ea typeface="+mn-ea"/>
                <a:cs typeface="+mn-cs"/>
              </a:rPr>
              <a:t>ORNGE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Company Background</a:t>
            </a:r>
          </a:p>
          <a:p>
            <a:pPr>
              <a:spcAft>
                <a:spcPts val="900"/>
              </a:spcAft>
              <a:defRPr lang="en-US"/>
            </a:pPr>
            <a:r>
              <a:rPr lang="en-US" sz="1200" dirty="0">
                <a:latin typeface="Arial" panose="020B0604020202020204" pitchFamily="34" charset="0"/>
                <a:cs typeface="Arial" panose="020B0604020202020204" pitchFamily="34" charset="0"/>
              </a:rPr>
              <a:t>A vital part of Ontario’s health care system, </a:t>
            </a:r>
            <a:r>
              <a:rPr lang="en-US" sz="1200" dirty="0" err="1">
                <a:latin typeface="Arial" panose="020B0604020202020204" pitchFamily="34" charset="0"/>
                <a:cs typeface="Arial" panose="020B0604020202020204" pitchFamily="34" charset="0"/>
              </a:rPr>
              <a:t>Ornge</a:t>
            </a:r>
            <a:r>
              <a:rPr lang="en-US" sz="1200" dirty="0">
                <a:latin typeface="Arial" panose="020B0604020202020204" pitchFamily="34" charset="0"/>
                <a:cs typeface="Arial" panose="020B0604020202020204" pitchFamily="34" charset="0"/>
              </a:rPr>
              <a:t> provides high quality air ambulance and medical transport services for people who are critically ill or injured. </a:t>
            </a:r>
            <a:r>
              <a:rPr lang="en-US" sz="1200" dirty="0" err="1">
                <a:latin typeface="Arial" panose="020B0604020202020204" pitchFamily="34" charset="0"/>
                <a:cs typeface="Arial" panose="020B0604020202020204" pitchFamily="34" charset="0"/>
              </a:rPr>
              <a:t>Ornge</a:t>
            </a:r>
            <a:r>
              <a:rPr lang="en-US" sz="1200" dirty="0">
                <a:latin typeface="Arial" panose="020B0604020202020204" pitchFamily="34" charset="0"/>
                <a:cs typeface="Arial" panose="020B0604020202020204" pitchFamily="34" charset="0"/>
              </a:rPr>
              <a:t> serves more than 13 million people across 1 million square kilometers of land—the size of France, Spain and the Netherlands combined. The not-for-profit organization operates the largest air ambulance and critical care land ambulance fleet in Canada, and performs more than 18,000 patient related transports per year.</a:t>
            </a:r>
            <a:endParaRPr lang="en-US" sz="1200" dirty="0">
              <a:solidFill>
                <a:srgbClr val="59595B"/>
              </a:solidFill>
              <a:latin typeface="Arial" panose="020B0604020202020204" pitchFamily="34" charset="0"/>
              <a:ea typeface="HelvNeue Light for IBM" charset="77"/>
              <a:cs typeface="Arial" panose="020B0604020202020204" pitchFamily="34" charset="0"/>
            </a:endParaRPr>
          </a:p>
          <a:p>
            <a:endParaRPr lang="en-US" dirty="0"/>
          </a:p>
          <a:p>
            <a:r>
              <a:rPr lang="en-US" sz="1200" b="1" kern="1200" dirty="0">
                <a:solidFill>
                  <a:schemeClr val="tx1"/>
                </a:solidFill>
                <a:effectLst/>
                <a:latin typeface="+mn-lt"/>
                <a:ea typeface="+mn-ea"/>
                <a:cs typeface="+mn-cs"/>
              </a:rPr>
              <a:t>Business challenge</a:t>
            </a:r>
          </a:p>
          <a:p>
            <a:r>
              <a:rPr lang="en-US" sz="1200" kern="1200" dirty="0" err="1">
                <a:solidFill>
                  <a:schemeClr val="tx1"/>
                </a:solidFill>
                <a:effectLst/>
                <a:latin typeface="+mn-lt"/>
                <a:ea typeface="+mn-ea"/>
                <a:cs typeface="+mn-cs"/>
              </a:rPr>
              <a:t>Ornge’s</a:t>
            </a:r>
            <a:r>
              <a:rPr lang="en-US" sz="1200" kern="1200" dirty="0">
                <a:solidFill>
                  <a:schemeClr val="tx1"/>
                </a:solidFill>
                <a:effectLst/>
                <a:latin typeface="+mn-lt"/>
                <a:ea typeface="+mn-ea"/>
                <a:cs typeface="+mn-cs"/>
              </a:rPr>
              <a:t> finance team realized that its existing spreadsheet-based financial planning and analysis processes were becoming unsustainable as the organization’s size and complexity increased.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Transformation</a:t>
            </a:r>
          </a:p>
          <a:p>
            <a:r>
              <a:rPr lang="en-US" sz="1200" kern="1200" dirty="0">
                <a:solidFill>
                  <a:schemeClr val="tx1"/>
                </a:solidFill>
                <a:effectLst/>
                <a:latin typeface="+mn-lt"/>
                <a:ea typeface="+mn-ea"/>
                <a:cs typeface="+mn-cs"/>
              </a:rPr>
              <a:t>Working with IBM® Premier Business Partner </a:t>
            </a:r>
            <a:r>
              <a:rPr lang="en-US" sz="1200" kern="1200" dirty="0" err="1">
                <a:solidFill>
                  <a:schemeClr val="tx1"/>
                </a:solidFill>
                <a:effectLst/>
                <a:latin typeface="+mn-lt"/>
                <a:ea typeface="+mn-ea"/>
                <a:cs typeface="+mn-cs"/>
              </a:rPr>
              <a:t>Prolifics</a:t>
            </a:r>
            <a:r>
              <a:rPr lang="en-US" sz="1200" kern="1200" dirty="0">
                <a:solidFill>
                  <a:schemeClr val="tx1"/>
                </a:solidFill>
                <a:effectLst/>
                <a:latin typeface="+mn-lt"/>
                <a:ea typeface="+mn-ea"/>
                <a:cs typeface="+mn-cs"/>
              </a:rPr>
              <a:t>, the </a:t>
            </a:r>
            <a:r>
              <a:rPr lang="en-US" sz="1200" kern="1200" dirty="0" err="1">
                <a:solidFill>
                  <a:schemeClr val="tx1"/>
                </a:solidFill>
                <a:effectLst/>
                <a:latin typeface="+mn-lt"/>
                <a:ea typeface="+mn-ea"/>
                <a:cs typeface="+mn-cs"/>
              </a:rPr>
              <a:t>Ornge</a:t>
            </a:r>
            <a:r>
              <a:rPr lang="en-US" sz="1200" kern="1200" dirty="0">
                <a:solidFill>
                  <a:schemeClr val="tx1"/>
                </a:solidFill>
                <a:effectLst/>
                <a:latin typeface="+mn-lt"/>
                <a:ea typeface="+mn-ea"/>
                <a:cs typeface="+mn-cs"/>
              </a:rPr>
              <a:t> team transformed its finance processes with a suite of financial performance management solutions from the IBM Analytics portfolio.</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Results</a:t>
            </a:r>
          </a:p>
          <a:p>
            <a:r>
              <a:rPr lang="en-US" sz="1200" kern="1200" dirty="0" err="1">
                <a:solidFill>
                  <a:schemeClr val="tx1"/>
                </a:solidFill>
                <a:effectLst/>
                <a:latin typeface="+mn-lt"/>
                <a:ea typeface="+mn-ea"/>
                <a:cs typeface="+mn-cs"/>
              </a:rPr>
              <a:t>Ornge</a:t>
            </a:r>
            <a:r>
              <a:rPr lang="en-US" sz="1200" kern="1200" dirty="0">
                <a:solidFill>
                  <a:schemeClr val="tx1"/>
                </a:solidFill>
                <a:effectLst/>
                <a:latin typeface="+mn-lt"/>
                <a:ea typeface="+mn-ea"/>
                <a:cs typeface="+mn-cs"/>
              </a:rPr>
              <a:t> now has a single point of control for business planning, with robust workflows that improve efficiency and auditability, and automation that accelerates planning processes from weeks to days.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Short quote</a:t>
            </a:r>
          </a:p>
          <a:p>
            <a:r>
              <a:rPr lang="en-US" sz="1200" i="1" kern="1200" dirty="0">
                <a:solidFill>
                  <a:schemeClr val="tx1"/>
                </a:solidFill>
                <a:effectLst/>
                <a:latin typeface="+mn-lt"/>
                <a:ea typeface="+mn-ea"/>
                <a:cs typeface="+mn-cs"/>
              </a:rPr>
              <a:t>The first time I met the </a:t>
            </a:r>
            <a:r>
              <a:rPr lang="en-US" sz="1200" i="1" kern="1200" dirty="0" err="1">
                <a:solidFill>
                  <a:schemeClr val="tx1"/>
                </a:solidFill>
                <a:effectLst/>
                <a:latin typeface="+mn-lt"/>
                <a:ea typeface="+mn-ea"/>
                <a:cs typeface="+mn-cs"/>
              </a:rPr>
              <a:t>Prolifics</a:t>
            </a:r>
            <a:r>
              <a:rPr lang="en-US" sz="1200" i="1" kern="1200" dirty="0">
                <a:solidFill>
                  <a:schemeClr val="tx1"/>
                </a:solidFill>
                <a:effectLst/>
                <a:latin typeface="+mn-lt"/>
                <a:ea typeface="+mn-ea"/>
                <a:cs typeface="+mn-cs"/>
              </a:rPr>
              <a:t> team, I knew we had made the right choice. They clearly had the expertise to turn our vision into reality.</a:t>
            </a:r>
          </a:p>
          <a:p>
            <a:r>
              <a:rPr lang="en-US" sz="1200" i="1"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Meiqing</a:t>
            </a:r>
            <a:r>
              <a:rPr lang="en-US" sz="1200" i="1" kern="1200" dirty="0">
                <a:solidFill>
                  <a:schemeClr val="tx1"/>
                </a:solidFill>
                <a:effectLst/>
                <a:latin typeface="+mn-lt"/>
                <a:ea typeface="+mn-ea"/>
                <a:cs typeface="+mn-cs"/>
              </a:rPr>
              <a:t> Su, Manager, Financial Planning and Analysis, </a:t>
            </a:r>
            <a:r>
              <a:rPr lang="en-US" sz="1200" i="1" kern="1200" dirty="0" err="1">
                <a:solidFill>
                  <a:schemeClr val="tx1"/>
                </a:solidFill>
                <a:effectLst/>
                <a:latin typeface="+mn-lt"/>
                <a:ea typeface="+mn-ea"/>
                <a:cs typeface="+mn-cs"/>
              </a:rPr>
              <a:t>Ornge</a:t>
            </a:r>
            <a:endParaRPr lang="en-US" sz="1200" i="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Long quote</a:t>
            </a:r>
          </a:p>
          <a:p>
            <a:r>
              <a:rPr lang="en-US" sz="1200" i="1" kern="1200" dirty="0">
                <a:solidFill>
                  <a:schemeClr val="tx1"/>
                </a:solidFill>
                <a:effectLst/>
                <a:latin typeface="+mn-lt"/>
                <a:ea typeface="+mn-ea"/>
                <a:cs typeface="+mn-cs"/>
              </a:rPr>
              <a:t>Our partnership with IBM and </a:t>
            </a:r>
            <a:r>
              <a:rPr lang="en-US" sz="1200" i="1" kern="1200" dirty="0" err="1">
                <a:solidFill>
                  <a:schemeClr val="tx1"/>
                </a:solidFill>
                <a:effectLst/>
                <a:latin typeface="+mn-lt"/>
                <a:ea typeface="+mn-ea"/>
                <a:cs typeface="+mn-cs"/>
              </a:rPr>
              <a:t>Prolifics</a:t>
            </a:r>
            <a:r>
              <a:rPr lang="en-US" sz="1200" i="1" kern="1200" dirty="0">
                <a:solidFill>
                  <a:schemeClr val="tx1"/>
                </a:solidFill>
                <a:effectLst/>
                <a:latin typeface="+mn-lt"/>
                <a:ea typeface="+mn-ea"/>
                <a:cs typeface="+mn-cs"/>
              </a:rPr>
              <a:t> on this project has helped us transform </a:t>
            </a:r>
            <a:r>
              <a:rPr lang="en-US" sz="1200" i="1" kern="1200" dirty="0" err="1">
                <a:solidFill>
                  <a:schemeClr val="tx1"/>
                </a:solidFill>
                <a:effectLst/>
                <a:latin typeface="+mn-lt"/>
                <a:ea typeface="+mn-ea"/>
                <a:cs typeface="+mn-cs"/>
              </a:rPr>
              <a:t>Ornge’s</a:t>
            </a:r>
            <a:r>
              <a:rPr lang="en-US" sz="1200" i="1" kern="1200" dirty="0">
                <a:solidFill>
                  <a:schemeClr val="tx1"/>
                </a:solidFill>
                <a:effectLst/>
                <a:latin typeface="+mn-lt"/>
                <a:ea typeface="+mn-ea"/>
                <a:cs typeface="+mn-cs"/>
              </a:rPr>
              <a:t> financial processes, saving countless hours of work and empowering our analysts to focus on adding value rather than just crunching numbers.</a:t>
            </a:r>
          </a:p>
          <a:p>
            <a:r>
              <a:rPr lang="en-US" sz="1200" i="1" kern="1200" dirty="0">
                <a:solidFill>
                  <a:schemeClr val="tx1"/>
                </a:solidFill>
                <a:effectLst/>
                <a:latin typeface="+mn-lt"/>
                <a:ea typeface="+mn-ea"/>
                <a:cs typeface="+mn-cs"/>
              </a:rPr>
              <a:t>—Inna </a:t>
            </a:r>
            <a:r>
              <a:rPr lang="en-US" sz="1200" i="1" kern="1200" dirty="0" err="1">
                <a:solidFill>
                  <a:schemeClr val="tx1"/>
                </a:solidFill>
                <a:effectLst/>
                <a:latin typeface="+mn-lt"/>
                <a:ea typeface="+mn-ea"/>
                <a:cs typeface="+mn-cs"/>
              </a:rPr>
              <a:t>Kravitz</a:t>
            </a:r>
            <a:r>
              <a:rPr lang="en-US" sz="1200" i="1" kern="1200" dirty="0">
                <a:solidFill>
                  <a:schemeClr val="tx1"/>
                </a:solidFill>
                <a:effectLst/>
                <a:latin typeface="+mn-lt"/>
                <a:ea typeface="+mn-ea"/>
                <a:cs typeface="+mn-cs"/>
              </a:rPr>
              <a:t>, Director, Financial Planning, Treasury and Analysis, </a:t>
            </a:r>
            <a:r>
              <a:rPr lang="en-US" sz="1200" i="1" kern="1200" dirty="0" err="1">
                <a:solidFill>
                  <a:schemeClr val="tx1"/>
                </a:solidFill>
                <a:effectLst/>
                <a:latin typeface="+mn-lt"/>
                <a:ea typeface="+mn-ea"/>
                <a:cs typeface="+mn-cs"/>
              </a:rPr>
              <a:t>Ornge</a:t>
            </a:r>
            <a:endParaRPr lang="en-US" sz="1200" i="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Solution components</a:t>
            </a:r>
          </a:p>
          <a:p>
            <a:pPr lvl="0"/>
            <a:r>
              <a:rPr lang="en-US" sz="1200" u="sng" kern="1200" dirty="0">
                <a:solidFill>
                  <a:schemeClr val="tx1"/>
                </a:solidFill>
                <a:effectLst/>
                <a:latin typeface="+mn-lt"/>
                <a:ea typeface="+mn-ea"/>
                <a:cs typeface="+mn-cs"/>
                <a:hlinkClick r:id="rId3"/>
              </a:rPr>
              <a:t>IBM® Cognos® TM1®</a:t>
            </a:r>
            <a:r>
              <a:rPr lang="en-US" sz="1200" kern="1200" dirty="0">
                <a:solidFill>
                  <a:schemeClr val="tx1"/>
                </a:solidFill>
                <a:effectLst/>
                <a:latin typeface="+mn-lt"/>
                <a:ea typeface="+mn-ea"/>
                <a:cs typeface="+mn-cs"/>
              </a:rPr>
              <a:t> </a:t>
            </a:r>
          </a:p>
          <a:p>
            <a:pPr lvl="0"/>
            <a:r>
              <a:rPr lang="en-US" sz="1200" u="sng" kern="1200" dirty="0">
                <a:solidFill>
                  <a:schemeClr val="tx1"/>
                </a:solidFill>
                <a:effectLst/>
                <a:latin typeface="+mn-lt"/>
                <a:ea typeface="+mn-ea"/>
                <a:cs typeface="+mn-cs"/>
                <a:hlinkClick r:id="rId4"/>
              </a:rPr>
              <a:t>IBM Cognos Disclosure Management</a:t>
            </a:r>
            <a:r>
              <a:rPr lang="en-US" sz="1200" kern="1200" dirty="0">
                <a:solidFill>
                  <a:schemeClr val="tx1"/>
                </a:solidFill>
                <a:effectLst/>
                <a:latin typeface="+mn-lt"/>
                <a:ea typeface="+mn-ea"/>
                <a:cs typeface="+mn-cs"/>
              </a:rPr>
              <a: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Case study Link</a:t>
            </a:r>
          </a:p>
          <a:p>
            <a:r>
              <a:rPr lang="en-US" sz="1200" b="0" i="0" u="sng" strike="noStrike" kern="1200" baseline="0" dirty="0">
                <a:solidFill>
                  <a:schemeClr val="tx1"/>
                </a:solidFill>
                <a:latin typeface="+mn-lt"/>
                <a:ea typeface="+mn-ea"/>
                <a:cs typeface="+mn-cs"/>
                <a:hlinkClick r:id="rId5"/>
              </a:rPr>
              <a:t>http://ibm.co/28SnWA8</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49</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561642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xfrm>
            <a:off x="1209675" y="685800"/>
            <a:ext cx="4438650" cy="3429000"/>
          </a:xfrm>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defRPr/>
            </a:pPr>
            <a:endParaRPr lang="en-US" altLang="en-US" sz="1000" dirty="0">
              <a:latin typeface="Arial" pitchFamily="34" charset="0"/>
              <a:cs typeface="Arial" pitchFamily="34" charset="0"/>
            </a:endParaRPr>
          </a:p>
        </p:txBody>
      </p:sp>
      <p:sp>
        <p:nvSpPr>
          <p:cNvPr id="11469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pitchFamily="34" charset="-128"/>
              </a:defRPr>
            </a:lvl1pPr>
            <a:lvl2pPr marL="721702" indent="-277578">
              <a:spcBef>
                <a:spcPct val="30000"/>
              </a:spcBef>
              <a:defRPr sz="1200">
                <a:solidFill>
                  <a:schemeClr val="tx1"/>
                </a:solidFill>
                <a:latin typeface="Arial" charset="0"/>
                <a:ea typeface="MS PGothic" pitchFamily="34" charset="-128"/>
              </a:defRPr>
            </a:lvl2pPr>
            <a:lvl3pPr marL="1110310" indent="-222062">
              <a:spcBef>
                <a:spcPct val="30000"/>
              </a:spcBef>
              <a:defRPr sz="1200">
                <a:solidFill>
                  <a:schemeClr val="tx1"/>
                </a:solidFill>
                <a:latin typeface="Arial" charset="0"/>
                <a:ea typeface="MS PGothic" pitchFamily="34" charset="-128"/>
              </a:defRPr>
            </a:lvl3pPr>
            <a:lvl4pPr marL="1554434" indent="-222062">
              <a:spcBef>
                <a:spcPct val="30000"/>
              </a:spcBef>
              <a:defRPr sz="1200">
                <a:solidFill>
                  <a:schemeClr val="tx1"/>
                </a:solidFill>
                <a:latin typeface="Arial" charset="0"/>
                <a:ea typeface="MS PGothic" pitchFamily="34" charset="-128"/>
              </a:defRPr>
            </a:lvl4pPr>
            <a:lvl5pPr marL="1998558" indent="-222062">
              <a:spcBef>
                <a:spcPct val="30000"/>
              </a:spcBef>
              <a:defRPr sz="1200">
                <a:solidFill>
                  <a:schemeClr val="tx1"/>
                </a:solidFill>
                <a:latin typeface="Arial" charset="0"/>
                <a:ea typeface="MS PGothic" pitchFamily="34" charset="-128"/>
              </a:defRPr>
            </a:lvl5pPr>
            <a:lvl6pPr marL="2442682" indent="-222062" eaLnBrk="0" fontAlgn="base" hangingPunct="0">
              <a:spcBef>
                <a:spcPct val="30000"/>
              </a:spcBef>
              <a:spcAft>
                <a:spcPct val="0"/>
              </a:spcAft>
              <a:defRPr sz="1200">
                <a:solidFill>
                  <a:schemeClr val="tx1"/>
                </a:solidFill>
                <a:latin typeface="Arial" charset="0"/>
                <a:ea typeface="MS PGothic" pitchFamily="34" charset="-128"/>
              </a:defRPr>
            </a:lvl6pPr>
            <a:lvl7pPr marL="2886807" indent="-222062" eaLnBrk="0" fontAlgn="base" hangingPunct="0">
              <a:spcBef>
                <a:spcPct val="30000"/>
              </a:spcBef>
              <a:spcAft>
                <a:spcPct val="0"/>
              </a:spcAft>
              <a:defRPr sz="1200">
                <a:solidFill>
                  <a:schemeClr val="tx1"/>
                </a:solidFill>
                <a:latin typeface="Arial" charset="0"/>
                <a:ea typeface="MS PGothic" pitchFamily="34" charset="-128"/>
              </a:defRPr>
            </a:lvl7pPr>
            <a:lvl8pPr marL="3330931" indent="-222062" eaLnBrk="0" fontAlgn="base" hangingPunct="0">
              <a:spcBef>
                <a:spcPct val="30000"/>
              </a:spcBef>
              <a:spcAft>
                <a:spcPct val="0"/>
              </a:spcAft>
              <a:defRPr sz="1200">
                <a:solidFill>
                  <a:schemeClr val="tx1"/>
                </a:solidFill>
                <a:latin typeface="Arial" charset="0"/>
                <a:ea typeface="MS PGothic" pitchFamily="34" charset="-128"/>
              </a:defRPr>
            </a:lvl8pPr>
            <a:lvl9pPr marL="3775055" indent="-222062" eaLnBrk="0" fontAlgn="base" hangingPunct="0">
              <a:spcBef>
                <a:spcPct val="30000"/>
              </a:spcBef>
              <a:spcAft>
                <a:spcPct val="0"/>
              </a:spcAft>
              <a:defRPr sz="1200">
                <a:solidFill>
                  <a:schemeClr val="tx1"/>
                </a:solidFill>
                <a:latin typeface="Arial" charset="0"/>
                <a:ea typeface="MS PGothic" pitchFamily="34" charset="-128"/>
              </a:defRPr>
            </a:lvl9pPr>
          </a:lstStyle>
          <a:p>
            <a:pPr>
              <a:spcBef>
                <a:spcPct val="0"/>
              </a:spcBef>
            </a:pPr>
            <a:fld id="{C27DB820-98BA-4379-BF51-C38C48A6ED10}" type="slidenum">
              <a:rPr lang="en-US" altLang="en-US">
                <a:solidFill>
                  <a:prstClr val="black"/>
                </a:solidFill>
                <a:latin typeface="Calibri" pitchFamily="34" charset="0"/>
              </a:rPr>
              <a:pPr>
                <a:spcBef>
                  <a:spcPct val="0"/>
                </a:spcBef>
              </a:pPr>
              <a:t>5</a:t>
            </a:fld>
            <a:endParaRPr lang="en-US" altLang="en-US" dirty="0">
              <a:solidFill>
                <a:prstClr val="black"/>
              </a:solidFill>
              <a:latin typeface="Calibri" pitchFamily="34" charset="0"/>
            </a:endParaRPr>
          </a:p>
        </p:txBody>
      </p:sp>
    </p:spTree>
    <p:extLst>
      <p:ext uri="{BB962C8B-B14F-4D97-AF65-F5344CB8AC3E}">
        <p14:creationId xmlns:p14="http://schemas.microsoft.com/office/powerpoint/2010/main" val="5967526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Client Name</a:t>
            </a:r>
          </a:p>
          <a:p>
            <a:r>
              <a:rPr lang="en-US" sz="1200" kern="1200" dirty="0">
                <a:solidFill>
                  <a:schemeClr val="tx1"/>
                </a:solidFill>
                <a:effectLst/>
                <a:latin typeface="+mn-lt"/>
                <a:ea typeface="+mn-ea"/>
                <a:cs typeface="+mn-cs"/>
              </a:rPr>
              <a:t>Milgard</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Company Background</a:t>
            </a:r>
          </a:p>
          <a:p>
            <a:pPr hangingPunct="0"/>
            <a:r>
              <a:rPr lang="en-US" sz="1200" kern="1200" dirty="0">
                <a:solidFill>
                  <a:schemeClr val="tx1"/>
                </a:solidFill>
                <a:effectLst/>
                <a:latin typeface="+mn-lt"/>
                <a:ea typeface="+mn-ea"/>
                <a:cs typeface="+mn-cs"/>
              </a:rPr>
              <a:t>Milgard Manufacturing, Inc. is a leading producer of windows and patio doors. Headquartered in Tacoma, WA, the company employs more than 2,000 people across 18 sites in the western United States.</a:t>
            </a:r>
            <a:endParaRPr lang="en-GB"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Business challenge</a:t>
            </a:r>
          </a:p>
          <a:p>
            <a:pPr hangingPunct="0"/>
            <a:r>
              <a:rPr lang="en-US" sz="1200" kern="1200" dirty="0">
                <a:solidFill>
                  <a:schemeClr val="tx1"/>
                </a:solidFill>
                <a:effectLst/>
                <a:latin typeface="+mn-lt"/>
                <a:ea typeface="+mn-ea"/>
                <a:cs typeface="+mn-cs"/>
              </a:rPr>
              <a:t>To avoid costly overstocking issues, Milgard makes goods to order. To ensure it has the resources needed to fill incoming customer orders fast, the company must predict sales extremely accurately.</a:t>
            </a:r>
            <a:endParaRPr lang="en-GB"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benefit</a:t>
            </a:r>
          </a:p>
          <a:p>
            <a:pPr hangingPunct="0"/>
            <a:r>
              <a:rPr lang="en-US" sz="1200" kern="1200" dirty="0">
                <a:solidFill>
                  <a:schemeClr val="tx1"/>
                </a:solidFill>
                <a:effectLst/>
                <a:latin typeface="+mn-lt"/>
                <a:ea typeface="+mn-ea"/>
                <a:cs typeface="+mn-cs"/>
              </a:rPr>
              <a:t>Accurate annual sales forecasts help drive smarter planning decisions; new budget iterations are ready in days rather than weeks, driving agility; time-savings enable staff to focus on adding value.</a:t>
            </a:r>
            <a:endParaRPr lang="en-GB"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Pull Quote</a:t>
            </a:r>
          </a:p>
          <a:p>
            <a:r>
              <a:rPr lang="en-GB" sz="1200" i="1" kern="1200" dirty="0">
                <a:solidFill>
                  <a:schemeClr val="tx1"/>
                </a:solidFill>
                <a:effectLst/>
                <a:latin typeface="+mn-lt"/>
                <a:ea typeface="+mn-ea"/>
                <a:cs typeface="+mn-cs"/>
              </a:rPr>
              <a:t>“In purchasing IBM Cognos TM1, we made a sound investment in the future of our company.”</a:t>
            </a:r>
          </a:p>
          <a:p>
            <a:r>
              <a:rPr lang="en-US" altLang="en-US" sz="1200" i="1" dirty="0">
                <a:latin typeface="Arial" charset="0"/>
                <a:cs typeface="Arial" charset="0"/>
              </a:rPr>
              <a:t>—</a:t>
            </a:r>
            <a:r>
              <a:rPr lang="en-GB" altLang="en-US" sz="1200" i="1" dirty="0">
                <a:latin typeface="Arial" charset="0"/>
                <a:cs typeface="Arial" charset="0"/>
              </a:rPr>
              <a:t>Chris Hannon, Director of Financial Planning and Analysis, Milgard</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Solution components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IBM® Cognos® TM1®</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Case study Link</a:t>
            </a:r>
          </a:p>
          <a:p>
            <a:r>
              <a:rPr lang="en-US" sz="1200" kern="1200" dirty="0">
                <a:solidFill>
                  <a:schemeClr val="tx1"/>
                </a:solidFill>
                <a:effectLst/>
                <a:latin typeface="+mn-lt"/>
                <a:ea typeface="+mn-ea"/>
                <a:cs typeface="+mn-cs"/>
              </a:rPr>
              <a:t>http://www.ibm.com/common/ssi/cgi-bin/ssialias?subtype=AB&amp;infotype=PM&amp;htmlfid=YTC04072USEN&amp;attachment=YTC04072USEN.PDF</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4770567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440"/>
              </a:spcBef>
              <a:spcAft>
                <a:spcPts val="0"/>
              </a:spcAft>
              <a:buFont typeface="Times New Roman" pitchFamily="16" charset="0"/>
              <a:buNone/>
              <a:defRPr/>
            </a:pPr>
            <a:r>
              <a:rPr lang="en-US" sz="1200" b="1" kern="50" dirty="0">
                <a:latin typeface="Arial"/>
                <a:ea typeface="Arial Unicode MS"/>
                <a:cs typeface="Tahoma"/>
              </a:rPr>
              <a:t>Client Name:</a:t>
            </a:r>
            <a:endParaRPr lang="en-US" sz="1200" kern="50" dirty="0">
              <a:latin typeface="Arial"/>
              <a:ea typeface="Arial Unicode MS"/>
              <a:cs typeface="Tahoma"/>
            </a:endParaRPr>
          </a:p>
          <a:p>
            <a:pPr>
              <a:spcBef>
                <a:spcPts val="1440"/>
              </a:spcBef>
              <a:spcAft>
                <a:spcPts val="0"/>
              </a:spcAft>
              <a:buFont typeface="Times New Roman" pitchFamily="16" charset="0"/>
              <a:buNone/>
              <a:defRPr/>
            </a:pPr>
            <a:r>
              <a:rPr lang="en-US" sz="1200" kern="50" dirty="0">
                <a:solidFill>
                  <a:srgbClr val="808080"/>
                </a:solidFill>
                <a:latin typeface="Arial"/>
                <a:ea typeface="Arial Unicode MS"/>
                <a:cs typeface="Tahoma"/>
              </a:rPr>
              <a:t>Louis Berger</a:t>
            </a:r>
          </a:p>
          <a:p>
            <a:pPr>
              <a:spcBef>
                <a:spcPts val="1440"/>
              </a:spcBef>
              <a:spcAft>
                <a:spcPts val="0"/>
              </a:spcAft>
              <a:buFont typeface="Times New Roman" pitchFamily="16" charset="0"/>
              <a:buNone/>
              <a:defRPr/>
            </a:pPr>
            <a:endParaRPr lang="en-US" sz="1200" kern="50" dirty="0">
              <a:solidFill>
                <a:srgbClr val="808080"/>
              </a:solidFill>
              <a:latin typeface="Arial"/>
              <a:ea typeface="Arial Unicode MS"/>
              <a:cs typeface="Tahoma"/>
            </a:endParaRPr>
          </a:p>
          <a:p>
            <a:pPr>
              <a:spcBef>
                <a:spcPts val="1440"/>
              </a:spcBef>
              <a:spcAft>
                <a:spcPts val="0"/>
              </a:spcAft>
              <a:buFont typeface="Times New Roman" pitchFamily="16" charset="0"/>
              <a:buNone/>
              <a:defRPr/>
            </a:pPr>
            <a:r>
              <a:rPr lang="en-US" sz="1200" b="1" kern="50" dirty="0">
                <a:latin typeface="Arial"/>
                <a:ea typeface="Arial Unicode MS"/>
                <a:cs typeface="Tahoma"/>
              </a:rPr>
              <a:t>Case study Link:</a:t>
            </a:r>
            <a:endParaRPr lang="en-US" sz="1200" kern="50" dirty="0">
              <a:latin typeface="Arial"/>
              <a:ea typeface="Arial Unicode MS"/>
              <a:cs typeface="Tahoma"/>
            </a:endParaRPr>
          </a:p>
          <a:p>
            <a:pPr>
              <a:spcBef>
                <a:spcPts val="1440"/>
              </a:spcBef>
              <a:spcAft>
                <a:spcPts val="0"/>
              </a:spcAft>
              <a:buFont typeface="Times New Roman" pitchFamily="16" charset="0"/>
              <a:buNone/>
              <a:defRPr/>
            </a:pPr>
            <a:r>
              <a:rPr lang="en-US" sz="1200" kern="50" dirty="0">
                <a:latin typeface="Arial"/>
                <a:ea typeface="Arial Unicode MS"/>
                <a:cs typeface="Tahoma"/>
              </a:rPr>
              <a:t>http://www.ibm.com/common/ssi/cgi-bin/ssialias?subtype=AB&amp;infotype=PM&amp;appname=SWGE_YT_QP_USEN&amp;htmlfid=YTC03827USEN&amp;attachment=YTC03827USEN.PDF</a:t>
            </a:r>
          </a:p>
          <a:p>
            <a:pPr>
              <a:spcBef>
                <a:spcPts val="1440"/>
              </a:spcBef>
              <a:spcAft>
                <a:spcPts val="0"/>
              </a:spcAft>
              <a:buFont typeface="Times New Roman" pitchFamily="16" charset="0"/>
              <a:buNone/>
              <a:defRPr/>
            </a:pPr>
            <a:endParaRPr lang="en-US" sz="1200" kern="50" dirty="0">
              <a:latin typeface="Arial"/>
              <a:ea typeface="Arial Unicode MS"/>
              <a:cs typeface="Tahoma"/>
            </a:endParaRPr>
          </a:p>
          <a:p>
            <a:pPr>
              <a:spcBef>
                <a:spcPts val="1440"/>
              </a:spcBef>
              <a:spcAft>
                <a:spcPts val="0"/>
              </a:spcAft>
              <a:buFont typeface="Times New Roman" pitchFamily="16" charset="0"/>
              <a:buNone/>
              <a:defRPr/>
            </a:pPr>
            <a:r>
              <a:rPr lang="en-US" sz="1200" b="1" kern="50" dirty="0">
                <a:latin typeface="Arial"/>
                <a:ea typeface="Arial Unicode MS"/>
                <a:cs typeface="Tahoma"/>
              </a:rPr>
              <a:t>Pull Quote:</a:t>
            </a:r>
            <a:endParaRPr lang="en-US" sz="1200" kern="50" dirty="0">
              <a:latin typeface="Arial"/>
              <a:ea typeface="Arial Unicode MS"/>
              <a:cs typeface="Tahoma"/>
            </a:endParaRPr>
          </a:p>
          <a:p>
            <a:pPr eaLnBrk="1" hangingPunct="1">
              <a:spcBef>
                <a:spcPct val="0"/>
              </a:spcBef>
              <a:buClrTx/>
              <a:buFontTx/>
              <a:buNone/>
              <a:defRPr/>
            </a:pPr>
            <a:r>
              <a:rPr lang="en-GB" altLang="en-US" i="1" dirty="0"/>
              <a:t>“Basing important decisions on comprehensive, accurate data helps us steer the company towards an even more profitable future.”  </a:t>
            </a:r>
            <a:r>
              <a:rPr lang="en-US" altLang="en-US" sz="1600" i="1" dirty="0"/>
              <a:t>—</a:t>
            </a:r>
            <a:r>
              <a:rPr lang="en-GB" altLang="en-US" sz="1600" i="1" dirty="0"/>
              <a:t>Luke McKinnon,  Louis Berger CFO </a:t>
            </a:r>
          </a:p>
          <a:p>
            <a:pPr eaLnBrk="1" hangingPunct="1">
              <a:spcBef>
                <a:spcPct val="0"/>
              </a:spcBef>
              <a:buClrTx/>
              <a:buFontTx/>
              <a:buNone/>
              <a:defRPr/>
            </a:pPr>
            <a:endParaRPr lang="en-US" i="1" dirty="0"/>
          </a:p>
          <a:p>
            <a:pPr>
              <a:spcBef>
                <a:spcPts val="1440"/>
              </a:spcBef>
              <a:spcAft>
                <a:spcPts val="0"/>
              </a:spcAft>
              <a:buFont typeface="Times New Roman" pitchFamily="16" charset="0"/>
              <a:buNone/>
              <a:defRPr/>
            </a:pPr>
            <a:r>
              <a:rPr lang="en-US" sz="1200" b="1" kern="50" dirty="0">
                <a:latin typeface="Arial"/>
                <a:ea typeface="Arial Unicode MS"/>
                <a:cs typeface="Tahoma"/>
              </a:rPr>
              <a:t>Company Background:</a:t>
            </a:r>
            <a:endParaRPr lang="en-US" sz="1200" kern="50" dirty="0">
              <a:latin typeface="Arial"/>
              <a:ea typeface="Arial Unicode MS"/>
              <a:cs typeface="Tahoma"/>
            </a:endParaRPr>
          </a:p>
          <a:p>
            <a:pPr>
              <a:spcBef>
                <a:spcPts val="1440"/>
              </a:spcBef>
              <a:spcAft>
                <a:spcPts val="0"/>
              </a:spcAft>
              <a:buFont typeface="Times New Roman" pitchFamily="16" charset="0"/>
              <a:buNone/>
              <a:defRPr/>
            </a:pPr>
            <a:r>
              <a:rPr lang="en-US" sz="1200" dirty="0"/>
              <a:t>Louis Berger is a USD1 billion global corporation that provides integrated development, planning, design, management and operations services for physical and economic infrastructure clients worldwide. The firm employs more than 6,000 engineers, architects, planners, scientists and economists worldwide. Founded in 1953, the company is headquartered in Morristown, N.J., and has operations on every inhabited continent.</a:t>
            </a:r>
            <a:endParaRPr lang="en-GB" sz="1200" dirty="0"/>
          </a:p>
          <a:p>
            <a:pPr>
              <a:spcBef>
                <a:spcPts val="1440"/>
              </a:spcBef>
              <a:spcAft>
                <a:spcPts val="0"/>
              </a:spcAft>
              <a:buFont typeface="Times New Roman" pitchFamily="16" charset="0"/>
              <a:buNone/>
              <a:defRPr/>
            </a:pPr>
            <a:endParaRPr lang="en-US" sz="1200" kern="50" dirty="0">
              <a:solidFill>
                <a:srgbClr val="808080"/>
              </a:solidFill>
              <a:latin typeface="Arial"/>
              <a:ea typeface="Arial Unicode MS"/>
              <a:cs typeface="Tahoma"/>
            </a:endParaRPr>
          </a:p>
          <a:p>
            <a:pPr>
              <a:spcBef>
                <a:spcPts val="1440"/>
              </a:spcBef>
              <a:spcAft>
                <a:spcPts val="0"/>
              </a:spcAft>
              <a:buFont typeface="Times New Roman" pitchFamily="16" charset="0"/>
              <a:buNone/>
              <a:defRPr/>
            </a:pPr>
            <a:r>
              <a:rPr lang="en-US" sz="1200" b="1" kern="50" dirty="0">
                <a:latin typeface="Arial"/>
                <a:ea typeface="Arial Unicode MS"/>
                <a:cs typeface="Tahoma"/>
              </a:rPr>
              <a:t>Solution components:</a:t>
            </a:r>
            <a:endParaRPr lang="en-US" sz="1200" kern="50" dirty="0">
              <a:latin typeface="Arial"/>
              <a:ea typeface="Arial Unicode MS"/>
              <a:cs typeface="Tahoma"/>
            </a:endParaRPr>
          </a:p>
          <a:p>
            <a:pPr>
              <a:buFont typeface="Times New Roman" pitchFamily="16" charset="0"/>
              <a:buNone/>
              <a:defRPr/>
            </a:pPr>
            <a:r>
              <a:rPr lang="en-US" altLang="en-US" sz="1050" b="1" dirty="0"/>
              <a:t>Software</a:t>
            </a:r>
            <a:endParaRPr lang="en-US" altLang="en-US" sz="1050" dirty="0"/>
          </a:p>
          <a:p>
            <a:pPr fontAlgn="auto" hangingPunct="1">
              <a:buFont typeface="Times New Roman" pitchFamily="16" charset="0"/>
              <a:buNone/>
              <a:defRPr/>
            </a:pPr>
            <a:r>
              <a:rPr lang="en-US" altLang="en-US" sz="1050" dirty="0"/>
              <a:t>• </a:t>
            </a:r>
            <a:r>
              <a:rPr lang="en-US" sz="1050" dirty="0"/>
              <a:t>IBM® </a:t>
            </a:r>
            <a:r>
              <a:rPr lang="en-US" sz="1050" dirty="0" err="1"/>
              <a:t>Cognos</a:t>
            </a:r>
            <a:r>
              <a:rPr lang="en-US" sz="1050" dirty="0"/>
              <a:t>® Controller</a:t>
            </a:r>
          </a:p>
          <a:p>
            <a:pPr fontAlgn="auto" hangingPunct="1">
              <a:buFont typeface="Times New Roman" pitchFamily="16" charset="0"/>
              <a:buNone/>
              <a:defRPr/>
            </a:pPr>
            <a:r>
              <a:rPr lang="en-US" altLang="en-US" sz="1050" dirty="0"/>
              <a:t>• </a:t>
            </a:r>
            <a:r>
              <a:rPr lang="en-US" sz="1050" dirty="0"/>
              <a:t>IBM </a:t>
            </a:r>
            <a:r>
              <a:rPr lang="en-US" sz="1050" dirty="0" err="1"/>
              <a:t>Cognos</a:t>
            </a:r>
            <a:r>
              <a:rPr lang="en-US" sz="1050" dirty="0"/>
              <a:t> TM1®</a:t>
            </a:r>
          </a:p>
          <a:p>
            <a:pPr>
              <a:buFont typeface="Times New Roman" pitchFamily="16" charset="0"/>
              <a:buNone/>
              <a:defRPr/>
            </a:pPr>
            <a:r>
              <a:rPr lang="en-US" altLang="en-US" sz="1050" b="1" dirty="0"/>
              <a:t>IBM Business Partners</a:t>
            </a:r>
            <a:endParaRPr lang="en-US" altLang="en-US" sz="1050" dirty="0"/>
          </a:p>
          <a:p>
            <a:pPr fontAlgn="auto" hangingPunct="1">
              <a:buFont typeface="Times New Roman" pitchFamily="16" charset="0"/>
              <a:buNone/>
              <a:defRPr/>
            </a:pPr>
            <a:r>
              <a:rPr lang="en-US" altLang="en-US" sz="1050" dirty="0"/>
              <a:t>• </a:t>
            </a:r>
            <a:r>
              <a:rPr lang="en-US" sz="1050" dirty="0"/>
              <a:t>Adaptive</a:t>
            </a:r>
          </a:p>
          <a:p>
            <a:pPr fontAlgn="auto" hangingPunct="1">
              <a:buFont typeface="Times New Roman" pitchFamily="16" charset="0"/>
              <a:buNone/>
              <a:defRPr/>
            </a:pPr>
            <a:r>
              <a:rPr lang="en-US" altLang="en-US" sz="1050" dirty="0"/>
              <a:t>• Mainline Information Systems</a:t>
            </a:r>
            <a:endParaRPr lang="en-US" sz="1050" dirty="0"/>
          </a:p>
          <a:p>
            <a:pPr>
              <a:spcBef>
                <a:spcPts val="1440"/>
              </a:spcBef>
              <a:spcAft>
                <a:spcPts val="0"/>
              </a:spcAft>
              <a:buFont typeface="Times New Roman" pitchFamily="16" charset="0"/>
              <a:buNone/>
              <a:defRPr/>
            </a:pPr>
            <a:endParaRPr lang="en-US" sz="1200" b="1" kern="50" dirty="0">
              <a:latin typeface="Arial"/>
              <a:ea typeface="Arial Unicode MS"/>
              <a:cs typeface="Tahoma"/>
            </a:endParaRPr>
          </a:p>
          <a:p>
            <a:pPr>
              <a:spcBef>
                <a:spcPts val="1440"/>
              </a:spcBef>
              <a:spcAft>
                <a:spcPts val="0"/>
              </a:spcAft>
              <a:buFont typeface="Times New Roman" pitchFamily="16" charset="0"/>
              <a:buNone/>
              <a:defRPr/>
            </a:pPr>
            <a:r>
              <a:rPr lang="en-US" sz="1200" b="1" kern="50" dirty="0">
                <a:latin typeface="Arial"/>
                <a:ea typeface="Arial Unicode MS"/>
                <a:cs typeface="Tahoma"/>
              </a:rPr>
              <a:t>Business challenge:</a:t>
            </a:r>
            <a:endParaRPr lang="en-US" sz="1200" kern="50" dirty="0">
              <a:latin typeface="Arial"/>
              <a:ea typeface="Arial Unicode MS"/>
              <a:cs typeface="Tahoma"/>
            </a:endParaRPr>
          </a:p>
          <a:p>
            <a:pPr fontAlgn="auto" hangingPunct="1">
              <a:buFont typeface="Times New Roman" pitchFamily="16" charset="0"/>
              <a:buNone/>
              <a:defRPr/>
            </a:pPr>
            <a:r>
              <a:rPr lang="en-US" dirty="0"/>
              <a:t>When your finance team is spending too much of its time creating reports at legal entity and holdings levels, how can they uncover the insights in your financial data that can help you improve decision-making?</a:t>
            </a:r>
            <a:endParaRPr lang="en-GB" dirty="0"/>
          </a:p>
          <a:p>
            <a:pPr>
              <a:spcBef>
                <a:spcPts val="1440"/>
              </a:spcBef>
              <a:spcAft>
                <a:spcPts val="0"/>
              </a:spcAft>
              <a:buFont typeface="Times New Roman" pitchFamily="16" charset="0"/>
              <a:buNone/>
              <a:defRPr/>
            </a:pPr>
            <a:endParaRPr lang="en-US" sz="1200" b="1" kern="50" dirty="0">
              <a:latin typeface="Arial"/>
              <a:ea typeface="Arial Unicode MS"/>
              <a:cs typeface="Tahoma"/>
            </a:endParaRPr>
          </a:p>
          <a:p>
            <a:pPr>
              <a:spcBef>
                <a:spcPts val="1440"/>
              </a:spcBef>
              <a:spcAft>
                <a:spcPts val="0"/>
              </a:spcAft>
              <a:buFont typeface="Times New Roman" pitchFamily="16" charset="0"/>
              <a:buNone/>
              <a:defRPr/>
            </a:pPr>
            <a:r>
              <a:rPr lang="en-US" sz="1200" b="1" kern="50" dirty="0">
                <a:latin typeface="Arial"/>
                <a:ea typeface="Arial Unicode MS"/>
                <a:cs typeface="Tahoma"/>
              </a:rPr>
              <a:t>The benefit:</a:t>
            </a:r>
          </a:p>
          <a:p>
            <a:pPr fontAlgn="auto" hangingPunct="1">
              <a:buFont typeface="Times New Roman" pitchFamily="16" charset="0"/>
              <a:buNone/>
              <a:defRPr/>
            </a:pPr>
            <a:r>
              <a:rPr lang="en-US" dirty="0"/>
              <a:t>66 percent of the budgeting and consolidation teams have now been reassigned to more valuable roles. Quarterly consolidation process now runs 83 percent faster, creating more time for meaningful analysis.</a:t>
            </a:r>
            <a:endParaRPr lang="en-GB" dirty="0"/>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b="1" dirty="0">
              <a:cs typeface="Arial Unicode MS" panose="020B0604020202020204" pitchFamily="34" charset="-128"/>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6488649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Client Name</a:t>
            </a:r>
          </a:p>
          <a:p>
            <a:r>
              <a:rPr lang="en-US" sz="1200" kern="1200" dirty="0">
                <a:solidFill>
                  <a:schemeClr val="tx1"/>
                </a:solidFill>
                <a:effectLst/>
                <a:latin typeface="+mn-lt"/>
                <a:ea typeface="+mn-ea"/>
                <a:cs typeface="+mn-cs"/>
              </a:rPr>
              <a:t>Basin Holdings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Company Background</a:t>
            </a:r>
          </a:p>
          <a:p>
            <a:r>
              <a:rPr lang="en-US" sz="1200" u="sng" kern="1200" dirty="0">
                <a:solidFill>
                  <a:schemeClr val="tx1"/>
                </a:solidFill>
                <a:effectLst/>
                <a:latin typeface="+mn-lt"/>
                <a:ea typeface="+mn-ea"/>
                <a:cs typeface="+mn-cs"/>
                <a:hlinkClick r:id="rId3"/>
              </a:rPr>
              <a:t>Basin Holdings</a:t>
            </a:r>
            <a:r>
              <a:rPr lang="en-US" sz="1200" kern="1200" dirty="0">
                <a:solidFill>
                  <a:schemeClr val="tx1"/>
                </a:solidFill>
                <a:effectLst/>
                <a:latin typeface="+mn-lt"/>
                <a:ea typeface="+mn-ea"/>
                <a:cs typeface="+mn-cs"/>
              </a:rPr>
              <a:t> is a global holding company focused on providing products and services to energy and industrial customers. It operates in five sectors: oilfield equipment manufacturing; services and rentals; industrial manufacturing; equipment supply and distribution; and capital solutions. Basin Holdings is headquartered in New York, has approximately 1,000 employees, and serves customers in 25 countries.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Business challenge</a:t>
            </a:r>
          </a:p>
          <a:p>
            <a:r>
              <a:rPr lang="en-US" sz="1200" kern="1200" dirty="0">
                <a:solidFill>
                  <a:schemeClr val="tx1"/>
                </a:solidFill>
                <a:effectLst/>
                <a:latin typeface="+mn-lt"/>
                <a:ea typeface="+mn-ea"/>
                <a:cs typeface="+mn-cs"/>
              </a:rPr>
              <a:t>Basin Holdings wanted to reduce the time and effort expended on financial auditing and reporting. The consolidation of financial data from its many subsidiaries was a key area for improvement.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Transformation</a:t>
            </a:r>
          </a:p>
          <a:p>
            <a:r>
              <a:rPr lang="en-US" sz="1200" kern="1200" dirty="0">
                <a:solidFill>
                  <a:schemeClr val="tx1"/>
                </a:solidFill>
                <a:effectLst/>
                <a:latin typeface="+mn-lt"/>
                <a:ea typeface="+mn-ea"/>
                <a:cs typeface="+mn-cs"/>
              </a:rPr>
              <a:t>With a diverse and evolving portfolio of companies to manage, Basin Holdings found it difficult to consolidate financial data at group level. By integrating subsidiaries’ systems with an IBM Analytics solution, the group has simplified the consolidation process, reducing routine audit fees by over 30 percent and saving more than 100 days per year.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Results</a:t>
            </a:r>
          </a:p>
          <a:p>
            <a:r>
              <a:rPr lang="en-US" sz="1200" kern="1200" dirty="0">
                <a:solidFill>
                  <a:schemeClr val="tx1"/>
                </a:solidFill>
                <a:effectLst/>
                <a:latin typeface="+mn-lt"/>
                <a:ea typeface="+mn-ea"/>
                <a:cs typeface="+mn-cs"/>
              </a:rPr>
              <a:t>Basin Holdings has saved over 100 days on group-wide auditing, reduced routine audit fees by more than 30 percent, simplified the integration of new acquisitions, and gained greater financial control.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Pull Quote</a:t>
            </a:r>
          </a:p>
          <a:p>
            <a:r>
              <a:rPr lang="en-US" sz="1200" kern="1200" dirty="0">
                <a:solidFill>
                  <a:schemeClr val="tx1"/>
                </a:solidFill>
                <a:effectLst/>
                <a:latin typeface="+mn-lt"/>
                <a:ea typeface="+mn-ea"/>
                <a:cs typeface="+mn-cs"/>
              </a:rPr>
              <a:t>“By automating processes with IBM Cognos Express, we saved more than 100 days on last year’s audits, which translates into significant cost savings.”</a:t>
            </a:r>
          </a:p>
          <a:p>
            <a:r>
              <a:rPr lang="en-US" sz="1200" kern="1200" dirty="0">
                <a:solidFill>
                  <a:schemeClr val="tx1"/>
                </a:solidFill>
                <a:effectLst/>
                <a:latin typeface="+mn-lt"/>
                <a:ea typeface="+mn-ea"/>
                <a:cs typeface="+mn-cs"/>
              </a:rPr>
              <a:t>—Rebecca Joyner, Controller and Chief Accounting Officer, Basin Holdings</a:t>
            </a:r>
          </a:p>
          <a:p>
            <a:r>
              <a:rPr lang="en-US" sz="1200" kern="1200" dirty="0">
                <a:solidFill>
                  <a:schemeClr val="tx1"/>
                </a:solidFill>
                <a:effectLst/>
                <a:latin typeface="+mn-lt"/>
                <a:ea typeface="+mn-ea"/>
                <a:cs typeface="+mn-cs"/>
              </a:rPr>
              <a:t>Solution components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Case study Link</a:t>
            </a:r>
          </a:p>
          <a:p>
            <a:r>
              <a:rPr lang="en-US" sz="1200" kern="1200" dirty="0">
                <a:solidFill>
                  <a:schemeClr val="tx1"/>
                </a:solidFill>
                <a:effectLst/>
                <a:latin typeface="+mn-lt"/>
                <a:ea typeface="+mn-ea"/>
                <a:cs typeface="+mn-cs"/>
              </a:rPr>
              <a:t>http://</a:t>
            </a:r>
            <a:r>
              <a:rPr lang="en-US" sz="1200" kern="1200" dirty="0" err="1">
                <a:solidFill>
                  <a:schemeClr val="tx1"/>
                </a:solidFill>
                <a:effectLst/>
                <a:latin typeface="+mn-lt"/>
                <a:ea typeface="+mn-ea"/>
                <a:cs typeface="+mn-cs"/>
              </a:rPr>
              <a:t>ibm.co</a:t>
            </a:r>
            <a:r>
              <a:rPr lang="en-US" sz="1200" kern="1200" dirty="0">
                <a:solidFill>
                  <a:schemeClr val="tx1"/>
                </a:solidFill>
                <a:effectLst/>
                <a:latin typeface="+mn-lt"/>
                <a:ea typeface="+mn-ea"/>
                <a:cs typeface="+mn-cs"/>
              </a:rPr>
              <a:t>/2aaOwZe </a:t>
            </a:r>
          </a:p>
          <a:p>
            <a:endParaRPr lang="en-US" sz="1200" kern="1200" dirty="0">
              <a:solidFill>
                <a:schemeClr val="tx1"/>
              </a:solidFill>
              <a:effectLst/>
              <a:latin typeface="+mn-lt"/>
              <a:ea typeface="+mn-ea"/>
              <a:cs typeface="+mn-cs"/>
            </a:endParaRPr>
          </a:p>
          <a:p>
            <a:endParaRPr lang="en-US" sz="1200" u="sng"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0229979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000" b="1" dirty="0">
                <a:cs typeface="Arial Unicode MS" panose="020B0604020202020204" pitchFamily="34" charset="-128"/>
              </a:rPr>
              <a:t>Client Name: </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000" dirty="0">
                <a:cs typeface="Arial Unicode MS" panose="020B0604020202020204" pitchFamily="34" charset="-128"/>
              </a:rPr>
              <a:t>Cloud Peak Energy </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000" dirty="0">
              <a:cs typeface="Arial Unicode MS" panose="020B0604020202020204" pitchFamily="34" charset="-128"/>
            </a:endParaRP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000" b="1" dirty="0">
                <a:cs typeface="Arial Unicode MS" panose="020B0604020202020204" pitchFamily="34" charset="-128"/>
              </a:rPr>
              <a:t>Case study Link:</a:t>
            </a: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000" dirty="0">
                <a:ea typeface="DejaVu Sans" charset="0"/>
                <a:cs typeface="DejaVu Sans" charset="0"/>
              </a:rPr>
              <a:t>http://www.ibm.com/software/businesscasestudies/us/en/corp?synkey=E979649N26509E74</a:t>
            </a: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000" dirty="0">
              <a:ea typeface="DejaVu Sans" charset="0"/>
              <a:cs typeface="DejaVu Sans" charset="0"/>
            </a:endParaRP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000" b="1" dirty="0">
                <a:cs typeface="Arial Unicode MS" panose="020B0604020202020204" pitchFamily="34" charset="-128"/>
              </a:rPr>
              <a:t>Pull Quote:</a:t>
            </a:r>
          </a:p>
          <a:p>
            <a:pPr eaLnBrk="1" hangingPunct="1">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altLang="en-US" sz="1000" i="1" dirty="0">
                <a:ea typeface="DejaVu Sans" charset="0"/>
                <a:cs typeface="DejaVu Sans" charset="0"/>
              </a:rPr>
              <a:t>“Cloud Peak Energy prides itself on its financial integrity. IBM helps us ensure that our SEC filings meet our very high standards.”</a:t>
            </a:r>
          </a:p>
          <a:p>
            <a:pPr eaLnBrk="1" hangingPunct="1">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altLang="en-US" sz="1000" i="1" dirty="0">
                <a:ea typeface="DejaVu Sans" charset="0"/>
                <a:cs typeface="DejaVu Sans" charset="0"/>
              </a:rPr>
              <a:t>—Brian </a:t>
            </a:r>
            <a:r>
              <a:rPr lang="en-GB" altLang="en-US" sz="1000" i="1" dirty="0" err="1">
                <a:ea typeface="DejaVu Sans" charset="0"/>
                <a:cs typeface="DejaVu Sans" charset="0"/>
              </a:rPr>
              <a:t>Henneuse</a:t>
            </a:r>
            <a:r>
              <a:rPr lang="en-GB" altLang="en-US" sz="1000" i="1" dirty="0">
                <a:ea typeface="DejaVu Sans" charset="0"/>
                <a:cs typeface="DejaVu Sans" charset="0"/>
              </a:rPr>
              <a:t>, Senior Financial Systems Administrator, Cloud Peak Energy</a:t>
            </a:r>
          </a:p>
          <a:p>
            <a:pPr eaLnBrk="1" hangingPunct="1">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GB" altLang="en-US" sz="1000" i="1" dirty="0">
              <a:ea typeface="DejaVu Sans" charset="0"/>
              <a:cs typeface="DejaVu Sans" charset="0"/>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000" b="1" dirty="0">
                <a:cs typeface="Arial Unicode MS" panose="020B0604020202020204" pitchFamily="34" charset="-128"/>
              </a:rPr>
              <a:t>Company Background:</a:t>
            </a:r>
          </a:p>
          <a:p>
            <a:pPr>
              <a:defRPr/>
            </a:pPr>
            <a:r>
              <a:rPr lang="en-US" dirty="0"/>
              <a:t>Cloud Peak Energy Inc. (NYSE:CLD) is headquartered in Wyoming and is one of the largest U.S. coal producers and the only pure-play Powder River Basin coal company.  As one of the safest coal producers in the nation, Cloud Peak Energy mines low sulfur, subbituminous coal and provides logistics supply services.  The company owns and operates three surface coal mines in the PRB, the lowest cost major coal producing region in the nation.  The Antelope and Cordero </a:t>
            </a:r>
            <a:r>
              <a:rPr lang="en-US" dirty="0" err="1"/>
              <a:t>Rojo</a:t>
            </a:r>
            <a:r>
              <a:rPr lang="en-US" dirty="0"/>
              <a:t> mines are located in Wyoming and the Spring Creek Mine is located in Montana.  In 2014, Cloud Peak Energy shipped approximately 86 million tons from its three mines to customers located throughout the U.S. and around the world.  Cloud Peak Energy also owns rights to substantial undeveloped coal and complimentary surface assets in the Northern PRB, further building the company’s long-term position to serve Asian export and domestic customers.  With approximately 1,600 total employees, the company is widely recognized for its exemplary performance in its safety and environmental programs. Cloud Peak Energy is a sustainable fuel supplier for approximately four percent of the nation’s electricity.</a:t>
            </a:r>
          </a:p>
          <a:p>
            <a:pPr>
              <a:defRPr/>
            </a:pPr>
            <a:endParaRPr lang="en-GB" dirty="0"/>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000" b="1" dirty="0">
                <a:cs typeface="Arial Unicode MS" panose="020B0604020202020204" pitchFamily="34" charset="-128"/>
              </a:rPr>
              <a:t>Solution Components:</a:t>
            </a:r>
          </a:p>
          <a:p>
            <a:pPr eaLnBrk="1" hangingPunct="1">
              <a:defRPr/>
            </a:pPr>
            <a:r>
              <a:rPr lang="en-US" altLang="en-US" sz="1000" b="1" dirty="0">
                <a:cs typeface="Arial Unicode MS" panose="020B0604020202020204" pitchFamily="34" charset="-128"/>
              </a:rPr>
              <a:t>Software</a:t>
            </a:r>
            <a:endParaRPr lang="en-US" altLang="en-US" sz="1000" dirty="0">
              <a:cs typeface="Arial Unicode MS" panose="020B0604020202020204" pitchFamily="34" charset="-128"/>
            </a:endParaRPr>
          </a:p>
          <a:p>
            <a:pPr marL="171450" indent="-171450" eaLnBrk="1" hangingPunct="1">
              <a:buFont typeface="Arial" panose="020B0604020202020204" pitchFamily="34" charset="0"/>
              <a:buChar char="•"/>
              <a:defRPr/>
            </a:pPr>
            <a:r>
              <a:rPr lang="en-US" altLang="en-US" sz="1000" dirty="0">
                <a:cs typeface="Arial Unicode MS" panose="020B0604020202020204" pitchFamily="34" charset="-128"/>
              </a:rPr>
              <a:t>IBM® </a:t>
            </a:r>
            <a:r>
              <a:rPr lang="en-US" altLang="en-US" sz="1000" dirty="0" err="1">
                <a:cs typeface="Arial Unicode MS" panose="020B0604020202020204" pitchFamily="34" charset="-128"/>
              </a:rPr>
              <a:t>Cognos</a:t>
            </a:r>
            <a:r>
              <a:rPr lang="en-US" altLang="en-US" sz="1000" dirty="0">
                <a:cs typeface="Arial Unicode MS" panose="020B0604020202020204" pitchFamily="34" charset="-128"/>
              </a:rPr>
              <a:t>® Disclosure Management</a:t>
            </a:r>
          </a:p>
          <a:p>
            <a:pPr eaLnBrk="1" hangingPunct="1">
              <a:defRPr/>
            </a:pPr>
            <a:r>
              <a:rPr lang="en-US" altLang="en-US" sz="1000" b="1" dirty="0">
                <a:cs typeface="Arial Unicode MS" panose="020B0604020202020204" pitchFamily="34" charset="-128"/>
              </a:rPr>
              <a:t>Services</a:t>
            </a:r>
            <a:endParaRPr lang="en-US" altLang="en-US" sz="1000" dirty="0">
              <a:cs typeface="Arial Unicode MS" panose="020B0604020202020204" pitchFamily="34" charset="-128"/>
            </a:endParaRPr>
          </a:p>
          <a:p>
            <a:pPr marL="171450" indent="-171450" eaLnBrk="1" hangingPunct="1">
              <a:buFont typeface="Arial" panose="020B0604020202020204" pitchFamily="34" charset="0"/>
              <a:buChar char="•"/>
              <a:defRPr/>
            </a:pPr>
            <a:r>
              <a:rPr lang="en-US" altLang="en-US" sz="1000" dirty="0">
                <a:cs typeface="Arial Unicode MS" panose="020B0604020202020204" pitchFamily="34" charset="-128"/>
              </a:rPr>
              <a:t>IBM Analytics Software Services</a:t>
            </a:r>
          </a:p>
          <a:p>
            <a:pPr marL="171450" indent="-171450" eaLnBrk="1" hangingPunct="1">
              <a:buFont typeface="Arial" panose="020B0604020202020204" pitchFamily="34" charset="0"/>
              <a:buChar char="•"/>
              <a:defRPr/>
            </a:pPr>
            <a:endParaRPr lang="it-IT" altLang="en-US" sz="1000" dirty="0">
              <a:cs typeface="Arial Unicode MS" panose="020B060402020202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000" b="1" dirty="0">
                <a:cs typeface="Arial Unicode MS" panose="020B0604020202020204" pitchFamily="34" charset="-128"/>
              </a:rPr>
              <a:t>Business challenge:</a:t>
            </a:r>
          </a:p>
          <a:p>
            <a:pPr fontAlgn="auto" hangingPunct="1">
              <a:defRPr/>
            </a:pPr>
            <a:r>
              <a:rPr lang="en-US" dirty="0"/>
              <a:t>To enhance its leading reputation for sound financial governance, Cloud Peak Energy wanted to minimize the risk of human error in the “last mile” of its external financial reporting process.</a:t>
            </a:r>
          </a:p>
          <a:p>
            <a:pPr fontAlgn="auto" hangingPunct="1">
              <a:defRPr/>
            </a:pPr>
            <a:endParaRPr lang="en-GB" dirty="0"/>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000" b="1" dirty="0">
                <a:cs typeface="Arial Unicode MS" panose="020B0604020202020204" pitchFamily="34" charset="-128"/>
              </a:rPr>
              <a:t>The benefit:</a:t>
            </a:r>
          </a:p>
          <a:p>
            <a:pPr fontAlgn="auto" hangingPunct="1">
              <a:defRPr/>
            </a:pPr>
            <a:r>
              <a:rPr lang="en-US" dirty="0"/>
              <a:t>The solution reduces the time spent creating SEC filings by 25 percent, eliminates 90 percent of the corrections that need to be made to financial figures and cuts financial printer costs by 50 percent.</a:t>
            </a:r>
            <a:endParaRPr lang="en-GB" dirty="0"/>
          </a:p>
          <a:p>
            <a:pPr fontAlgn="auto" hangingPunct="1">
              <a:defRPr/>
            </a:pPr>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7831314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440"/>
              </a:spcBef>
              <a:spcAft>
                <a:spcPts val="0"/>
              </a:spcAft>
              <a:buFont typeface="Times New Roman" pitchFamily="16" charset="0"/>
              <a:buNone/>
              <a:defRPr/>
            </a:pPr>
            <a:r>
              <a:rPr lang="en-US" sz="1000" b="1" kern="50" dirty="0">
                <a:latin typeface="Arial"/>
                <a:ea typeface="Arial Unicode MS"/>
                <a:cs typeface="Tahoma"/>
              </a:rPr>
              <a:t>Client Name:</a:t>
            </a:r>
            <a:endParaRPr lang="en-US" sz="1000" kern="50" dirty="0">
              <a:latin typeface="Arial"/>
              <a:ea typeface="Arial Unicode MS"/>
              <a:cs typeface="Tahoma"/>
            </a:endParaRPr>
          </a:p>
          <a:p>
            <a:pPr>
              <a:spcBef>
                <a:spcPts val="1440"/>
              </a:spcBef>
              <a:spcAft>
                <a:spcPts val="0"/>
              </a:spcAft>
              <a:buFont typeface="Times New Roman" pitchFamily="16" charset="0"/>
              <a:buNone/>
              <a:defRPr/>
            </a:pPr>
            <a:r>
              <a:rPr lang="en-US" sz="1000" kern="50" dirty="0">
                <a:solidFill>
                  <a:srgbClr val="808080"/>
                </a:solidFill>
                <a:latin typeface="Arial"/>
                <a:ea typeface="Arial Unicode MS"/>
                <a:cs typeface="Tahoma"/>
              </a:rPr>
              <a:t>Future Pipe Industries</a:t>
            </a:r>
          </a:p>
          <a:p>
            <a:pPr>
              <a:spcBef>
                <a:spcPts val="1440"/>
              </a:spcBef>
              <a:spcAft>
                <a:spcPts val="0"/>
              </a:spcAft>
              <a:buFont typeface="Times New Roman" pitchFamily="16" charset="0"/>
              <a:buNone/>
              <a:defRPr/>
            </a:pPr>
            <a:endParaRPr lang="en-US" sz="1000" kern="50" dirty="0">
              <a:solidFill>
                <a:srgbClr val="808080"/>
              </a:solidFill>
              <a:latin typeface="Arial"/>
              <a:ea typeface="Arial Unicode MS"/>
              <a:cs typeface="Tahoma"/>
            </a:endParaRPr>
          </a:p>
          <a:p>
            <a:pPr>
              <a:spcBef>
                <a:spcPts val="1440"/>
              </a:spcBef>
              <a:spcAft>
                <a:spcPts val="0"/>
              </a:spcAft>
              <a:buFont typeface="Times New Roman" pitchFamily="16" charset="0"/>
              <a:buNone/>
              <a:defRPr/>
            </a:pPr>
            <a:r>
              <a:rPr lang="en-US" sz="1000" b="1" kern="50" dirty="0">
                <a:latin typeface="Arial"/>
                <a:ea typeface="Arial Unicode MS"/>
                <a:cs typeface="Tahoma"/>
              </a:rPr>
              <a:t>Case study Link:</a:t>
            </a:r>
            <a:endParaRPr lang="en-US" sz="1000" kern="50" dirty="0">
              <a:latin typeface="Arial"/>
              <a:ea typeface="Arial Unicode MS"/>
              <a:cs typeface="Tahoma"/>
            </a:endParaRPr>
          </a:p>
          <a:p>
            <a:pPr>
              <a:spcBef>
                <a:spcPts val="1440"/>
              </a:spcBef>
              <a:spcAft>
                <a:spcPts val="0"/>
              </a:spcAft>
              <a:buFont typeface="Times New Roman" pitchFamily="16" charset="0"/>
              <a:buNone/>
              <a:defRPr/>
            </a:pPr>
            <a:r>
              <a:rPr lang="en-US" sz="1000" kern="50" dirty="0">
                <a:latin typeface="Arial"/>
                <a:ea typeface="Arial Unicode MS"/>
                <a:cs typeface="Tahoma"/>
              </a:rPr>
              <a:t>http://www.ibm.com/common/ssi/cgi-bin/ssialias?subtype=AB&amp;infotype=PM&amp;appname=SWGE_YT_QP_WWEN&amp;htmlfid=YTC03856WWEN&amp;attachment=YTC03856WWEN.PDF</a:t>
            </a:r>
          </a:p>
          <a:p>
            <a:pPr>
              <a:spcBef>
                <a:spcPts val="1440"/>
              </a:spcBef>
              <a:spcAft>
                <a:spcPts val="0"/>
              </a:spcAft>
              <a:buFont typeface="Times New Roman" pitchFamily="16" charset="0"/>
              <a:buNone/>
              <a:defRPr/>
            </a:pPr>
            <a:endParaRPr lang="en-US" sz="1000" kern="50" dirty="0">
              <a:latin typeface="Arial"/>
              <a:ea typeface="Arial Unicode MS"/>
              <a:cs typeface="Tahoma"/>
            </a:endParaRPr>
          </a:p>
          <a:p>
            <a:pPr>
              <a:spcBef>
                <a:spcPts val="1440"/>
              </a:spcBef>
              <a:spcAft>
                <a:spcPts val="0"/>
              </a:spcAft>
              <a:buFont typeface="Times New Roman" pitchFamily="16" charset="0"/>
              <a:buNone/>
              <a:defRPr/>
            </a:pPr>
            <a:r>
              <a:rPr lang="en-US" sz="1000" b="1" kern="50" dirty="0">
                <a:latin typeface="Arial"/>
                <a:ea typeface="Arial Unicode MS"/>
                <a:cs typeface="Tahoma"/>
              </a:rPr>
              <a:t>Pull Quote:</a:t>
            </a:r>
            <a:endParaRPr lang="en-US" sz="1000" kern="50" dirty="0">
              <a:latin typeface="Arial"/>
              <a:ea typeface="Arial Unicode MS"/>
              <a:cs typeface="Tahoma"/>
            </a:endParaRPr>
          </a:p>
          <a:p>
            <a:pPr eaLnBrk="1" hangingPunct="1">
              <a:spcBef>
                <a:spcPct val="0"/>
              </a:spcBef>
              <a:buClrTx/>
              <a:buFontTx/>
              <a:buNone/>
              <a:defRPr/>
            </a:pPr>
            <a:r>
              <a:rPr lang="en-US" altLang="en-US" i="1" dirty="0"/>
              <a:t>"</a:t>
            </a:r>
            <a:r>
              <a:rPr lang="en-GB" altLang="en-US" i="1" dirty="0"/>
              <a:t>Analytics helps us manage the whole group as if it were a single company, with consistent financial control at every level.</a:t>
            </a:r>
            <a:r>
              <a:rPr lang="en-US" altLang="en-US" i="1" dirty="0"/>
              <a:t>"</a:t>
            </a:r>
          </a:p>
          <a:p>
            <a:pPr eaLnBrk="1" hangingPunct="1">
              <a:spcBef>
                <a:spcPct val="0"/>
              </a:spcBef>
              <a:buClrTx/>
              <a:buFontTx/>
              <a:buNone/>
              <a:defRPr/>
            </a:pPr>
            <a:r>
              <a:rPr lang="en-US" altLang="en-US" sz="1100" i="1" dirty="0"/>
              <a:t>—</a:t>
            </a:r>
            <a:r>
              <a:rPr lang="en-GB" altLang="en-US" sz="1100" i="1" dirty="0"/>
              <a:t>Mr. Saeed El Halal, Vice President of Business Systems, Future Pipe Industries</a:t>
            </a:r>
          </a:p>
          <a:p>
            <a:pPr>
              <a:spcBef>
                <a:spcPts val="1440"/>
              </a:spcBef>
              <a:spcAft>
                <a:spcPts val="0"/>
              </a:spcAft>
              <a:buFont typeface="Times New Roman" pitchFamily="16" charset="0"/>
              <a:buNone/>
              <a:defRPr/>
            </a:pPr>
            <a:endParaRPr lang="en-US" sz="1000" i="1" kern="50" dirty="0">
              <a:solidFill>
                <a:srgbClr val="808080"/>
              </a:solidFill>
              <a:latin typeface="Arial"/>
              <a:ea typeface="Arial Unicode MS"/>
              <a:cs typeface="Tahoma"/>
            </a:endParaRPr>
          </a:p>
          <a:p>
            <a:pPr>
              <a:spcBef>
                <a:spcPts val="1440"/>
              </a:spcBef>
              <a:spcAft>
                <a:spcPts val="0"/>
              </a:spcAft>
              <a:buFont typeface="Times New Roman" pitchFamily="16" charset="0"/>
              <a:buNone/>
              <a:defRPr/>
            </a:pPr>
            <a:r>
              <a:rPr lang="en-US" sz="1000" b="1" kern="50" dirty="0">
                <a:latin typeface="Arial"/>
                <a:ea typeface="Arial Unicode MS"/>
                <a:cs typeface="Tahoma"/>
              </a:rPr>
              <a:t>Company Background:</a:t>
            </a:r>
            <a:endParaRPr lang="en-US" sz="1000" kern="50" dirty="0">
              <a:latin typeface="Arial"/>
              <a:ea typeface="Arial Unicode MS"/>
              <a:cs typeface="Tahoma"/>
            </a:endParaRPr>
          </a:p>
          <a:p>
            <a:pPr>
              <a:buFont typeface="Times New Roman" pitchFamily="16" charset="0"/>
              <a:buNone/>
              <a:defRPr/>
            </a:pPr>
            <a:r>
              <a:rPr lang="en-GB" dirty="0"/>
              <a:t>Future Pipe Industries (FPI), the global leader in anti-corrosive large diameter fiberglass pipe design and manufacturing, provides the world's largest product portfolio of fiberglass pipe systems, efficiently delivering water and energy to the world. With over 28 years in the industry, FPI has installed more than 160,000 kilometres of pipe worldwide and built up a robust reputation for designing, manufacturing and installing bespoke pipe solutions for the world's biggest companies in the fields of infrastructure, oil and gas, industrial, and water. With operations spanning 16 countries across four continents, FPI's worldwide offices and testing facilities lead the way in product advancement, guaranteeing the highest standards in the fiberglass pipe industry today.</a:t>
            </a:r>
            <a:endParaRPr lang="en-GB" sz="1000" dirty="0"/>
          </a:p>
          <a:p>
            <a:pPr>
              <a:spcBef>
                <a:spcPts val="1440"/>
              </a:spcBef>
              <a:spcAft>
                <a:spcPts val="0"/>
              </a:spcAft>
              <a:buFont typeface="Times New Roman" pitchFamily="16" charset="0"/>
              <a:buNone/>
              <a:defRPr/>
            </a:pPr>
            <a:endParaRPr lang="en-US" sz="1000" kern="50" dirty="0">
              <a:solidFill>
                <a:srgbClr val="808080"/>
              </a:solidFill>
              <a:latin typeface="Arial"/>
              <a:ea typeface="Arial Unicode MS"/>
              <a:cs typeface="Tahoma"/>
            </a:endParaRPr>
          </a:p>
          <a:p>
            <a:pPr>
              <a:spcBef>
                <a:spcPts val="1440"/>
              </a:spcBef>
              <a:spcAft>
                <a:spcPts val="0"/>
              </a:spcAft>
              <a:buFont typeface="Times New Roman" pitchFamily="16" charset="0"/>
              <a:buNone/>
              <a:defRPr/>
            </a:pPr>
            <a:r>
              <a:rPr lang="en-US" sz="1000" b="1" kern="50" dirty="0">
                <a:latin typeface="Arial"/>
                <a:ea typeface="Arial Unicode MS"/>
                <a:cs typeface="Tahoma"/>
              </a:rPr>
              <a:t>Solution components:</a:t>
            </a:r>
            <a:endParaRPr lang="en-US" sz="1000" kern="50" dirty="0">
              <a:latin typeface="Arial"/>
              <a:ea typeface="Arial Unicode MS"/>
              <a:cs typeface="Tahoma"/>
            </a:endParaRPr>
          </a:p>
          <a:p>
            <a:pPr>
              <a:buFont typeface="Times New Roman" pitchFamily="16" charset="0"/>
              <a:buNone/>
              <a:defRPr/>
            </a:pPr>
            <a:r>
              <a:rPr lang="en-US" altLang="en-US" b="1" dirty="0"/>
              <a:t>Software</a:t>
            </a:r>
            <a:endParaRPr lang="en-US" altLang="en-US" dirty="0"/>
          </a:p>
          <a:p>
            <a:pPr>
              <a:buFont typeface="Times New Roman" pitchFamily="16" charset="0"/>
              <a:buNone/>
              <a:defRPr/>
            </a:pPr>
            <a:r>
              <a:rPr lang="en-US" altLang="en-US" dirty="0"/>
              <a:t>• </a:t>
            </a:r>
            <a:r>
              <a:rPr lang="en-GB" altLang="en-US" dirty="0"/>
              <a:t>IBM® </a:t>
            </a:r>
            <a:r>
              <a:rPr lang="en-GB" altLang="en-US" dirty="0" err="1"/>
              <a:t>Cognos</a:t>
            </a:r>
            <a:r>
              <a:rPr lang="en-GB" altLang="en-US" dirty="0"/>
              <a:t>® Business Intelligence</a:t>
            </a:r>
          </a:p>
          <a:p>
            <a:pPr>
              <a:buFont typeface="Times New Roman" pitchFamily="16" charset="0"/>
              <a:buNone/>
              <a:defRPr/>
            </a:pPr>
            <a:r>
              <a:rPr lang="en-GB" altLang="en-US" dirty="0"/>
              <a:t>• IBM </a:t>
            </a:r>
            <a:r>
              <a:rPr lang="en-GB" altLang="en-US" dirty="0" err="1"/>
              <a:t>Cognos</a:t>
            </a:r>
            <a:r>
              <a:rPr lang="en-GB" altLang="en-US" dirty="0"/>
              <a:t> Controller</a:t>
            </a:r>
          </a:p>
          <a:p>
            <a:pPr>
              <a:buFont typeface="Times New Roman" pitchFamily="16" charset="0"/>
              <a:buNone/>
              <a:defRPr/>
            </a:pPr>
            <a:r>
              <a:rPr lang="en-GB" altLang="en-US" dirty="0"/>
              <a:t>• IBM </a:t>
            </a:r>
            <a:r>
              <a:rPr lang="en-GB" altLang="en-US" dirty="0" err="1"/>
              <a:t>Cognos</a:t>
            </a:r>
            <a:r>
              <a:rPr lang="en-GB" altLang="en-US" dirty="0"/>
              <a:t> Planning</a:t>
            </a:r>
          </a:p>
          <a:p>
            <a:pPr>
              <a:buFont typeface="Times New Roman" pitchFamily="16" charset="0"/>
              <a:buNone/>
              <a:defRPr/>
            </a:pPr>
            <a:r>
              <a:rPr lang="en-GB" altLang="en-US" dirty="0"/>
              <a:t>• IBM </a:t>
            </a:r>
            <a:r>
              <a:rPr lang="en-GB" altLang="en-US" dirty="0" err="1"/>
              <a:t>Cognos</a:t>
            </a:r>
            <a:r>
              <a:rPr lang="en-GB" altLang="en-US" dirty="0"/>
              <a:t> TM1®</a:t>
            </a:r>
          </a:p>
          <a:p>
            <a:pPr>
              <a:buFont typeface="Times New Roman" pitchFamily="16" charset="0"/>
              <a:buNone/>
              <a:defRPr/>
            </a:pPr>
            <a:r>
              <a:rPr lang="en-US" altLang="en-US" b="1" dirty="0"/>
              <a:t>Services</a:t>
            </a:r>
            <a:endParaRPr lang="en-US" altLang="en-US" dirty="0"/>
          </a:p>
          <a:p>
            <a:pPr fontAlgn="auto" hangingPunct="1">
              <a:buFont typeface="Times New Roman" pitchFamily="16" charset="0"/>
              <a:buNone/>
              <a:defRPr/>
            </a:pPr>
            <a:r>
              <a:rPr lang="en-US" altLang="en-US" dirty="0"/>
              <a:t>• </a:t>
            </a:r>
            <a:r>
              <a:rPr lang="en-US" dirty="0"/>
              <a:t>IBM MEA Solution Services</a:t>
            </a:r>
            <a:endParaRPr lang="en-US" sz="1000" b="1" kern="50" dirty="0">
              <a:latin typeface="Arial"/>
              <a:ea typeface="Arial Unicode MS"/>
              <a:cs typeface="Tahoma"/>
            </a:endParaRPr>
          </a:p>
          <a:p>
            <a:pPr>
              <a:spcBef>
                <a:spcPts val="1440"/>
              </a:spcBef>
              <a:spcAft>
                <a:spcPts val="0"/>
              </a:spcAft>
              <a:buFont typeface="Times New Roman" pitchFamily="16" charset="0"/>
              <a:buNone/>
              <a:defRPr/>
            </a:pPr>
            <a:endParaRPr lang="en-US" sz="1000" b="1" kern="50" dirty="0">
              <a:latin typeface="Arial"/>
              <a:ea typeface="Arial Unicode MS"/>
              <a:cs typeface="Tahoma"/>
            </a:endParaRPr>
          </a:p>
          <a:p>
            <a:pPr>
              <a:spcBef>
                <a:spcPts val="1440"/>
              </a:spcBef>
              <a:spcAft>
                <a:spcPts val="0"/>
              </a:spcAft>
              <a:buFont typeface="Times New Roman" pitchFamily="16" charset="0"/>
              <a:buNone/>
              <a:defRPr/>
            </a:pPr>
            <a:r>
              <a:rPr lang="en-US" sz="1000" b="1" kern="50" dirty="0">
                <a:latin typeface="Arial"/>
                <a:ea typeface="Arial Unicode MS"/>
                <a:cs typeface="Tahoma"/>
              </a:rPr>
              <a:t>Business challenge:</a:t>
            </a:r>
            <a:endParaRPr lang="en-US" sz="1000" kern="50" dirty="0">
              <a:latin typeface="Arial"/>
              <a:ea typeface="Arial Unicode MS"/>
              <a:cs typeface="Tahoma"/>
            </a:endParaRPr>
          </a:p>
          <a:p>
            <a:pPr fontAlgn="auto" hangingPunct="1">
              <a:buFont typeface="Times New Roman" pitchFamily="16" charset="0"/>
              <a:buNone/>
              <a:defRPr/>
            </a:pPr>
            <a:r>
              <a:rPr lang="en-US" dirty="0"/>
              <a:t>To put itself in a position where it could explore new options – such as whether to embark on an IPO – FPI wanted to enhance its financial management capabilities and improve governance.</a:t>
            </a:r>
            <a:endParaRPr lang="en-GB" dirty="0"/>
          </a:p>
          <a:p>
            <a:pPr>
              <a:spcBef>
                <a:spcPts val="1440"/>
              </a:spcBef>
              <a:spcAft>
                <a:spcPts val="0"/>
              </a:spcAft>
              <a:buFont typeface="Times New Roman" pitchFamily="16" charset="0"/>
              <a:buNone/>
              <a:defRPr/>
            </a:pPr>
            <a:endParaRPr lang="en-US" sz="1000" b="1" kern="50" dirty="0">
              <a:latin typeface="Arial"/>
              <a:ea typeface="Arial Unicode MS"/>
              <a:cs typeface="Tahoma"/>
            </a:endParaRPr>
          </a:p>
          <a:p>
            <a:pPr>
              <a:spcBef>
                <a:spcPts val="1440"/>
              </a:spcBef>
              <a:spcAft>
                <a:spcPts val="0"/>
              </a:spcAft>
              <a:buFont typeface="Times New Roman" pitchFamily="16" charset="0"/>
              <a:buNone/>
              <a:defRPr/>
            </a:pPr>
            <a:r>
              <a:rPr lang="en-US" sz="1000" b="1" kern="50" dirty="0">
                <a:latin typeface="Arial"/>
                <a:ea typeface="Arial Unicode MS"/>
                <a:cs typeface="Tahoma"/>
              </a:rPr>
              <a:t>The benefit:</a:t>
            </a:r>
          </a:p>
          <a:p>
            <a:pPr fontAlgn="auto" hangingPunct="1">
              <a:buFont typeface="Times New Roman" pitchFamily="16" charset="0"/>
              <a:buNone/>
              <a:defRPr/>
            </a:pPr>
            <a:r>
              <a:rPr lang="en-US" dirty="0"/>
              <a:t>Cuts the budgeting cycle from three or four months to just 15 days. Monthly financial reporting provides group-wide oversight. Group consolidations are now done monthly, instead of only once per year. </a:t>
            </a:r>
            <a:endParaRPr lang="en-GB" dirty="0"/>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b="1" dirty="0">
              <a:cs typeface="Arial Unicode MS" panose="020B0604020202020204" pitchFamily="34" charset="-128"/>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3759171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Client Name</a:t>
            </a:r>
          </a:p>
          <a:p>
            <a:r>
              <a:rPr lang="en-US" sz="1200" kern="1200" dirty="0">
                <a:solidFill>
                  <a:schemeClr val="tx1"/>
                </a:solidFill>
                <a:effectLst/>
                <a:latin typeface="+mn-lt"/>
                <a:ea typeface="+mn-ea"/>
                <a:cs typeface="+mn-cs"/>
              </a:rPr>
              <a:t>Hunter Industries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Company Background</a:t>
            </a:r>
          </a:p>
          <a:p>
            <a:r>
              <a:rPr lang="en-US" sz="1200" kern="1200" dirty="0">
                <a:solidFill>
                  <a:schemeClr val="tx1"/>
                </a:solidFill>
                <a:effectLst/>
                <a:latin typeface="+mn-lt"/>
                <a:ea typeface="+mn-ea"/>
                <a:cs typeface="+mn-cs"/>
              </a:rPr>
              <a:t>Leading manufacturer </a:t>
            </a:r>
            <a:r>
              <a:rPr lang="en-US" sz="1200" u="sng" kern="1200" dirty="0">
                <a:solidFill>
                  <a:schemeClr val="tx1"/>
                </a:solidFill>
                <a:effectLst/>
                <a:latin typeface="+mn-lt"/>
                <a:ea typeface="+mn-ea"/>
                <a:cs typeface="+mn-cs"/>
                <a:hlinkClick r:id="rId3"/>
              </a:rPr>
              <a:t>Hunter Industries</a:t>
            </a:r>
            <a:r>
              <a:rPr lang="en-US" sz="1200" kern="1200" dirty="0">
                <a:solidFill>
                  <a:schemeClr val="tx1"/>
                </a:solidFill>
                <a:effectLst/>
                <a:latin typeface="+mn-lt"/>
                <a:ea typeface="+mn-ea"/>
                <a:cs typeface="+mn-cs"/>
              </a:rPr>
              <a:t> produces a wide range of irrigation systems, valves and landscape lighting, as well as custom molding products. Headquartered in San Marcos, CA, Hunter Industries operates in more than 125 countries and employs around 2,000 people worldwide.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Business challenge</a:t>
            </a:r>
          </a:p>
          <a:p>
            <a:r>
              <a:rPr lang="en-US" sz="1200" kern="1200" dirty="0">
                <a:solidFill>
                  <a:schemeClr val="tx1"/>
                </a:solidFill>
                <a:effectLst/>
                <a:latin typeface="+mn-lt"/>
                <a:ea typeface="+mn-ea"/>
                <a:cs typeface="+mn-cs"/>
              </a:rPr>
              <a:t>Held back by overwhelmingly manual planning, analysis and reporting processes, Hunter Industries found it difficult to provide business decision-makers with timely insight into company performance.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Transformation</a:t>
            </a:r>
          </a:p>
          <a:p>
            <a:r>
              <a:rPr lang="en-US" sz="1200" kern="1200" dirty="0">
                <a:solidFill>
                  <a:schemeClr val="tx1"/>
                </a:solidFill>
                <a:effectLst/>
                <a:latin typeface="+mn-lt"/>
                <a:ea typeface="+mn-ea"/>
                <a:cs typeface="+mn-cs"/>
              </a:rPr>
              <a:t>Business leaders are faced with dozens of decisions each day, and having the latest information at their fingertips is crucial to making the right choices. To better support manufacturing operations, Hunter Industries worked with Data41 to transform its planning, analysis and reporting processes, enabling staff to deliver actionable insight faster.</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Results</a:t>
            </a:r>
          </a:p>
          <a:p>
            <a:r>
              <a:rPr lang="en-US" sz="1200" kern="1200" dirty="0">
                <a:solidFill>
                  <a:schemeClr val="tx1"/>
                </a:solidFill>
                <a:effectLst/>
                <a:latin typeface="+mn-lt"/>
                <a:ea typeface="+mn-ea"/>
                <a:cs typeface="+mn-cs"/>
              </a:rPr>
              <a:t>Now, staff spend less time compiling and checking data, and more time analyzing it—enabling them to deliver detailed insight into the company’s business performance faster for smarter decision-making.</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Pull Quote</a:t>
            </a:r>
          </a:p>
          <a:p>
            <a:r>
              <a:rPr lang="en-US" sz="1200" i="1" kern="1200" dirty="0">
                <a:solidFill>
                  <a:schemeClr val="tx1"/>
                </a:solidFill>
                <a:effectLst/>
                <a:latin typeface="+mn-lt"/>
                <a:ea typeface="+mn-ea"/>
                <a:cs typeface="+mn-cs"/>
              </a:rPr>
              <a:t>“We’re delighted with IBM Cognos TM1 on Cloud; it’s become the one-stop shop for all of our finance and accounting needs.”</a:t>
            </a:r>
          </a:p>
          <a:p>
            <a:r>
              <a:rPr lang="en-US" sz="1200" i="1" kern="1200" dirty="0">
                <a:solidFill>
                  <a:schemeClr val="tx1"/>
                </a:solidFill>
                <a:effectLst/>
                <a:latin typeface="+mn-lt"/>
                <a:ea typeface="+mn-ea"/>
                <a:cs typeface="+mn-cs"/>
              </a:rPr>
              <a:t>—Mick Ferguson, Finance Manager, Hunter Industries</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Or </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“Because we now capture and consolidate everything directly in Cognos TM1, we save around 32 hours per month in forecast preparation time and there is no risk of manual error.”</a:t>
            </a:r>
          </a:p>
          <a:p>
            <a:r>
              <a:rPr lang="en-US" sz="1200" i="1" kern="1200" dirty="0">
                <a:solidFill>
                  <a:schemeClr val="tx1"/>
                </a:solidFill>
                <a:effectLst/>
                <a:latin typeface="+mn-lt"/>
                <a:ea typeface="+mn-ea"/>
                <a:cs typeface="+mn-cs"/>
              </a:rPr>
              <a:t>—Mick Ferguson, Finance Manager, Hunter Industries</a:t>
            </a:r>
          </a:p>
          <a:p>
            <a:endParaRPr lang="en-US" sz="1200" i="1" kern="1200" dirty="0">
              <a:solidFill>
                <a:schemeClr val="tx1"/>
              </a:solidFill>
              <a:effectLst/>
              <a:latin typeface="+mn-lt"/>
              <a:ea typeface="+mn-ea"/>
              <a:cs typeface="+mn-cs"/>
            </a:endParaRPr>
          </a:p>
          <a:p>
            <a:endParaRPr lang="en-US" sz="1200" i="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Solution components</a:t>
            </a:r>
          </a:p>
          <a:p>
            <a:pPr lvl="0"/>
            <a:r>
              <a:rPr lang="en-US" sz="1200" kern="1200" dirty="0">
                <a:solidFill>
                  <a:schemeClr val="tx1"/>
                </a:solidFill>
                <a:effectLst/>
                <a:latin typeface="+mn-lt"/>
                <a:ea typeface="+mn-ea"/>
                <a:cs typeface="+mn-cs"/>
              </a:rPr>
              <a:t>BM® Cognos® TM1® on Cloud</a:t>
            </a:r>
          </a:p>
          <a:p>
            <a:pPr lvl="0"/>
            <a:r>
              <a:rPr lang="en-US" sz="1200" kern="1200" dirty="0">
                <a:solidFill>
                  <a:schemeClr val="tx1"/>
                </a:solidFill>
                <a:effectLst/>
                <a:latin typeface="+mn-lt"/>
                <a:ea typeface="+mn-ea"/>
                <a:cs typeface="+mn-cs"/>
              </a:rPr>
              <a:t>IBM Planning Analytics</a:t>
            </a: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Video Link</a:t>
            </a:r>
          </a:p>
          <a:p>
            <a:r>
              <a:rPr lang="en-US" sz="1200" b="0" i="0" u="none" strike="noStrike" kern="1200" dirty="0">
                <a:solidFill>
                  <a:schemeClr val="tx1"/>
                </a:solidFill>
                <a:effectLst/>
                <a:latin typeface="+mn-lt"/>
                <a:ea typeface="+mn-ea"/>
                <a:cs typeface="+mn-cs"/>
              </a:rPr>
              <a:t>YouTube: ibm.co/2jjDj8V</a:t>
            </a:r>
            <a:br>
              <a:rPr lang="en-US" sz="1200" b="0" i="0" u="none" strike="noStrike" kern="1200" dirty="0">
                <a:solidFill>
                  <a:schemeClr val="tx1"/>
                </a:solidFill>
                <a:effectLst/>
                <a:latin typeface="+mn-lt"/>
                <a:ea typeface="+mn-ea"/>
                <a:cs typeface="+mn-cs"/>
              </a:rPr>
            </a:br>
            <a:r>
              <a:rPr lang="en-US" sz="1200" b="0" i="0" u="none" strike="noStrike" kern="1200" dirty="0" err="1">
                <a:solidFill>
                  <a:schemeClr val="tx1"/>
                </a:solidFill>
                <a:effectLst/>
                <a:latin typeface="+mn-lt"/>
                <a:ea typeface="+mn-ea"/>
                <a:cs typeface="+mn-cs"/>
              </a:rPr>
              <a:t>ibm.com</a:t>
            </a:r>
            <a:r>
              <a:rPr lang="en-US" sz="1200" b="0" i="0" u="none" strike="noStrike" kern="1200" dirty="0">
                <a:solidFill>
                  <a:schemeClr val="tx1"/>
                </a:solidFill>
                <a:effectLst/>
                <a:latin typeface="+mn-lt"/>
                <a:ea typeface="+mn-ea"/>
                <a:cs typeface="+mn-cs"/>
              </a:rPr>
              <a:t>: ibm.co/2j7m50H</a:t>
            </a:r>
            <a:r>
              <a:rPr lang="en-US" dirty="0"/>
              <a:t> </a:t>
            </a:r>
          </a:p>
          <a:p>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Case Study</a:t>
            </a:r>
            <a:r>
              <a:rPr lang="en-US" sz="1200" b="1" i="0" u="none" strike="noStrike" kern="1200" baseline="0" dirty="0">
                <a:solidFill>
                  <a:schemeClr val="tx1"/>
                </a:solidFill>
                <a:effectLst/>
                <a:latin typeface="+mn-lt"/>
                <a:ea typeface="+mn-ea"/>
                <a:cs typeface="+mn-cs"/>
              </a:rPr>
              <a:t> Link</a:t>
            </a:r>
            <a:endParaRPr lang="en-US" sz="1200" b="1"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Digital - http://ibm.co/2k12jpb</a:t>
            </a:r>
            <a:br>
              <a:rPr lang="en-US" sz="1200" b="0" i="0" u="none" strike="noStrike" kern="1200" dirty="0">
                <a:solidFill>
                  <a:schemeClr val="tx1"/>
                </a:solidFill>
                <a:effectLst/>
                <a:latin typeface="+mn-lt"/>
                <a:ea typeface="+mn-ea"/>
                <a:cs typeface="+mn-cs"/>
              </a:rPr>
            </a:br>
            <a:r>
              <a:rPr lang="en-US" sz="1200" b="0" i="0" u="none" strike="noStrike" kern="1200" dirty="0" err="1">
                <a:solidFill>
                  <a:schemeClr val="tx1"/>
                </a:solidFill>
                <a:effectLst/>
                <a:latin typeface="+mn-lt"/>
                <a:ea typeface="+mn-ea"/>
                <a:cs typeface="+mn-cs"/>
              </a:rPr>
              <a:t>ibm.com</a:t>
            </a:r>
            <a:r>
              <a:rPr lang="en-US" sz="1200" b="0" i="0" u="none" strike="noStrike" kern="1200" dirty="0">
                <a:solidFill>
                  <a:schemeClr val="tx1"/>
                </a:solidFill>
                <a:effectLst/>
                <a:latin typeface="+mn-lt"/>
                <a:ea typeface="+mn-ea"/>
                <a:cs typeface="+mn-cs"/>
              </a:rPr>
              <a:t> - http://ibm.co/2jZZD78</a:t>
            </a:r>
            <a:r>
              <a:rPr lang="en-US" dirty="0"/>
              <a:t> </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7697849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Client Name</a:t>
            </a:r>
          </a:p>
          <a:p>
            <a:r>
              <a:rPr lang="en-US" sz="1200" kern="1200" dirty="0">
                <a:solidFill>
                  <a:schemeClr val="tx1"/>
                </a:solidFill>
                <a:effectLst/>
                <a:latin typeface="+mn-lt"/>
                <a:ea typeface="+mn-ea"/>
                <a:cs typeface="+mn-cs"/>
              </a:rPr>
              <a:t>Kruger Inc.</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Company Background</a:t>
            </a:r>
          </a:p>
          <a:p>
            <a:pPr>
              <a:spcAft>
                <a:spcPts val="900"/>
              </a:spcAft>
              <a:defRPr lang="en-US"/>
            </a:pPr>
            <a:r>
              <a:rPr lang="en-GB" sz="1200" dirty="0">
                <a:solidFill>
                  <a:srgbClr val="59595B"/>
                </a:solidFill>
                <a:latin typeface="Arial" panose="020B0604020202020204" pitchFamily="34" charset="0"/>
                <a:ea typeface="HelvNeue Light for IBM" charset="77"/>
                <a:cs typeface="Arial" panose="020B0604020202020204" pitchFamily="34" charset="0"/>
              </a:rPr>
              <a:t>Kruger Inc. is a diversified Canadian industrial products company, active in sectors such as pulp and paper, tissue products, containerboard and corrugated packaging. The company has also become a major provider of renewable energy, wines and spirits, recycling services and biomaterials.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Business challenge</a:t>
            </a:r>
          </a:p>
          <a:p>
            <a:pPr hangingPunct="0"/>
            <a:r>
              <a:rPr lang="en-US" sz="1200" dirty="0"/>
              <a:t>As Kruger embarked on a project to enhance budgeting and forecasting in its containerboard division, it realized that analytics could also help to drive operational efficiencies for the business.</a:t>
            </a:r>
            <a:endParaRPr lang="en-GB" sz="1200" dirty="0"/>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benefit</a:t>
            </a:r>
          </a:p>
          <a:p>
            <a:pPr hangingPunct="0"/>
            <a:r>
              <a:rPr lang="en-US" sz="1200" kern="1200" dirty="0">
                <a:solidFill>
                  <a:schemeClr val="tx1"/>
                </a:solidFill>
                <a:effectLst/>
                <a:latin typeface="+mn-lt"/>
                <a:ea typeface="+mn-ea"/>
                <a:cs typeface="+mn-cs"/>
              </a:rPr>
              <a:t>Better forecasting improves raw materials planning and cost control, while the booking tool helps to optimize production scheduling and machine utilization, reducing lead times for customers’ orders.</a:t>
            </a:r>
            <a:endParaRPr lang="en-GB"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Pull Quote</a:t>
            </a:r>
          </a:p>
          <a:p>
            <a:r>
              <a:rPr lang="en-GB" sz="1200" i="1" kern="1200" dirty="0">
                <a:solidFill>
                  <a:schemeClr val="tx1"/>
                </a:solidFill>
                <a:effectLst/>
                <a:latin typeface="+mn-lt"/>
                <a:ea typeface="+mn-ea"/>
                <a:cs typeface="+mn-cs"/>
              </a:rPr>
              <a:t>“Analytics gives us time to understand and challenge the numbers, instead of just crunching them.”</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Solution components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IBM® Cognos® Controller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IBM Cognos Disclosure Management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IBM Cognos TM1®</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Case study Link</a:t>
            </a:r>
          </a:p>
          <a:p>
            <a:r>
              <a:rPr lang="en-GB" dirty="0"/>
              <a:t>http://www.ibm.com/common/ssi/cgi-bin/ssialias?subtype=AB&amp;infotype=PM&amp;htmlfid=ASC12355USEN&amp;attachment=ASC12355USEN.PDF</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867482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sz="1000" dirty="0">
                <a:latin typeface="Arial" charset="0"/>
                <a:ea typeface="Arial Unicode MS" charset="0"/>
              </a:rPr>
              <a:t>Case study:</a:t>
            </a:r>
            <a:r>
              <a:rPr lang="en-US" altLang="ja-JP" sz="1000" baseline="0" dirty="0">
                <a:latin typeface="Arial" charset="0"/>
                <a:ea typeface="Arial Unicode MS" charset="0"/>
              </a:rPr>
              <a:t> http://www.ibm.com/software/businesscasestudies?synkey=B050962H94133D03</a:t>
            </a:r>
            <a:endParaRPr lang="en-US" altLang="ja-JP" sz="1000" dirty="0">
              <a:latin typeface="Arial" charset="0"/>
              <a:ea typeface="Arial Unicode MS" charset="0"/>
            </a:endParaRPr>
          </a:p>
          <a:p>
            <a:endParaRPr lang="en-US" altLang="ja-JP" sz="1000" dirty="0">
              <a:latin typeface="Arial" charset="0"/>
              <a:ea typeface="Arial Unicode MS" charset="0"/>
            </a:endParaRPr>
          </a:p>
          <a:p>
            <a:r>
              <a:rPr lang="en-US" altLang="x-none" b="1" dirty="0">
                <a:latin typeface="Arial" charset="0"/>
                <a:ea typeface="Arial Unicode MS" charset="0"/>
              </a:rPr>
              <a:t>About the client</a:t>
            </a:r>
            <a:endParaRPr lang="en-US" altLang="x-none" dirty="0">
              <a:latin typeface="Arial" charset="0"/>
              <a:ea typeface="Arial Unicode MS" charset="0"/>
            </a:endParaRPr>
          </a:p>
          <a:p>
            <a:r>
              <a:rPr lang="en-US" altLang="x-none" dirty="0">
                <a:latin typeface="Arial" charset="0"/>
                <a:ea typeface="Arial Unicode MS" charset="0"/>
              </a:rPr>
              <a:t>Based in Ballinger, Texas, Mueller, Inc. manufactures prefabricated steel buildings, roofing and construction products. Founded in the 1930s, the company serves customers in the southwestern United States from 30 retail locations in Texas, New Mexico, Louisiana and Oklahoma. The privately held company employs a workforce of 500 and operates three manufacturing and distribution centers in Texas.</a:t>
            </a:r>
          </a:p>
          <a:p>
            <a:endParaRPr lang="en-US" altLang="x-none" dirty="0">
              <a:latin typeface="Arial" charset="0"/>
              <a:ea typeface="Arial Unicode MS" charset="0"/>
            </a:endParaRPr>
          </a:p>
          <a:p>
            <a:r>
              <a:rPr lang="en-US" altLang="x-none" b="1" dirty="0">
                <a:latin typeface="Arial" charset="0"/>
                <a:ea typeface="Arial Unicode MS" charset="0"/>
              </a:rPr>
              <a:t>Business challenge</a:t>
            </a:r>
            <a:r>
              <a:rPr lang="en-US" altLang="x-none" i="1" dirty="0">
                <a:latin typeface="Arial" charset="0"/>
                <a:ea typeface="Arial Unicode MS" charset="0"/>
              </a:rPr>
              <a:t> </a:t>
            </a:r>
            <a:endParaRPr lang="en-US" altLang="x-none" dirty="0">
              <a:latin typeface="Arial" charset="0"/>
              <a:ea typeface="Arial Unicode MS" charset="0"/>
            </a:endParaRPr>
          </a:p>
          <a:p>
            <a:r>
              <a:rPr lang="en-US" altLang="x-none" dirty="0">
                <a:latin typeface="Arial" charset="0"/>
                <a:ea typeface="Arial Unicode MS" charset="0"/>
              </a:rPr>
              <a:t>Mueller competes with a wide array of industrial manufacturers on a daily basis. To succeed, the company must simultaneously be as nimble as small companies and able to scale up for large bids against its bigger competitors. This level of operational efficiency and flexibility requires a dedication to business intelligence (BI) and gaining the most value out of the available data. However, Mueller’s existing BI solution lacked the speed and usability needed to reach company goals. Data reports took up to 10 days to complete, which often led to line-of-business (LOB) leaders trying to derive their own insight from spreadsheets rather than engaging the BI team. With a commitment to excellence through advanced BI, Mueller understood that it was leaving a wealth of potential value on the table.</a:t>
            </a:r>
          </a:p>
          <a:p>
            <a:endParaRPr lang="en-US" altLang="x-none" dirty="0">
              <a:latin typeface="Arial" charset="0"/>
              <a:ea typeface="Arial Unicode MS" charset="0"/>
            </a:endParaRPr>
          </a:p>
          <a:p>
            <a:r>
              <a:rPr lang="en-US" altLang="x-none" b="1" dirty="0">
                <a:latin typeface="Arial" charset="0"/>
                <a:ea typeface="Arial Unicode MS" charset="0"/>
              </a:rPr>
              <a:t>Solution </a:t>
            </a:r>
            <a:endParaRPr lang="en-US" altLang="x-none" dirty="0">
              <a:latin typeface="Arial" charset="0"/>
              <a:ea typeface="Arial Unicode MS" charset="0"/>
            </a:endParaRPr>
          </a:p>
          <a:p>
            <a:r>
              <a:rPr lang="en-US" altLang="x-none" dirty="0">
                <a:latin typeface="Arial" charset="0"/>
                <a:ea typeface="Arial Unicode MS" charset="0"/>
              </a:rPr>
              <a:t>An enhanced cognitive analytics platform allows Mueller to uncover new insight from its data at speeds never before possible. The solution collects structured and unstructured data from various sources within the company and analyzes the information to look for trends that can improve the business. Insights derived from the data are automatically collected and presented in the most effective formats given the nature of the information, saving the BI team the time and effort of analyzing the data, interpreting results and deciphering how to best communicate the insight across the company. By identifying correlations in unstructured data, the cognitive analytics platform can highlight trends that Mueller could not have recognized otherwise, answering questions that data analysts and LOB leaders had not yet considered asking. This enables Mueller to improve its entire business in ways the company would have never anticipated.</a:t>
            </a:r>
          </a:p>
          <a:p>
            <a:endParaRPr lang="en-US" altLang="x-none" dirty="0">
              <a:latin typeface="Arial" charset="0"/>
              <a:ea typeface="Arial Unicode MS" charset="0"/>
            </a:endParaRPr>
          </a:p>
          <a:p>
            <a:r>
              <a:rPr lang="en-US" altLang="x-none" b="1" dirty="0">
                <a:latin typeface="Arial" charset="0"/>
                <a:ea typeface="Arial Unicode MS" charset="0"/>
              </a:rPr>
              <a:t>Quantifiable benefits </a:t>
            </a:r>
            <a:r>
              <a:rPr lang="en-US" altLang="x-none" dirty="0">
                <a:latin typeface="Arial" charset="0"/>
                <a:ea typeface="Arial Unicode MS" charset="0"/>
              </a:rPr>
              <a:t> </a:t>
            </a:r>
          </a:p>
          <a:p>
            <a:r>
              <a:rPr lang="en-US" altLang="x-none" dirty="0">
                <a:latin typeface="Arial" charset="0"/>
                <a:ea typeface="Arial Unicode MS" charset="0"/>
              </a:rPr>
              <a:t>The new platform reduced the time spent creating BI reports by more than 90 percent. LOB leaders can now unlock insight from their data without involving the BI team, loading their own data into the solution and asking questions of the solution using natural language. In the first six months of implementation, the solution improved Mueller’s marketing efforts by recognizing areas that produce the most leads and deriving insight from customer profile and purchase history data. This allows Mueller to customize its marketing efforts while improving supply chain management through anticipation of upcoming purchases. The company expects the new solution to also enhance sales efforts, the accuracy of roof measurements and employee safety through accident analysis.</a:t>
            </a:r>
          </a:p>
          <a:p>
            <a:endParaRPr lang="en-US" altLang="x-none" dirty="0">
              <a:latin typeface="Arial" charset="0"/>
              <a:ea typeface="Arial Unicode MS" charset="0"/>
            </a:endParaRPr>
          </a:p>
          <a:p>
            <a:r>
              <a:rPr lang="en-US" altLang="x-none" b="1" dirty="0">
                <a:latin typeface="Arial" charset="0"/>
                <a:ea typeface="Arial Unicode MS" charset="0"/>
              </a:rPr>
              <a:t>What makes it smarter </a:t>
            </a:r>
            <a:r>
              <a:rPr lang="en-US" altLang="x-none" dirty="0">
                <a:latin typeface="Arial" charset="0"/>
                <a:ea typeface="Arial Unicode MS" charset="0"/>
              </a:rPr>
              <a:t> </a:t>
            </a:r>
          </a:p>
          <a:p>
            <a:r>
              <a:rPr lang="en-US" altLang="x-none" b="1" dirty="0">
                <a:latin typeface="Arial" charset="0"/>
                <a:ea typeface="Arial Unicode MS" charset="0"/>
              </a:rPr>
              <a:t>Instrumented </a:t>
            </a:r>
            <a:r>
              <a:rPr lang="en-US" altLang="x-none" dirty="0">
                <a:latin typeface="Arial" charset="0"/>
                <a:ea typeface="Arial Unicode MS" charset="0"/>
              </a:rPr>
              <a:t>- The new solution gathers data from across the company, ranging from call center information and sales history to roof measurements and workplace accident information.  </a:t>
            </a:r>
          </a:p>
          <a:p>
            <a:r>
              <a:rPr lang="en-US" altLang="x-none" b="1" dirty="0">
                <a:latin typeface="Arial" charset="0"/>
                <a:ea typeface="Arial Unicode MS" charset="0"/>
              </a:rPr>
              <a:t>Interconnected </a:t>
            </a:r>
            <a:r>
              <a:rPr lang="en-US" altLang="x-none" dirty="0">
                <a:latin typeface="Arial" charset="0"/>
                <a:ea typeface="Arial Unicode MS" charset="0"/>
              </a:rPr>
              <a:t>- The information from across the business is collected onto a single, enterprise-wide cognitive platform accessible by all LOBs within the company.</a:t>
            </a:r>
          </a:p>
          <a:p>
            <a:r>
              <a:rPr lang="en-US" altLang="x-none" b="1" dirty="0">
                <a:latin typeface="Arial" charset="0"/>
                <a:ea typeface="Arial Unicode MS" charset="0"/>
              </a:rPr>
              <a:t>Intelligent</a:t>
            </a:r>
            <a:r>
              <a:rPr lang="en-US" altLang="x-none" dirty="0">
                <a:latin typeface="Arial" charset="0"/>
                <a:ea typeface="Arial Unicode MS" charset="0"/>
              </a:rPr>
              <a:t> - The solution recognizes and highlights correlations in the data that are used to drive new insight, often answering questions the company had not yet considered asking. This unlocks potential for improvement in areas that would have otherwise gone unrecognized.</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5111982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Client Name</a:t>
            </a:r>
          </a:p>
          <a:p>
            <a:r>
              <a:rPr lang="en-US" sz="1200" kern="1200" dirty="0">
                <a:solidFill>
                  <a:schemeClr val="tx1"/>
                </a:solidFill>
                <a:effectLst/>
                <a:latin typeface="+mn-lt"/>
                <a:ea typeface="+mn-ea"/>
                <a:cs typeface="+mn-cs"/>
              </a:rPr>
              <a:t>Spirax-Sarco Engineering</a:t>
            </a:r>
          </a:p>
          <a:p>
            <a:r>
              <a:rPr lang="en-US" sz="1200" kern="1200" dirty="0">
                <a:solidFill>
                  <a:schemeClr val="tx1"/>
                </a:solidFill>
                <a:effectLst/>
                <a:latin typeface="+mn-lt"/>
                <a:ea typeface="+mn-ea"/>
                <a:cs typeface="+mn-cs"/>
              </a:rPr>
              <a:t>Company Background</a:t>
            </a:r>
          </a:p>
          <a:p>
            <a:r>
              <a:rPr lang="en-US" sz="1200" u="sng" kern="1200" dirty="0">
                <a:solidFill>
                  <a:schemeClr val="tx1"/>
                </a:solidFill>
                <a:effectLst/>
                <a:latin typeface="+mn-lt"/>
                <a:ea typeface="+mn-ea"/>
                <a:cs typeface="+mn-cs"/>
                <a:hlinkClick r:id="rId3"/>
              </a:rPr>
              <a:t>Spirax-Sarco Engineering plc</a:t>
            </a:r>
            <a:r>
              <a:rPr lang="en-US" sz="1200" kern="1200" dirty="0">
                <a:solidFill>
                  <a:schemeClr val="tx1"/>
                </a:solidFill>
                <a:effectLst/>
                <a:latin typeface="+mn-lt"/>
                <a:ea typeface="+mn-ea"/>
                <a:cs typeface="+mn-cs"/>
              </a:rPr>
              <a:t> is a world leader in steam system solutions. Headquartered in Cheltenham, UK, Spirax-Sarco runs 77 operating units in 43 countries and employs more than 5,000 people worldwide. The group supplies a wide range of engineered solutions for the design, maintenance and provision of industrial and commercial steam systems to over 100,000 customers around the world, and reported annual revenues of GBP667.2 million (USD886.2 million) in 2015.</a:t>
            </a:r>
          </a:p>
          <a:p>
            <a:r>
              <a:rPr lang="en-US" sz="1200" kern="1200" dirty="0">
                <a:solidFill>
                  <a:schemeClr val="tx1"/>
                </a:solidFill>
                <a:effectLst/>
                <a:latin typeface="+mn-lt"/>
                <a:ea typeface="+mn-ea"/>
                <a:cs typeface="+mn-cs"/>
              </a:rPr>
              <a:t>Business challenge</a:t>
            </a:r>
          </a:p>
          <a:p>
            <a:r>
              <a:rPr lang="en-US" sz="1200" kern="1200" dirty="0">
                <a:solidFill>
                  <a:schemeClr val="tx1"/>
                </a:solidFill>
                <a:effectLst/>
                <a:latin typeface="+mn-lt"/>
                <a:ea typeface="+mn-ea"/>
                <a:cs typeface="+mn-cs"/>
              </a:rPr>
              <a:t>With an ever-changing portfolio of operating companies worldwide, the burden of group-level financial and management reporting was beginning to overwhelm </a:t>
            </a:r>
            <a:r>
              <a:rPr lang="en-US" sz="1200" kern="1200" dirty="0" err="1">
                <a:solidFill>
                  <a:schemeClr val="tx1"/>
                </a:solidFill>
                <a:effectLst/>
                <a:latin typeface="+mn-lt"/>
                <a:ea typeface="+mn-ea"/>
                <a:cs typeface="+mn-cs"/>
              </a:rPr>
              <a:t>Spirax-Sarco’s</a:t>
            </a:r>
            <a:r>
              <a:rPr lang="en-US" sz="1200" kern="1200" dirty="0">
                <a:solidFill>
                  <a:schemeClr val="tx1"/>
                </a:solidFill>
                <a:effectLst/>
                <a:latin typeface="+mn-lt"/>
                <a:ea typeface="+mn-ea"/>
                <a:cs typeface="+mn-cs"/>
              </a:rPr>
              <a:t> existing systems and processes.</a:t>
            </a:r>
          </a:p>
          <a:p>
            <a:r>
              <a:rPr lang="en-US" sz="1200" kern="1200" dirty="0">
                <a:solidFill>
                  <a:schemeClr val="tx1"/>
                </a:solidFill>
                <a:effectLst/>
                <a:latin typeface="+mn-lt"/>
                <a:ea typeface="+mn-ea"/>
                <a:cs typeface="+mn-cs"/>
              </a:rPr>
              <a:t>Transformation</a:t>
            </a:r>
          </a:p>
          <a:p>
            <a:r>
              <a:rPr lang="en-US" sz="1200" kern="1200" dirty="0">
                <a:solidFill>
                  <a:schemeClr val="tx1"/>
                </a:solidFill>
                <a:effectLst/>
                <a:latin typeface="+mn-lt"/>
                <a:ea typeface="+mn-ea"/>
                <a:cs typeface="+mn-cs"/>
              </a:rPr>
              <a:t>As its business grew and evolved, </a:t>
            </a:r>
            <a:r>
              <a:rPr lang="en-US" sz="1200" kern="1200" dirty="0" err="1">
                <a:solidFill>
                  <a:schemeClr val="tx1"/>
                </a:solidFill>
                <a:effectLst/>
                <a:latin typeface="+mn-lt"/>
                <a:ea typeface="+mn-ea"/>
                <a:cs typeface="+mn-cs"/>
              </a:rPr>
              <a:t>Spirax-Sarco’s</a:t>
            </a:r>
            <a:r>
              <a:rPr lang="en-US" sz="1200" kern="1200" dirty="0">
                <a:solidFill>
                  <a:schemeClr val="tx1"/>
                </a:solidFill>
                <a:effectLst/>
                <a:latin typeface="+mn-lt"/>
                <a:ea typeface="+mn-ea"/>
                <a:cs typeface="+mn-cs"/>
              </a:rPr>
              <a:t> data consolidation and reporting processes became increasingly complex. By implementing IBM® Cognos® TM1® and streamlining its existing IBM Cognos Controller solution, Spirax-Sarco can now produce more detailed group-level financial and management reports up to 70 percent faster than before.</a:t>
            </a:r>
          </a:p>
          <a:p>
            <a:r>
              <a:rPr lang="en-US" sz="1200" kern="1200" dirty="0">
                <a:solidFill>
                  <a:schemeClr val="tx1"/>
                </a:solidFill>
                <a:effectLst/>
                <a:latin typeface="+mn-lt"/>
                <a:ea typeface="+mn-ea"/>
                <a:cs typeface="+mn-cs"/>
              </a:rPr>
              <a:t>Results</a:t>
            </a:r>
          </a:p>
          <a:p>
            <a:r>
              <a:rPr lang="en-US" sz="1200" kern="1200" dirty="0">
                <a:solidFill>
                  <a:schemeClr val="tx1"/>
                </a:solidFill>
                <a:effectLst/>
                <a:latin typeface="+mn-lt"/>
                <a:ea typeface="+mn-ea"/>
                <a:cs typeface="+mn-cs"/>
              </a:rPr>
              <a:t>Today, Spirax-Sarco can produce weekly sales reports up to 71 percent faster, and monthly management reports 48 percent faster, enabling staff to spend more time on value-added tasks.</a:t>
            </a:r>
          </a:p>
          <a:p>
            <a:r>
              <a:rPr lang="en-US" sz="1200" kern="1200" dirty="0">
                <a:solidFill>
                  <a:schemeClr val="tx1"/>
                </a:solidFill>
                <a:effectLst/>
                <a:latin typeface="+mn-lt"/>
                <a:ea typeface="+mn-ea"/>
                <a:cs typeface="+mn-cs"/>
              </a:rPr>
              <a:t>Pull Quote</a:t>
            </a:r>
          </a:p>
          <a:p>
            <a:r>
              <a:rPr lang="en-US" sz="1200" kern="1200" dirty="0">
                <a:solidFill>
                  <a:schemeClr val="tx1"/>
                </a:solidFill>
                <a:effectLst/>
                <a:latin typeface="+mn-lt"/>
                <a:ea typeface="+mn-ea"/>
                <a:cs typeface="+mn-cs"/>
              </a:rPr>
              <a:t>“What attracted us to IBM Cognos TM1 was its flexibility and ease of use. You don’t need a big technical team, and collecting data is very simple. We’re now finding that more and more employees want access to the system.”</a:t>
            </a:r>
          </a:p>
          <a:p>
            <a:r>
              <a:rPr lang="en-US" sz="1200" kern="1200" dirty="0">
                <a:solidFill>
                  <a:schemeClr val="tx1"/>
                </a:solidFill>
                <a:effectLst/>
                <a:latin typeface="+mn-lt"/>
                <a:ea typeface="+mn-ea"/>
                <a:cs typeface="+mn-cs"/>
              </a:rPr>
              <a:t>—Neil Poynton, Group Information Manager, Spirax-Sarco</a:t>
            </a:r>
          </a:p>
          <a:p>
            <a:r>
              <a:rPr lang="en-US" sz="1200" kern="1200" dirty="0">
                <a:solidFill>
                  <a:schemeClr val="tx1"/>
                </a:solidFill>
                <a:effectLst/>
                <a:latin typeface="+mn-lt"/>
                <a:ea typeface="+mn-ea"/>
                <a:cs typeface="+mn-cs"/>
              </a:rPr>
              <a:t>Solution components</a:t>
            </a:r>
          </a:p>
          <a:p>
            <a:r>
              <a:rPr lang="en-US" dirty="0"/>
              <a:t>Digital case study: http://ibm.co/2fgd6Gz</a:t>
            </a:r>
          </a:p>
          <a:p>
            <a:r>
              <a:rPr lang="en-US" dirty="0"/>
              <a:t>IBM Case Studies database: http://</a:t>
            </a:r>
            <a:r>
              <a:rPr lang="en-US" dirty="0" err="1"/>
              <a:t>ibm.co</a:t>
            </a:r>
            <a:r>
              <a:rPr lang="en-US" dirty="0"/>
              <a:t>/2fI9Y9q</a:t>
            </a:r>
          </a:p>
          <a:p>
            <a:endParaRPr lang="en-US" dirty="0"/>
          </a:p>
        </p:txBody>
      </p:sp>
      <p:sp>
        <p:nvSpPr>
          <p:cNvPr id="4" name="Slide Number Placeholder 3"/>
          <p:cNvSpPr>
            <a:spLocks noGrp="1"/>
          </p:cNvSpPr>
          <p:nvPr>
            <p:ph type="sldNum" sz="quarter" idx="10"/>
          </p:nvPr>
        </p:nvSpPr>
        <p:spPr/>
        <p:txBody>
          <a:bodyPr/>
          <a:lstStyle/>
          <a:p>
            <a:fld id="{702F2589-1B5F-4B55-A371-A2B8D5B59C34}" type="slidenum">
              <a:rPr lang="en-US" smtClean="0"/>
              <a:t>58</a:t>
            </a:fld>
            <a:endParaRPr lang="en-US"/>
          </a:p>
        </p:txBody>
      </p:sp>
    </p:spTree>
    <p:extLst>
      <p:ext uri="{BB962C8B-B14F-4D97-AF65-F5344CB8AC3E}">
        <p14:creationId xmlns:p14="http://schemas.microsoft.com/office/powerpoint/2010/main" val="8722122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Client Name</a:t>
            </a:r>
          </a:p>
          <a:p>
            <a:r>
              <a:rPr lang="en-US" sz="1200" kern="1200" dirty="0">
                <a:solidFill>
                  <a:schemeClr val="tx1"/>
                </a:solidFill>
                <a:effectLst/>
                <a:latin typeface="+mn-lt"/>
                <a:ea typeface="+mn-ea"/>
                <a:cs typeface="+mn-cs"/>
              </a:rPr>
              <a:t>Toros </a:t>
            </a:r>
            <a:r>
              <a:rPr lang="en-US" sz="1200" kern="1200" dirty="0" err="1">
                <a:solidFill>
                  <a:schemeClr val="tx1"/>
                </a:solidFill>
                <a:effectLst/>
                <a:latin typeface="+mn-lt"/>
                <a:ea typeface="+mn-ea"/>
                <a:cs typeface="+mn-cs"/>
              </a:rPr>
              <a:t>Agri</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Company Background</a:t>
            </a:r>
          </a:p>
          <a:p>
            <a:r>
              <a:rPr lang="en-GB" sz="1200" kern="1200" dirty="0">
                <a:solidFill>
                  <a:schemeClr val="tx1"/>
                </a:solidFill>
                <a:effectLst/>
                <a:latin typeface="+mn-lt"/>
                <a:ea typeface="+mn-ea"/>
                <a:cs typeface="+mn-cs"/>
              </a:rPr>
              <a:t>The agricultural industry group that operates under the title of Toros </a:t>
            </a:r>
            <a:r>
              <a:rPr lang="en-GB" sz="1200" kern="1200" dirty="0" err="1">
                <a:solidFill>
                  <a:schemeClr val="tx1"/>
                </a:solidFill>
                <a:effectLst/>
                <a:latin typeface="+mn-lt"/>
                <a:ea typeface="+mn-ea"/>
                <a:cs typeface="+mn-cs"/>
              </a:rPr>
              <a:t>Agri</a:t>
            </a:r>
            <a:r>
              <a:rPr lang="en-GB" sz="1200" kern="1200" dirty="0">
                <a:solidFill>
                  <a:schemeClr val="tx1"/>
                </a:solidFill>
                <a:effectLst/>
                <a:latin typeface="+mn-lt"/>
                <a:ea typeface="+mn-ea"/>
                <a:cs typeface="+mn-cs"/>
              </a:rPr>
              <a:t> forms one of the three main branches of </a:t>
            </a:r>
            <a:r>
              <a:rPr lang="en-GB" sz="1200" kern="1200" dirty="0" err="1">
                <a:solidFill>
                  <a:schemeClr val="tx1"/>
                </a:solidFill>
                <a:effectLst/>
                <a:latin typeface="+mn-lt"/>
                <a:ea typeface="+mn-ea"/>
                <a:cs typeface="+mn-cs"/>
              </a:rPr>
              <a:t>Tekfen</a:t>
            </a:r>
            <a:r>
              <a:rPr lang="en-GB" sz="1200" kern="1200" dirty="0">
                <a:solidFill>
                  <a:schemeClr val="tx1"/>
                </a:solidFill>
                <a:effectLst/>
                <a:latin typeface="+mn-lt"/>
                <a:ea typeface="+mn-ea"/>
                <a:cs typeface="+mn-cs"/>
              </a:rPr>
              <a:t> Holding. Ranking among the 65 largest industrial organizations in Turkey, Toros </a:t>
            </a:r>
            <a:r>
              <a:rPr lang="en-GB" sz="1200" kern="1200" dirty="0" err="1">
                <a:solidFill>
                  <a:schemeClr val="tx1"/>
                </a:solidFill>
                <a:effectLst/>
                <a:latin typeface="+mn-lt"/>
                <a:ea typeface="+mn-ea"/>
                <a:cs typeface="+mn-cs"/>
              </a:rPr>
              <a:t>Agri</a:t>
            </a:r>
            <a:r>
              <a:rPr lang="en-GB" sz="1200" kern="1200" dirty="0">
                <a:solidFill>
                  <a:schemeClr val="tx1"/>
                </a:solidFill>
                <a:effectLst/>
                <a:latin typeface="+mn-lt"/>
                <a:ea typeface="+mn-ea"/>
                <a:cs typeface="+mn-cs"/>
              </a:rPr>
              <a:t> has a reputable place in the sector with its farmer-friendly applications, sense of quality, business standards, pioneering approach and commercial success. Today, Toros </a:t>
            </a:r>
            <a:r>
              <a:rPr lang="en-GB" sz="1200" kern="1200" dirty="0" err="1">
                <a:solidFill>
                  <a:schemeClr val="tx1"/>
                </a:solidFill>
                <a:effectLst/>
                <a:latin typeface="+mn-lt"/>
                <a:ea typeface="+mn-ea"/>
                <a:cs typeface="+mn-cs"/>
              </a:rPr>
              <a:t>Agri</a:t>
            </a:r>
            <a:r>
              <a:rPr lang="en-GB" sz="1200" kern="1200" dirty="0">
                <a:solidFill>
                  <a:schemeClr val="tx1"/>
                </a:solidFill>
                <a:effectLst/>
                <a:latin typeface="+mn-lt"/>
                <a:ea typeface="+mn-ea"/>
                <a:cs typeface="+mn-cs"/>
              </a:rPr>
              <a:t> engages in a wide range of activities, including mineral fertilizer production in Ceyhan, Mersin and Samsun, terminal services, bag production, gas station operations and free zone management.</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Business challenge</a:t>
            </a:r>
          </a:p>
          <a:p>
            <a:r>
              <a:rPr lang="en-GB" sz="1200" kern="1200" dirty="0">
                <a:solidFill>
                  <a:schemeClr val="tx1"/>
                </a:solidFill>
                <a:effectLst/>
                <a:latin typeface="+mn-lt"/>
                <a:ea typeface="+mn-ea"/>
                <a:cs typeface="+mn-cs"/>
              </a:rPr>
              <a:t>To run its agricultural production and logistics network productively, Toros </a:t>
            </a:r>
            <a:r>
              <a:rPr lang="en-GB" sz="1200" kern="1200" dirty="0" err="1">
                <a:solidFill>
                  <a:schemeClr val="tx1"/>
                </a:solidFill>
                <a:effectLst/>
                <a:latin typeface="+mn-lt"/>
                <a:ea typeface="+mn-ea"/>
                <a:cs typeface="+mn-cs"/>
              </a:rPr>
              <a:t>Agri</a:t>
            </a:r>
            <a:r>
              <a:rPr lang="en-GB" sz="1200" kern="1200" dirty="0">
                <a:solidFill>
                  <a:schemeClr val="tx1"/>
                </a:solidFill>
                <a:effectLst/>
                <a:latin typeface="+mn-lt"/>
                <a:ea typeface="+mn-ea"/>
                <a:cs typeface="+mn-cs"/>
              </a:rPr>
              <a:t> needs timely insight into its complex operations. Existing systems were not fast enough to respond to business needs.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benefit</a:t>
            </a:r>
          </a:p>
          <a:p>
            <a:r>
              <a:rPr lang="en-GB" sz="1200" kern="1200" dirty="0">
                <a:solidFill>
                  <a:schemeClr val="tx1"/>
                </a:solidFill>
                <a:effectLst/>
                <a:latin typeface="+mn-lt"/>
                <a:ea typeface="+mn-ea"/>
                <a:cs typeface="+mn-cs"/>
              </a:rPr>
              <a:t>Consistent group-wide figures and greater automation support more agile decision-making and shorter reporting cycles; for example, product profitability reports take just hours—not days—to prepare.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Pull Quote</a:t>
            </a:r>
          </a:p>
          <a:p>
            <a:pPr hangingPunct="1"/>
            <a:r>
              <a:rPr lang="en-US" sz="1200" kern="1200" dirty="0">
                <a:solidFill>
                  <a:schemeClr val="tx1"/>
                </a:solidFill>
                <a:effectLst/>
                <a:latin typeface="+mn-lt"/>
                <a:ea typeface="+mn-ea"/>
                <a:cs typeface="+mn-cs"/>
              </a:rPr>
              <a:t>“IBM Analytics solutions are transforming the way we manage the entire planning cycle.”</a:t>
            </a:r>
            <a:endParaRPr lang="en-GB" sz="1200" kern="1200" dirty="0">
              <a:solidFill>
                <a:schemeClr val="tx1"/>
              </a:solidFill>
              <a:effectLst/>
              <a:latin typeface="+mn-lt"/>
              <a:ea typeface="+mn-ea"/>
              <a:cs typeface="+mn-cs"/>
            </a:endParaRPr>
          </a:p>
          <a:p>
            <a:pPr hangingPunct="1"/>
            <a:r>
              <a:rPr lang="en-US" sz="1200" kern="1200" dirty="0">
                <a:solidFill>
                  <a:schemeClr val="tx1"/>
                </a:solidFill>
                <a:effectLst/>
                <a:latin typeface="+mn-lt"/>
                <a:ea typeface="+mn-ea"/>
                <a:cs typeface="+mn-cs"/>
              </a:rPr>
              <a:t>Nejat </a:t>
            </a:r>
            <a:r>
              <a:rPr lang="en-US" sz="1200" kern="1200" dirty="0" err="1">
                <a:solidFill>
                  <a:schemeClr val="tx1"/>
                </a:solidFill>
                <a:effectLst/>
                <a:latin typeface="+mn-lt"/>
                <a:ea typeface="+mn-ea"/>
                <a:cs typeface="+mn-cs"/>
              </a:rPr>
              <a:t>Ersoy</a:t>
            </a:r>
            <a:r>
              <a:rPr lang="en-US" sz="1200" kern="1200" dirty="0">
                <a:solidFill>
                  <a:schemeClr val="tx1"/>
                </a:solidFill>
                <a:effectLst/>
                <a:latin typeface="+mn-lt"/>
                <a:ea typeface="+mn-ea"/>
                <a:cs typeface="+mn-cs"/>
              </a:rPr>
              <a:t>, CFO, Toros </a:t>
            </a:r>
            <a:r>
              <a:rPr lang="en-US" sz="1200" kern="1200" dirty="0" err="1">
                <a:solidFill>
                  <a:schemeClr val="tx1"/>
                </a:solidFill>
                <a:effectLst/>
                <a:latin typeface="+mn-lt"/>
                <a:ea typeface="+mn-ea"/>
                <a:cs typeface="+mn-cs"/>
              </a:rPr>
              <a:t>Agri</a:t>
            </a:r>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Solution components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IBM® Cognos® TM1®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IBM Cognos Business Intelligence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Case study Link</a:t>
            </a:r>
          </a:p>
          <a:p>
            <a:r>
              <a:rPr lang="en-US" sz="1200" kern="1200" dirty="0">
                <a:solidFill>
                  <a:schemeClr val="tx1"/>
                </a:solidFill>
                <a:effectLst/>
                <a:latin typeface="+mn-lt"/>
                <a:ea typeface="+mn-ea"/>
                <a:cs typeface="+mn-cs"/>
              </a:rPr>
              <a:t>http://www.ibm.com/common/ssi/cgi-bin/ssialias?subtype=AB&amp;infotype=PM&amp;htmlfid=YTC04078USEN&amp;attachment=YTC04078USEN.PDF</a:t>
            </a:r>
            <a:endParaRPr lang="en-US" dirty="0"/>
          </a:p>
        </p:txBody>
      </p:sp>
      <p:sp>
        <p:nvSpPr>
          <p:cNvPr id="4" name="Slide Number Placeholder 3"/>
          <p:cNvSpPr>
            <a:spLocks noGrp="1"/>
          </p:cNvSpPr>
          <p:nvPr>
            <p:ph type="sldNum" sz="quarter" idx="10"/>
          </p:nvPr>
        </p:nvSpPr>
        <p:spPr/>
        <p:txBody>
          <a:bodyPr/>
          <a:lstStyle/>
          <a:p>
            <a:fld id="{702F2589-1B5F-4B55-A371-A2B8D5B59C34}" type="slidenum">
              <a:rPr lang="en-US" smtClean="0"/>
              <a:t>59</a:t>
            </a:fld>
            <a:endParaRPr lang="en-US"/>
          </a:p>
        </p:txBody>
      </p:sp>
    </p:spTree>
    <p:extLst>
      <p:ext uri="{BB962C8B-B14F-4D97-AF65-F5344CB8AC3E}">
        <p14:creationId xmlns:p14="http://schemas.microsoft.com/office/powerpoint/2010/main" val="2024434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xfrm>
            <a:off x="1209675" y="685800"/>
            <a:ext cx="4438650" cy="3429000"/>
          </a:xfrm>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defRPr/>
            </a:pPr>
            <a:endParaRPr lang="en-US" altLang="en-US" sz="1000" dirty="0">
              <a:latin typeface="Arial" pitchFamily="34" charset="0"/>
              <a:cs typeface="Arial" pitchFamily="34" charset="0"/>
            </a:endParaRPr>
          </a:p>
        </p:txBody>
      </p:sp>
      <p:sp>
        <p:nvSpPr>
          <p:cNvPr id="11469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pitchFamily="34" charset="-128"/>
              </a:defRPr>
            </a:lvl1pPr>
            <a:lvl2pPr marL="721702" indent="-277578">
              <a:spcBef>
                <a:spcPct val="30000"/>
              </a:spcBef>
              <a:defRPr sz="1200">
                <a:solidFill>
                  <a:schemeClr val="tx1"/>
                </a:solidFill>
                <a:latin typeface="Arial" charset="0"/>
                <a:ea typeface="MS PGothic" pitchFamily="34" charset="-128"/>
              </a:defRPr>
            </a:lvl2pPr>
            <a:lvl3pPr marL="1110310" indent="-222062">
              <a:spcBef>
                <a:spcPct val="30000"/>
              </a:spcBef>
              <a:defRPr sz="1200">
                <a:solidFill>
                  <a:schemeClr val="tx1"/>
                </a:solidFill>
                <a:latin typeface="Arial" charset="0"/>
                <a:ea typeface="MS PGothic" pitchFamily="34" charset="-128"/>
              </a:defRPr>
            </a:lvl3pPr>
            <a:lvl4pPr marL="1554434" indent="-222062">
              <a:spcBef>
                <a:spcPct val="30000"/>
              </a:spcBef>
              <a:defRPr sz="1200">
                <a:solidFill>
                  <a:schemeClr val="tx1"/>
                </a:solidFill>
                <a:latin typeface="Arial" charset="0"/>
                <a:ea typeface="MS PGothic" pitchFamily="34" charset="-128"/>
              </a:defRPr>
            </a:lvl4pPr>
            <a:lvl5pPr marL="1998558" indent="-222062">
              <a:spcBef>
                <a:spcPct val="30000"/>
              </a:spcBef>
              <a:defRPr sz="1200">
                <a:solidFill>
                  <a:schemeClr val="tx1"/>
                </a:solidFill>
                <a:latin typeface="Arial" charset="0"/>
                <a:ea typeface="MS PGothic" pitchFamily="34" charset="-128"/>
              </a:defRPr>
            </a:lvl5pPr>
            <a:lvl6pPr marL="2442682" indent="-222062" eaLnBrk="0" fontAlgn="base" hangingPunct="0">
              <a:spcBef>
                <a:spcPct val="30000"/>
              </a:spcBef>
              <a:spcAft>
                <a:spcPct val="0"/>
              </a:spcAft>
              <a:defRPr sz="1200">
                <a:solidFill>
                  <a:schemeClr val="tx1"/>
                </a:solidFill>
                <a:latin typeface="Arial" charset="0"/>
                <a:ea typeface="MS PGothic" pitchFamily="34" charset="-128"/>
              </a:defRPr>
            </a:lvl6pPr>
            <a:lvl7pPr marL="2886807" indent="-222062" eaLnBrk="0" fontAlgn="base" hangingPunct="0">
              <a:spcBef>
                <a:spcPct val="30000"/>
              </a:spcBef>
              <a:spcAft>
                <a:spcPct val="0"/>
              </a:spcAft>
              <a:defRPr sz="1200">
                <a:solidFill>
                  <a:schemeClr val="tx1"/>
                </a:solidFill>
                <a:latin typeface="Arial" charset="0"/>
                <a:ea typeface="MS PGothic" pitchFamily="34" charset="-128"/>
              </a:defRPr>
            </a:lvl7pPr>
            <a:lvl8pPr marL="3330931" indent="-222062" eaLnBrk="0" fontAlgn="base" hangingPunct="0">
              <a:spcBef>
                <a:spcPct val="30000"/>
              </a:spcBef>
              <a:spcAft>
                <a:spcPct val="0"/>
              </a:spcAft>
              <a:defRPr sz="1200">
                <a:solidFill>
                  <a:schemeClr val="tx1"/>
                </a:solidFill>
                <a:latin typeface="Arial" charset="0"/>
                <a:ea typeface="MS PGothic" pitchFamily="34" charset="-128"/>
              </a:defRPr>
            </a:lvl8pPr>
            <a:lvl9pPr marL="3775055" indent="-222062" eaLnBrk="0" fontAlgn="base" hangingPunct="0">
              <a:spcBef>
                <a:spcPct val="30000"/>
              </a:spcBef>
              <a:spcAft>
                <a:spcPct val="0"/>
              </a:spcAft>
              <a:defRPr sz="1200">
                <a:solidFill>
                  <a:schemeClr val="tx1"/>
                </a:solidFill>
                <a:latin typeface="Arial" charset="0"/>
                <a:ea typeface="MS PGothic" pitchFamily="34" charset="-128"/>
              </a:defRPr>
            </a:lvl9pPr>
          </a:lstStyle>
          <a:p>
            <a:pPr>
              <a:spcBef>
                <a:spcPct val="0"/>
              </a:spcBef>
            </a:pPr>
            <a:fld id="{C27DB820-98BA-4379-BF51-C38C48A6ED10}" type="slidenum">
              <a:rPr lang="en-US" altLang="en-US">
                <a:solidFill>
                  <a:prstClr val="black"/>
                </a:solidFill>
                <a:latin typeface="Calibri" pitchFamily="34" charset="0"/>
              </a:rPr>
              <a:pPr>
                <a:spcBef>
                  <a:spcPct val="0"/>
                </a:spcBef>
              </a:pPr>
              <a:t>6</a:t>
            </a:fld>
            <a:endParaRPr lang="en-US" altLang="en-US" dirty="0">
              <a:solidFill>
                <a:prstClr val="black"/>
              </a:solidFill>
              <a:latin typeface="Calibri" pitchFamily="34" charset="0"/>
            </a:endParaRPr>
          </a:p>
        </p:txBody>
      </p:sp>
    </p:spTree>
    <p:extLst>
      <p:ext uri="{BB962C8B-B14F-4D97-AF65-F5344CB8AC3E}">
        <p14:creationId xmlns:p14="http://schemas.microsoft.com/office/powerpoint/2010/main" val="15924336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Client Name: </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err="1">
                <a:cs typeface="Arial Unicode MS" panose="020B0604020202020204" pitchFamily="34" charset="-128"/>
              </a:rPr>
              <a:t>Velan</a:t>
            </a:r>
            <a:endParaRPr lang="en-US" altLang="en-US" sz="1200" dirty="0">
              <a:cs typeface="Arial Unicode MS" panose="020B0604020202020204" pitchFamily="34" charset="-128"/>
            </a:endParaRP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Case study Link:</a:t>
            </a: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a:ea typeface="DejaVu Sans" charset="0"/>
                <a:cs typeface="DejaVu Sans" charset="0"/>
              </a:rPr>
              <a:t>http://www.ibm.com/software/businesscasestudies/us/en/corp?synkey=W063743U33843R35</a:t>
            </a: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Pull Quote:</a:t>
            </a:r>
          </a:p>
          <a:p>
            <a:pPr eaLnBrk="1" hangingPunct="1">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altLang="en-US" sz="1200" i="1" dirty="0">
                <a:ea typeface="DejaVu Sans" charset="0"/>
                <a:cs typeface="DejaVu Sans" charset="0"/>
              </a:rPr>
              <a:t>“With </a:t>
            </a:r>
            <a:r>
              <a:rPr lang="en-GB" altLang="en-US" sz="1200" i="1" dirty="0" err="1">
                <a:ea typeface="DejaVu Sans" charset="0"/>
                <a:cs typeface="DejaVu Sans" charset="0"/>
              </a:rPr>
              <a:t>Cognos</a:t>
            </a:r>
            <a:r>
              <a:rPr lang="en-GB" altLang="en-US" sz="1200" i="1" dirty="0">
                <a:ea typeface="DejaVu Sans" charset="0"/>
                <a:cs typeface="DejaVu Sans" charset="0"/>
              </a:rPr>
              <a:t> solutions, we have opened up a whole new world of possibility.”</a:t>
            </a:r>
          </a:p>
          <a:p>
            <a:pPr eaLnBrk="1" hangingPunct="1">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100" i="1" dirty="0">
                <a:ea typeface="DejaVu Sans" charset="0"/>
                <a:cs typeface="DejaVu Sans" charset="0"/>
              </a:rPr>
              <a:t>— Alex </a:t>
            </a:r>
            <a:r>
              <a:rPr lang="en-US" altLang="en-US" sz="1100" i="1" dirty="0" err="1">
                <a:ea typeface="DejaVu Sans" charset="0"/>
                <a:cs typeface="DejaVu Sans" charset="0"/>
              </a:rPr>
              <a:t>Salvaggio</a:t>
            </a:r>
            <a:r>
              <a:rPr lang="en-US" altLang="en-US" sz="1100" i="1" dirty="0">
                <a:ea typeface="DejaVu Sans" charset="0"/>
                <a:cs typeface="DejaVu Sans" charset="0"/>
              </a:rPr>
              <a:t>, Finance and Budgeting Manager at </a:t>
            </a:r>
            <a:r>
              <a:rPr lang="en-US" altLang="en-US" sz="1100" i="1" dirty="0" err="1">
                <a:ea typeface="DejaVu Sans" charset="0"/>
                <a:cs typeface="DejaVu Sans" charset="0"/>
              </a:rPr>
              <a:t>Velan</a:t>
            </a:r>
            <a:endParaRPr lang="en-US" altLang="en-US" sz="1100" i="1" dirty="0">
              <a:ea typeface="DejaVu Sans" charset="0"/>
              <a:cs typeface="DejaVu Sans" charset="0"/>
            </a:endParaRPr>
          </a:p>
          <a:p>
            <a:pPr eaLnBrk="1" hangingPunct="1">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Company Background:</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altLang="en-US" sz="1200" dirty="0">
                <a:ea typeface="DejaVu Sans" charset="0"/>
                <a:cs typeface="DejaVu Sans" charset="0"/>
              </a:rPr>
              <a:t>Founded in Canada in 1950, </a:t>
            </a:r>
            <a:r>
              <a:rPr lang="en-GB" altLang="en-US" sz="1200" dirty="0" err="1">
                <a:ea typeface="DejaVu Sans" charset="0"/>
                <a:cs typeface="DejaVu Sans" charset="0"/>
              </a:rPr>
              <a:t>Velan</a:t>
            </a:r>
            <a:r>
              <a:rPr lang="en-GB" altLang="en-US" sz="1200" dirty="0">
                <a:ea typeface="DejaVu Sans" charset="0"/>
                <a:cs typeface="DejaVu Sans" charset="0"/>
              </a:rPr>
              <a:t> produces a world-leading range of cast and forged steel gate, globe, check, ball, triple-offset, knife gate, highly engineered severe service valves, and steam traps for all major industrial applications. </a:t>
            </a:r>
            <a:r>
              <a:rPr lang="en-GB" altLang="en-US" sz="1200" dirty="0" err="1">
                <a:ea typeface="DejaVu Sans" charset="0"/>
                <a:cs typeface="DejaVu Sans" charset="0"/>
              </a:rPr>
              <a:t>Velan</a:t>
            </a:r>
            <a:r>
              <a:rPr lang="en-GB" altLang="en-US" sz="1200" dirty="0">
                <a:ea typeface="DejaVu Sans" charset="0"/>
                <a:cs typeface="DejaVu Sans" charset="0"/>
              </a:rPr>
              <a:t> operates 17 production facilities in North America, Europe and Asia, five stocking distribution </a:t>
            </a:r>
            <a:r>
              <a:rPr lang="en-GB" altLang="en-US" sz="1200" dirty="0" err="1">
                <a:ea typeface="DejaVu Sans" charset="0"/>
                <a:cs typeface="DejaVu Sans" charset="0"/>
              </a:rPr>
              <a:t>centers</a:t>
            </a:r>
            <a:r>
              <a:rPr lang="en-GB" altLang="en-US" sz="1200" dirty="0">
                <a:ea typeface="DejaVu Sans" charset="0"/>
                <a:cs typeface="DejaVu Sans" charset="0"/>
              </a:rPr>
              <a:t>, and service shops across the world. It employs over 2,000 people and reporting revenues of more than USD450 million.</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Solution Components:</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Software</a:t>
            </a:r>
          </a:p>
          <a:p>
            <a:pPr>
              <a:spcBef>
                <a:spcPts val="375"/>
              </a:spcBef>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s-ES" altLang="en-US" sz="1200" dirty="0">
                <a:ea typeface="MS PGothic" panose="020B0600070205080204" pitchFamily="34" charset="-128"/>
              </a:rPr>
              <a:t> IBM® </a:t>
            </a:r>
            <a:r>
              <a:rPr lang="es-ES" altLang="en-US" sz="1200" dirty="0" err="1">
                <a:ea typeface="MS PGothic" panose="020B0600070205080204" pitchFamily="34" charset="-128"/>
              </a:rPr>
              <a:t>Cognos</a:t>
            </a:r>
            <a:r>
              <a:rPr lang="es-ES" altLang="en-US" sz="1200" dirty="0">
                <a:ea typeface="MS PGothic" panose="020B0600070205080204" pitchFamily="34" charset="-128"/>
              </a:rPr>
              <a:t>® </a:t>
            </a:r>
            <a:r>
              <a:rPr lang="es-ES" altLang="en-US" sz="1200" dirty="0" err="1">
                <a:ea typeface="MS PGothic" panose="020B0600070205080204" pitchFamily="34" charset="-128"/>
              </a:rPr>
              <a:t>Controller</a:t>
            </a:r>
            <a:endParaRPr lang="es-ES" altLang="en-US" sz="1200" dirty="0">
              <a:ea typeface="MS PGothic" panose="020B0600070205080204" pitchFamily="34" charset="-128"/>
            </a:endParaRPr>
          </a:p>
          <a:p>
            <a:pPr>
              <a:spcBef>
                <a:spcPts val="375"/>
              </a:spcBef>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s-ES" altLang="en-US" sz="1200" dirty="0">
                <a:ea typeface="MS PGothic" panose="020B0600070205080204" pitchFamily="34" charset="-128"/>
              </a:rPr>
              <a:t> IBM </a:t>
            </a:r>
            <a:r>
              <a:rPr lang="es-ES" altLang="en-US" sz="1200" dirty="0" err="1">
                <a:ea typeface="MS PGothic" panose="020B0600070205080204" pitchFamily="34" charset="-128"/>
              </a:rPr>
              <a:t>Cognos</a:t>
            </a:r>
            <a:r>
              <a:rPr lang="es-ES" altLang="en-US" sz="1200" dirty="0">
                <a:ea typeface="MS PGothic" panose="020B0600070205080204" pitchFamily="34" charset="-128"/>
              </a:rPr>
              <a:t> TM1®</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Business challenge:</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altLang="en-US" sz="1200" dirty="0" err="1">
                <a:ea typeface="DejaVu Sans" charset="0"/>
                <a:cs typeface="DejaVu Sans" charset="0"/>
              </a:rPr>
              <a:t>Velan</a:t>
            </a:r>
            <a:r>
              <a:rPr lang="en-GB" altLang="en-US" sz="1200" dirty="0">
                <a:ea typeface="DejaVu Sans" charset="0"/>
                <a:cs typeface="DejaVu Sans" charset="0"/>
              </a:rPr>
              <a:t> wanted to enhance decision-making with a better understanding of corporate performance. With vital data buried in spreadsheets, how could it shift its finance team’s focus from number-crunching to analysis?</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The benefit:</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altLang="en-US" sz="1200" dirty="0">
                <a:cs typeface="Arial Unicode MS" panose="020B0604020202020204" pitchFamily="34" charset="-128"/>
              </a:rPr>
              <a:t>Financial reports can be generated in hours rather than days, and are based on trusted data, equipping decision-makers with the actionable insights they need to guide </a:t>
            </a:r>
            <a:r>
              <a:rPr lang="en-GB" altLang="en-US" sz="1200" dirty="0" err="1">
                <a:cs typeface="Arial Unicode MS" panose="020B0604020202020204" pitchFamily="34" charset="-128"/>
              </a:rPr>
              <a:t>Velan</a:t>
            </a:r>
            <a:r>
              <a:rPr lang="en-GB" altLang="en-US" sz="1200" dirty="0">
                <a:cs typeface="Arial Unicode MS" panose="020B0604020202020204" pitchFamily="34" charset="-128"/>
              </a:rPr>
              <a:t> to even better performance.  </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GB" sz="1200" kern="50" dirty="0">
              <a:solidFill>
                <a:schemeClr val="tx1"/>
              </a:solidFill>
              <a:latin typeface="Arial"/>
              <a:ea typeface="Arial Unicode MS"/>
              <a:cs typeface="Arial Unicode MS" panose="020B060402020202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200" b="1" kern="50" dirty="0">
                <a:solidFill>
                  <a:schemeClr val="tx1"/>
                </a:solidFill>
                <a:latin typeface="Arial"/>
                <a:ea typeface="Arial Unicode MS"/>
                <a:cs typeface="Arial Unicode MS" panose="020B0604020202020204" pitchFamily="34" charset="-128"/>
              </a:rPr>
              <a:t>Video</a:t>
            </a:r>
            <a:r>
              <a:rPr lang="en-GB" sz="1200" kern="50" dirty="0">
                <a:solidFill>
                  <a:schemeClr val="tx1"/>
                </a:solidFill>
                <a:latin typeface="Arial"/>
                <a:ea typeface="Arial Unicode MS"/>
                <a:cs typeface="Arial Unicode MS" panose="020B0604020202020204" pitchFamily="34" charset="-128"/>
              </a:rPr>
              <a:t>:</a:t>
            </a:r>
            <a:r>
              <a:rPr lang="en-GB" sz="1200" kern="50" baseline="0" dirty="0">
                <a:solidFill>
                  <a:schemeClr val="tx1"/>
                </a:solidFill>
                <a:latin typeface="Arial"/>
                <a:ea typeface="Arial Unicode MS"/>
                <a:cs typeface="Arial Unicode MS" panose="020B0604020202020204" pitchFamily="34" charset="-128"/>
              </a:rPr>
              <a:t> </a:t>
            </a:r>
            <a:r>
              <a:rPr lang="en-GB" dirty="0"/>
              <a:t>In order to provide quality service worldwide, </a:t>
            </a:r>
            <a:r>
              <a:rPr lang="en-GB" dirty="0" err="1"/>
              <a:t>Velan</a:t>
            </a:r>
            <a:r>
              <a:rPr lang="en-GB" dirty="0"/>
              <a:t> had to move past Excel. With more than 25 workbooks and spreadsheets one little error could throw off their entire system. They turned to IBM </a:t>
            </a:r>
            <a:r>
              <a:rPr lang="en-GB" dirty="0" err="1"/>
              <a:t>Cognos</a:t>
            </a:r>
            <a:r>
              <a:rPr lang="en-GB" dirty="0"/>
              <a:t> TM1 for the perfect reporting solution. Reports that used to</a:t>
            </a:r>
            <a:br>
              <a:rPr lang="en-GB" dirty="0"/>
            </a:br>
            <a:r>
              <a:rPr lang="en-GB" dirty="0"/>
              <a:t>take days now take hours with this new system – increasing accuracy and giving employees time for higher valued tasks.</a:t>
            </a:r>
            <a:endParaRPr lang="en-GB" sz="1200" kern="50" dirty="0">
              <a:solidFill>
                <a:schemeClr val="tx1"/>
              </a:solidFill>
              <a:latin typeface="Arial"/>
              <a:ea typeface="Arial Unicode MS"/>
              <a:cs typeface="Arial Unicode MS" panose="020B060402020202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200" b="1" kern="50" dirty="0">
                <a:solidFill>
                  <a:schemeClr val="tx1"/>
                </a:solidFill>
                <a:latin typeface="Arial"/>
                <a:ea typeface="Arial Unicode MS"/>
                <a:cs typeface="Arial Unicode MS" panose="020B0604020202020204" pitchFamily="34" charset="-128"/>
              </a:rPr>
              <a:t>Podcast:</a:t>
            </a:r>
            <a:r>
              <a:rPr lang="en-GB" sz="1200" kern="50" baseline="0" dirty="0">
                <a:solidFill>
                  <a:schemeClr val="tx1"/>
                </a:solidFill>
                <a:latin typeface="Arial"/>
                <a:ea typeface="Arial Unicode MS"/>
                <a:cs typeface="Arial Unicode MS" panose="020B0604020202020204" pitchFamily="34" charset="-128"/>
              </a:rPr>
              <a:t> </a:t>
            </a:r>
            <a:r>
              <a:rPr lang="en-GB" sz="1200" kern="50" baseline="0" dirty="0" err="1">
                <a:solidFill>
                  <a:schemeClr val="tx1"/>
                </a:solidFill>
                <a:latin typeface="Arial"/>
                <a:ea typeface="Arial Unicode MS"/>
                <a:cs typeface="Arial Unicode MS" panose="020B0604020202020204" pitchFamily="34" charset="-128"/>
              </a:rPr>
              <a:t>Velan</a:t>
            </a:r>
            <a:r>
              <a:rPr lang="en-GB" sz="1200" kern="50" baseline="0" dirty="0">
                <a:solidFill>
                  <a:schemeClr val="tx1"/>
                </a:solidFill>
                <a:latin typeface="Arial"/>
                <a:ea typeface="Arial Unicode MS"/>
                <a:cs typeface="Arial Unicode MS" panose="020B0604020202020204" pitchFamily="34" charset="-128"/>
              </a:rPr>
              <a:t> discusses how growth and competitive forces led the company to initiate a "complete finance transformation” </a:t>
            </a:r>
            <a:endParaRPr lang="en-US" sz="1200" kern="50" dirty="0">
              <a:solidFill>
                <a:schemeClr val="tx1"/>
              </a:solidFill>
              <a:latin typeface="Arial"/>
              <a:ea typeface="Arial Unicode MS"/>
              <a:cs typeface="Tahoma"/>
            </a:endParaRP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7233257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438"/>
              </a:spcBef>
            </a:pPr>
            <a:r>
              <a:rPr lang="en-US" altLang="en-US" sz="1000" b="1" dirty="0">
                <a:latin typeface="Arial" charset="0"/>
                <a:ea typeface="Arial Unicode MS" charset="0"/>
                <a:cs typeface="Tahoma" charset="0"/>
              </a:rPr>
              <a:t>Client Name:</a:t>
            </a:r>
            <a:endParaRPr lang="en-US" altLang="en-US" sz="1000" dirty="0">
              <a:latin typeface="Arial" charset="0"/>
              <a:ea typeface="Arial Unicode MS" charset="0"/>
              <a:cs typeface="Tahoma" charset="0"/>
            </a:endParaRPr>
          </a:p>
          <a:p>
            <a:pPr>
              <a:spcBef>
                <a:spcPts val="1438"/>
              </a:spcBef>
            </a:pPr>
            <a:r>
              <a:rPr lang="en-US" altLang="en-US" sz="1000" dirty="0">
                <a:solidFill>
                  <a:srgbClr val="808080"/>
                </a:solidFill>
                <a:latin typeface="Arial" charset="0"/>
                <a:ea typeface="Arial Unicode MS" charset="0"/>
                <a:cs typeface="Tahoma" charset="0"/>
              </a:rPr>
              <a:t>Gordon and </a:t>
            </a:r>
            <a:r>
              <a:rPr lang="en-US" altLang="en-US" sz="1000" dirty="0" err="1">
                <a:solidFill>
                  <a:srgbClr val="808080"/>
                </a:solidFill>
                <a:latin typeface="Arial" charset="0"/>
                <a:ea typeface="Arial Unicode MS" charset="0"/>
                <a:cs typeface="Tahoma" charset="0"/>
              </a:rPr>
              <a:t>Gotch</a:t>
            </a:r>
            <a:endParaRPr lang="en-US" altLang="en-US" sz="1000" dirty="0">
              <a:solidFill>
                <a:srgbClr val="808080"/>
              </a:solidFill>
              <a:latin typeface="Arial" charset="0"/>
              <a:ea typeface="Arial Unicode MS" charset="0"/>
              <a:cs typeface="Tahoma" charset="0"/>
            </a:endParaRPr>
          </a:p>
          <a:p>
            <a:pPr>
              <a:spcBef>
                <a:spcPts val="1438"/>
              </a:spcBef>
            </a:pPr>
            <a:endParaRPr lang="en-US" altLang="en-US" sz="1000" dirty="0">
              <a:solidFill>
                <a:srgbClr val="808080"/>
              </a:solidFill>
              <a:latin typeface="Arial" charset="0"/>
              <a:ea typeface="Arial Unicode MS" charset="0"/>
              <a:cs typeface="Tahoma" charset="0"/>
            </a:endParaRPr>
          </a:p>
          <a:p>
            <a:pPr>
              <a:spcBef>
                <a:spcPts val="1438"/>
              </a:spcBef>
            </a:pPr>
            <a:r>
              <a:rPr lang="en-US" altLang="en-US" sz="1000" b="1" dirty="0">
                <a:latin typeface="Arial" charset="0"/>
                <a:ea typeface="Arial Unicode MS" charset="0"/>
                <a:cs typeface="Tahoma" charset="0"/>
              </a:rPr>
              <a:t>Case study Link:</a:t>
            </a:r>
          </a:p>
          <a:p>
            <a:pPr>
              <a:spcBef>
                <a:spcPts val="1438"/>
              </a:spcBef>
            </a:pPr>
            <a:r>
              <a:rPr lang="en-GB" altLang="en-US" dirty="0">
                <a:latin typeface="Times New Roman" charset="0"/>
                <a:ea typeface="Arial Unicode MS" charset="0"/>
                <a:cs typeface="Tahoma" charset="0"/>
              </a:rPr>
              <a:t>http://www.ibm.com/software/businesscasestudies/us/en/corp?synkey=W405824F26814G16</a:t>
            </a:r>
            <a:endParaRPr lang="en-US" altLang="en-US" sz="1000" dirty="0">
              <a:latin typeface="Arial" charset="0"/>
              <a:ea typeface="Arial Unicode MS" charset="0"/>
              <a:cs typeface="Tahoma" charset="0"/>
            </a:endParaRPr>
          </a:p>
          <a:p>
            <a:pPr>
              <a:spcBef>
                <a:spcPts val="1438"/>
              </a:spcBef>
            </a:pPr>
            <a:r>
              <a:rPr lang="en-US" altLang="en-US" sz="1000" b="1" dirty="0">
                <a:latin typeface="Arial" charset="0"/>
                <a:ea typeface="Arial Unicode MS" charset="0"/>
                <a:cs typeface="Tahoma" charset="0"/>
              </a:rPr>
              <a:t>Pull Quote:</a:t>
            </a:r>
            <a:endParaRPr lang="en-US" altLang="en-US" sz="1000" dirty="0">
              <a:latin typeface="Arial" charset="0"/>
              <a:ea typeface="Arial Unicode MS" charset="0"/>
              <a:cs typeface="Tahoma" charset="0"/>
            </a:endParaRPr>
          </a:p>
          <a:p>
            <a:r>
              <a:rPr lang="en-US" altLang="en-US" i="1" dirty="0">
                <a:latin typeface="Times New Roman" charset="0"/>
                <a:ea typeface="Arial Unicode MS" charset="0"/>
                <a:cs typeface="Tahoma" charset="0"/>
              </a:rPr>
              <a:t>“Distribution is not just about efficient logistics; it’s about being smarter about how many copies publishers print and which retailers sell them. Our challenge was to turn a gold-mine of data into the insights that our clients need to make more informed decisions.”</a:t>
            </a:r>
            <a:endParaRPr lang="en-GB" altLang="en-US" dirty="0">
              <a:latin typeface="Times New Roman" charset="0"/>
              <a:ea typeface="Arial Unicode MS" charset="0"/>
              <a:cs typeface="Tahoma" charset="0"/>
            </a:endParaRPr>
          </a:p>
          <a:p>
            <a:pPr eaLnBrk="1" hangingPunct="1">
              <a:spcBef>
                <a:spcPct val="0"/>
              </a:spcBef>
              <a:buClrTx/>
              <a:buFontTx/>
              <a:buNone/>
            </a:pPr>
            <a:r>
              <a:rPr lang="en-US" altLang="en-US" sz="1100" i="1" dirty="0">
                <a:latin typeface="Times New Roman" charset="0"/>
                <a:ea typeface="Arial Unicode MS" charset="0"/>
                <a:cs typeface="Tahoma" charset="0"/>
              </a:rPr>
              <a:t>—</a:t>
            </a:r>
            <a:r>
              <a:rPr lang="en-GB" altLang="en-US" sz="1100" i="1" dirty="0">
                <a:latin typeface="Times New Roman" charset="0"/>
                <a:ea typeface="Arial Unicode MS" charset="0"/>
                <a:cs typeface="Tahoma" charset="0"/>
              </a:rPr>
              <a:t>David Hogan, General Manager, Gordon and </a:t>
            </a:r>
            <a:r>
              <a:rPr lang="en-GB" altLang="en-US" sz="1100" i="1" dirty="0" err="1">
                <a:latin typeface="Times New Roman" charset="0"/>
                <a:ea typeface="Arial Unicode MS" charset="0"/>
                <a:cs typeface="Tahoma" charset="0"/>
              </a:rPr>
              <a:t>Gotch</a:t>
            </a:r>
            <a:endParaRPr lang="en-GB" altLang="en-US" sz="1100" i="1" dirty="0">
              <a:latin typeface="Times New Roman" charset="0"/>
              <a:ea typeface="Arial Unicode MS" charset="0"/>
              <a:cs typeface="Tahoma" charset="0"/>
            </a:endParaRPr>
          </a:p>
          <a:p>
            <a:pPr eaLnBrk="1" hangingPunct="1">
              <a:spcBef>
                <a:spcPct val="0"/>
              </a:spcBef>
              <a:buClrTx/>
              <a:buFontTx/>
              <a:buNone/>
            </a:pPr>
            <a:endParaRPr lang="en-US" altLang="en-US" dirty="0">
              <a:latin typeface="Times New Roman" charset="0"/>
              <a:ea typeface="MS PGothic" charset="-128"/>
              <a:cs typeface="Arial" charset="0"/>
            </a:endParaRPr>
          </a:p>
          <a:p>
            <a:pPr>
              <a:spcBef>
                <a:spcPts val="1438"/>
              </a:spcBef>
            </a:pPr>
            <a:r>
              <a:rPr lang="en-US" altLang="en-US" sz="1000" b="1" dirty="0">
                <a:latin typeface="Arial" charset="0"/>
                <a:ea typeface="Arial Unicode MS" charset="0"/>
                <a:cs typeface="Tahoma" charset="0"/>
              </a:rPr>
              <a:t>Company Background:</a:t>
            </a:r>
            <a:endParaRPr lang="en-US" altLang="en-US" sz="1000" dirty="0">
              <a:latin typeface="Arial" charset="0"/>
              <a:ea typeface="Arial Unicode MS" charset="0"/>
              <a:cs typeface="Tahoma" charset="0"/>
            </a:endParaRPr>
          </a:p>
          <a:p>
            <a:r>
              <a:rPr lang="en-AU" altLang="en-US" dirty="0">
                <a:latin typeface="Times New Roman" charset="0"/>
              </a:rPr>
              <a:t>Gordon and </a:t>
            </a:r>
            <a:r>
              <a:rPr lang="en-AU" altLang="en-US" dirty="0" err="1">
                <a:latin typeface="Times New Roman" charset="0"/>
              </a:rPr>
              <a:t>Gotch</a:t>
            </a:r>
            <a:r>
              <a:rPr lang="en-AU" altLang="en-US" dirty="0">
                <a:latin typeface="Times New Roman" charset="0"/>
              </a:rPr>
              <a:t> is the largest independent distributor and wholesaler of printed media in Australia, distributing in excess of 140 million copies of approximately 3,500 mass media and special interest publications per year. Gordon and </a:t>
            </a:r>
            <a:r>
              <a:rPr lang="en-AU" altLang="en-US" dirty="0" err="1">
                <a:latin typeface="Times New Roman" charset="0"/>
              </a:rPr>
              <a:t>Gotch</a:t>
            </a:r>
            <a:r>
              <a:rPr lang="en-AU" altLang="en-US" dirty="0">
                <a:latin typeface="Times New Roman" charset="0"/>
              </a:rPr>
              <a:t> is a core business within the PMP Limited Group, an ASX listed company with over 1,200 employees in locations across Australia and New Zealand.</a:t>
            </a:r>
          </a:p>
          <a:p>
            <a:endParaRPr lang="en-GB" altLang="en-US" dirty="0">
              <a:latin typeface="Times New Roman" charset="0"/>
            </a:endParaRPr>
          </a:p>
          <a:p>
            <a:pPr>
              <a:spcBef>
                <a:spcPts val="1438"/>
              </a:spcBef>
            </a:pPr>
            <a:r>
              <a:rPr lang="en-US" altLang="en-US" sz="1000" b="1" dirty="0">
                <a:latin typeface="Arial" charset="0"/>
                <a:ea typeface="Arial Unicode MS" charset="0"/>
                <a:cs typeface="Arial Unicode MS" charset="0"/>
              </a:rPr>
              <a:t>Solution components:</a:t>
            </a:r>
            <a:endParaRPr lang="en-US" altLang="en-US" sz="1000" dirty="0">
              <a:latin typeface="Arial" charset="0"/>
              <a:ea typeface="Arial Unicode MS" charset="0"/>
              <a:cs typeface="Arial Unicode MS" charset="0"/>
            </a:endParaRPr>
          </a:p>
          <a:p>
            <a:pPr eaLnBrk="1" hangingPunct="1">
              <a:spcBef>
                <a:spcPct val="0"/>
              </a:spcBef>
            </a:pPr>
            <a:r>
              <a:rPr lang="en-US" altLang="en-US" sz="1000" b="1" dirty="0">
                <a:latin typeface="Times New Roman" charset="0"/>
              </a:rPr>
              <a:t>Software</a:t>
            </a:r>
            <a:endParaRPr lang="en-US" altLang="en-US" sz="1000" dirty="0">
              <a:latin typeface="Times New Roman" charset="0"/>
            </a:endParaRPr>
          </a:p>
          <a:p>
            <a:pPr eaLnBrk="1" hangingPunct="1">
              <a:spcBef>
                <a:spcPct val="0"/>
              </a:spcBef>
              <a:buFont typeface="Arial" charset="0"/>
              <a:buChar char="•"/>
            </a:pPr>
            <a:r>
              <a:rPr lang="en-US" altLang="en-US" sz="1000" dirty="0">
                <a:latin typeface="Times New Roman" charset="0"/>
              </a:rPr>
              <a:t>IBM® SPSS® Modeler</a:t>
            </a:r>
          </a:p>
          <a:p>
            <a:pPr eaLnBrk="1" hangingPunct="1">
              <a:spcBef>
                <a:spcPct val="0"/>
              </a:spcBef>
              <a:buFont typeface="Arial" charset="0"/>
              <a:buChar char="•"/>
            </a:pPr>
            <a:r>
              <a:rPr lang="en-US" altLang="en-US" sz="1000" dirty="0">
                <a:latin typeface="Times New Roman" charset="0"/>
              </a:rPr>
              <a:t>IBM </a:t>
            </a:r>
            <a:r>
              <a:rPr lang="en-US" altLang="en-US" sz="1000" dirty="0" err="1">
                <a:latin typeface="Times New Roman" charset="0"/>
              </a:rPr>
              <a:t>Cognos</a:t>
            </a:r>
            <a:r>
              <a:rPr lang="en-US" altLang="en-US" sz="1000" dirty="0">
                <a:latin typeface="Times New Roman" charset="0"/>
              </a:rPr>
              <a:t>® TM1®</a:t>
            </a:r>
          </a:p>
          <a:p>
            <a:pPr eaLnBrk="1" hangingPunct="1">
              <a:spcBef>
                <a:spcPct val="0"/>
              </a:spcBef>
              <a:buFont typeface="Arial" charset="0"/>
              <a:buChar char="•"/>
            </a:pPr>
            <a:r>
              <a:rPr lang="en-US" altLang="en-US" sz="1000" dirty="0">
                <a:latin typeface="Times New Roman" charset="0"/>
              </a:rPr>
              <a:t>IBM </a:t>
            </a:r>
            <a:r>
              <a:rPr lang="en-US" altLang="en-US" sz="1000" dirty="0" err="1">
                <a:latin typeface="Times New Roman" charset="0"/>
              </a:rPr>
              <a:t>Cognos</a:t>
            </a:r>
            <a:r>
              <a:rPr lang="en-US" altLang="en-US" sz="1000" dirty="0">
                <a:latin typeface="Times New Roman" charset="0"/>
              </a:rPr>
              <a:t> Business Intelligence</a:t>
            </a:r>
          </a:p>
          <a:p>
            <a:pPr eaLnBrk="1" hangingPunct="1">
              <a:spcBef>
                <a:spcPct val="0"/>
              </a:spcBef>
            </a:pPr>
            <a:r>
              <a:rPr lang="en-US" altLang="en-US" sz="1000" b="1" dirty="0">
                <a:latin typeface="Times New Roman" charset="0"/>
              </a:rPr>
              <a:t>IBM Business Partner</a:t>
            </a:r>
            <a:endParaRPr lang="en-US" altLang="en-US" sz="1000" dirty="0">
              <a:latin typeface="Times New Roman" charset="0"/>
            </a:endParaRPr>
          </a:p>
          <a:p>
            <a:pPr eaLnBrk="1" hangingPunct="1">
              <a:spcBef>
                <a:spcPct val="0"/>
              </a:spcBef>
              <a:buFont typeface="Arial" charset="0"/>
              <a:buChar char="•"/>
            </a:pPr>
            <a:r>
              <a:rPr lang="en-US" altLang="en-US" sz="1000" dirty="0">
                <a:latin typeface="Times New Roman" charset="0"/>
              </a:rPr>
              <a:t>Cornerstone Performance Management</a:t>
            </a:r>
          </a:p>
          <a:p>
            <a:pPr eaLnBrk="1" hangingPunct="1">
              <a:spcBef>
                <a:spcPct val="0"/>
              </a:spcBef>
              <a:buFont typeface="Arial" charset="0"/>
              <a:buChar char="•"/>
            </a:pPr>
            <a:endParaRPr lang="en-US" altLang="en-US" sz="1000" dirty="0">
              <a:latin typeface="Times New Roman" charset="0"/>
            </a:endParaRPr>
          </a:p>
          <a:p>
            <a:pPr>
              <a:spcBef>
                <a:spcPts val="1438"/>
              </a:spcBef>
            </a:pPr>
            <a:r>
              <a:rPr lang="en-US" altLang="en-US" sz="1000" b="1" dirty="0">
                <a:latin typeface="Arial" charset="0"/>
                <a:ea typeface="Arial Unicode MS" charset="0"/>
                <a:cs typeface="Arial Unicode MS" charset="0"/>
              </a:rPr>
              <a:t>Business challenge:</a:t>
            </a:r>
            <a:endParaRPr lang="en-US" altLang="en-US" sz="1000" dirty="0">
              <a:latin typeface="Arial" charset="0"/>
              <a:ea typeface="Arial Unicode MS" charset="0"/>
              <a:cs typeface="Arial Unicode MS" charset="0"/>
            </a:endParaRPr>
          </a:p>
          <a:p>
            <a:pPr hangingPunct="1"/>
            <a:r>
              <a:rPr lang="en-AU" altLang="en-US" dirty="0">
                <a:latin typeface="Times New Roman" charset="0"/>
              </a:rPr>
              <a:t>Magazine distribution specialist Gordon and </a:t>
            </a:r>
            <a:r>
              <a:rPr lang="en-AU" altLang="en-US" dirty="0" err="1">
                <a:latin typeface="Times New Roman" charset="0"/>
              </a:rPr>
              <a:t>Gotch</a:t>
            </a:r>
            <a:r>
              <a:rPr lang="en-AU" altLang="en-US" dirty="0">
                <a:latin typeface="Times New Roman" charset="0"/>
              </a:rPr>
              <a:t> needed to replace an ageing and inflexible technology landscape while still maintaining an industry-leading allocations and reporting solution.</a:t>
            </a:r>
          </a:p>
          <a:p>
            <a:pPr hangingPunct="1"/>
            <a:endParaRPr lang="en-GB" altLang="en-US" dirty="0">
              <a:latin typeface="Times New Roman" charset="0"/>
            </a:endParaRPr>
          </a:p>
          <a:p>
            <a:pPr>
              <a:spcBef>
                <a:spcPts val="1438"/>
              </a:spcBef>
            </a:pPr>
            <a:r>
              <a:rPr lang="en-US" altLang="en-US" sz="1000" b="1" dirty="0">
                <a:latin typeface="Arial" charset="0"/>
                <a:ea typeface="Arial Unicode MS" charset="0"/>
                <a:cs typeface="Arial Unicode MS" charset="0"/>
              </a:rPr>
              <a:t>The benefit:</a:t>
            </a:r>
            <a:endParaRPr lang="en-US" altLang="en-US" sz="1000" dirty="0">
              <a:latin typeface="Arial" charset="0"/>
              <a:ea typeface="Arial Unicode MS" charset="0"/>
              <a:cs typeface="Arial Unicode MS" charset="0"/>
            </a:endParaRPr>
          </a:p>
          <a:p>
            <a:pPr hangingPunct="1"/>
            <a:r>
              <a:rPr lang="en-AU" altLang="en-US" dirty="0">
                <a:latin typeface="Times New Roman" charset="0"/>
              </a:rPr>
              <a:t>Cornerstone helped Gordon and </a:t>
            </a:r>
            <a:r>
              <a:rPr lang="en-AU" altLang="en-US" dirty="0" err="1">
                <a:latin typeface="Times New Roman" charset="0"/>
              </a:rPr>
              <a:t>Gotch</a:t>
            </a:r>
            <a:r>
              <a:rPr lang="en-AU" altLang="en-US" dirty="0">
                <a:latin typeface="Times New Roman" charset="0"/>
              </a:rPr>
              <a:t> implement a sophisticated and fully integrated solution for forecasting, allocations and reporting, automatically incorporating data from multiple sources.</a:t>
            </a:r>
            <a:endParaRPr lang="en-GB" altLang="en-US" dirty="0">
              <a:latin typeface="Times New Roman" charset="0"/>
            </a:endParaRPr>
          </a:p>
          <a:p>
            <a:r>
              <a:rPr lang="en-US" altLang="en-US" sz="1200" dirty="0">
                <a:latin typeface="Arial" charset="0"/>
                <a:ea typeface="MS PGothic" charset="-128"/>
                <a:cs typeface="Arial Unicode MS" charset="0"/>
              </a:rPr>
              <a:t> </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b="1" dirty="0">
              <a:cs typeface="Arial Unicode MS" panose="020B0604020202020204" pitchFamily="34" charset="-128"/>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8118050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Client Name</a:t>
            </a:r>
          </a:p>
          <a:p>
            <a:r>
              <a:rPr lang="en-US" sz="1200" kern="1200" dirty="0">
                <a:solidFill>
                  <a:schemeClr val="tx1"/>
                </a:solidFill>
                <a:effectLst/>
                <a:latin typeface="+mn-lt"/>
                <a:ea typeface="+mn-ea"/>
                <a:cs typeface="+mn-cs"/>
              </a:rPr>
              <a:t>Mater Foundation</a:t>
            </a:r>
          </a:p>
          <a:p>
            <a:r>
              <a:rPr lang="en-US" sz="1200" b="1" kern="1200" dirty="0">
                <a:solidFill>
                  <a:schemeClr val="tx1"/>
                </a:solidFill>
                <a:effectLst/>
                <a:latin typeface="+mn-lt"/>
                <a:ea typeface="+mn-ea"/>
                <a:cs typeface="+mn-cs"/>
              </a:rPr>
              <a:t>Company Background</a:t>
            </a:r>
          </a:p>
          <a:p>
            <a:r>
              <a:rPr lang="en-US" sz="1200" u="sng" kern="1200" dirty="0">
                <a:solidFill>
                  <a:schemeClr val="tx1"/>
                </a:solidFill>
                <a:effectLst/>
                <a:latin typeface="+mn-lt"/>
                <a:ea typeface="+mn-ea"/>
                <a:cs typeface="+mn-cs"/>
                <a:hlinkClick r:id="rId3"/>
              </a:rPr>
              <a:t>Mater Foundation</a:t>
            </a:r>
            <a:r>
              <a:rPr lang="en-US" sz="1200" kern="1200" dirty="0">
                <a:solidFill>
                  <a:schemeClr val="tx1"/>
                </a:solidFill>
                <a:effectLst/>
                <a:latin typeface="+mn-lt"/>
                <a:ea typeface="+mn-ea"/>
                <a:cs typeface="+mn-cs"/>
              </a:rPr>
              <a:t> is a not-for-profit organization that connects community and philanthropic support to Mater Health and Mater Research – leading healthcare providers in Brisbane, Australia. The foundation is part of Mater Health, a group established by the Sisters of Mercy in 1906. Today, Mater comprises several hospitals, health centers, a world-class medical research institute and pathology and pharmacy businesses, which aim to provide exceptional care with an emphasis on the founding values of the Sisters of Mercy.</a:t>
            </a:r>
          </a:p>
          <a:p>
            <a:r>
              <a:rPr lang="en-US" sz="1200" b="1" kern="1200" dirty="0">
                <a:solidFill>
                  <a:schemeClr val="tx1"/>
                </a:solidFill>
                <a:effectLst/>
                <a:latin typeface="+mn-lt"/>
                <a:ea typeface="+mn-ea"/>
                <a:cs typeface="+mn-cs"/>
              </a:rPr>
              <a:t>Business challenge</a:t>
            </a:r>
          </a:p>
          <a:p>
            <a:r>
              <a:rPr lang="en-US" sz="1200" kern="1200" dirty="0">
                <a:solidFill>
                  <a:schemeClr val="tx1"/>
                </a:solidFill>
                <a:effectLst/>
                <a:latin typeface="+mn-lt"/>
                <a:ea typeface="+mn-ea"/>
                <a:cs typeface="+mn-cs"/>
              </a:rPr>
              <a:t>As Mater Foundation’s philanthropic activities continued to grow, its existing spreadsheet-based planning processes could not provide enough control and visibility to help it reach its future goals.</a:t>
            </a:r>
          </a:p>
          <a:p>
            <a:r>
              <a:rPr lang="en-US" sz="1200" b="1" kern="1200" dirty="0">
                <a:solidFill>
                  <a:schemeClr val="tx1"/>
                </a:solidFill>
                <a:effectLst/>
                <a:latin typeface="+mn-lt"/>
                <a:ea typeface="+mn-ea"/>
                <a:cs typeface="+mn-cs"/>
              </a:rPr>
              <a:t>Transformation</a:t>
            </a:r>
          </a:p>
          <a:p>
            <a:r>
              <a:rPr lang="en-US" sz="1200" kern="1200" dirty="0">
                <a:solidFill>
                  <a:schemeClr val="tx1"/>
                </a:solidFill>
                <a:effectLst/>
                <a:latin typeface="+mn-lt"/>
                <a:ea typeface="+mn-ea"/>
                <a:cs typeface="+mn-cs"/>
              </a:rPr>
              <a:t>Hospitals and research centers across Brisbane rely on Mater Foundation’s fundraising efforts to support their important work. With a target of distributing AUD 20 million in funds per year by 2021, the organization is now using IBM Analytics technology to enhance governance and fine-tune its financial plans to help it achieve this ambitious goal.</a:t>
            </a:r>
          </a:p>
          <a:p>
            <a:r>
              <a:rPr lang="en-US" sz="1200" b="1" kern="1200" dirty="0">
                <a:solidFill>
                  <a:schemeClr val="tx1"/>
                </a:solidFill>
                <a:effectLst/>
                <a:latin typeface="+mn-lt"/>
                <a:ea typeface="+mn-ea"/>
                <a:cs typeface="+mn-cs"/>
              </a:rPr>
              <a:t>Results</a:t>
            </a:r>
          </a:p>
          <a:p>
            <a:r>
              <a:rPr lang="en-US" sz="1200" kern="1200" dirty="0">
                <a:solidFill>
                  <a:schemeClr val="tx1"/>
                </a:solidFill>
                <a:effectLst/>
                <a:latin typeface="+mn-lt"/>
                <a:ea typeface="+mn-ea"/>
                <a:cs typeface="+mn-cs"/>
              </a:rPr>
              <a:t>Robust financial models increased confidence in business plans. Process automation saved two weeks’ budgeting work. What-if analysis will drive smarter decision-making once fully implemented.</a:t>
            </a:r>
          </a:p>
          <a:p>
            <a:r>
              <a:rPr lang="en-US" sz="1200" b="1" kern="1200" dirty="0">
                <a:solidFill>
                  <a:schemeClr val="tx1"/>
                </a:solidFill>
                <a:effectLst/>
                <a:latin typeface="+mn-lt"/>
                <a:ea typeface="+mn-ea"/>
                <a:cs typeface="+mn-cs"/>
              </a:rPr>
              <a:t>Pull Quote</a:t>
            </a:r>
          </a:p>
          <a:p>
            <a:r>
              <a:rPr lang="en-US" sz="1200" i="1" kern="1200" dirty="0">
                <a:solidFill>
                  <a:schemeClr val="tx1"/>
                </a:solidFill>
                <a:effectLst/>
                <a:latin typeface="+mn-lt"/>
                <a:ea typeface="+mn-ea"/>
                <a:cs typeface="+mn-cs"/>
              </a:rPr>
              <a:t>“The ability to validate data at the point of entry and consolidate it automatically within seconds saves many hours of low-value manual work.”</a:t>
            </a:r>
          </a:p>
          <a:p>
            <a:r>
              <a:rPr lang="en-US" sz="1200" i="1"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Arani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Samorodny</a:t>
            </a:r>
            <a:r>
              <a:rPr lang="en-US" sz="1200" i="1" kern="1200" dirty="0">
                <a:solidFill>
                  <a:schemeClr val="tx1"/>
                </a:solidFill>
                <a:effectLst/>
                <a:latin typeface="+mn-lt"/>
                <a:ea typeface="+mn-ea"/>
                <a:cs typeface="+mn-cs"/>
              </a:rPr>
              <a:t>, Senior Manager – Change Management Processes, Mater Foundation</a:t>
            </a:r>
          </a:p>
          <a:p>
            <a:r>
              <a:rPr lang="en-US" sz="1200" b="1" kern="1200" dirty="0">
                <a:solidFill>
                  <a:schemeClr val="tx1"/>
                </a:solidFill>
                <a:effectLst/>
                <a:latin typeface="+mn-lt"/>
                <a:ea typeface="+mn-ea"/>
                <a:cs typeface="+mn-cs"/>
              </a:rPr>
              <a:t>Solution components</a:t>
            </a:r>
          </a:p>
          <a:p>
            <a:r>
              <a:rPr lang="en-US" sz="1200" b="1" kern="1200" dirty="0">
                <a:solidFill>
                  <a:schemeClr val="tx1"/>
                </a:solidFill>
                <a:effectLst/>
                <a:latin typeface="+mn-lt"/>
                <a:ea typeface="+mn-ea"/>
                <a:cs typeface="+mn-cs"/>
              </a:rPr>
              <a:t>Case study Link</a:t>
            </a:r>
          </a:p>
          <a:p>
            <a:r>
              <a:rPr lang="en-US" sz="1200" u="sng" kern="1200" dirty="0">
                <a:solidFill>
                  <a:schemeClr val="tx1"/>
                </a:solidFill>
                <a:effectLst/>
                <a:latin typeface="+mn-lt"/>
                <a:ea typeface="+mn-ea"/>
                <a:cs typeface="+mn-cs"/>
                <a:hlinkClick r:id="rId4"/>
              </a:rPr>
              <a:t>http://ecc.ibm.com/case-study/us-en/ECCF-YTC04091USEN</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557382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445"/>
              </a:spcBef>
              <a:spcAft>
                <a:spcPts val="0"/>
              </a:spcAft>
              <a:defRPr/>
            </a:pPr>
            <a:r>
              <a:rPr lang="en-US" sz="1200" b="1" kern="50" dirty="0">
                <a:latin typeface="Arial"/>
                <a:ea typeface="Arial Unicode MS"/>
                <a:cs typeface="Tahoma"/>
              </a:rPr>
              <a:t>Client Name:</a:t>
            </a:r>
            <a:endParaRPr lang="en-US" sz="1200" kern="50" dirty="0">
              <a:latin typeface="Arial"/>
              <a:ea typeface="Arial Unicode MS"/>
              <a:cs typeface="Tahoma"/>
            </a:endParaRPr>
          </a:p>
          <a:p>
            <a:pPr>
              <a:spcBef>
                <a:spcPts val="1445"/>
              </a:spcBef>
              <a:spcAft>
                <a:spcPts val="0"/>
              </a:spcAft>
              <a:defRPr/>
            </a:pPr>
            <a:r>
              <a:rPr lang="en-US" altLang="en-US" sz="1200" dirty="0"/>
              <a:t>MGM Resorts International </a:t>
            </a:r>
            <a:endParaRPr lang="en-US" sz="1200" kern="50" dirty="0">
              <a:solidFill>
                <a:srgbClr val="808080"/>
              </a:solidFill>
              <a:latin typeface="Arial"/>
              <a:ea typeface="Arial Unicode MS"/>
              <a:cs typeface="Tahoma"/>
            </a:endParaRPr>
          </a:p>
          <a:p>
            <a:pPr>
              <a:spcBef>
                <a:spcPts val="1445"/>
              </a:spcBef>
              <a:spcAft>
                <a:spcPts val="0"/>
              </a:spcAft>
              <a:defRPr/>
            </a:pPr>
            <a:endParaRPr lang="en-US" sz="1200" kern="50" dirty="0">
              <a:solidFill>
                <a:srgbClr val="808080"/>
              </a:solidFill>
              <a:latin typeface="Arial"/>
              <a:ea typeface="Arial Unicode MS"/>
              <a:cs typeface="Tahoma"/>
            </a:endParaRPr>
          </a:p>
          <a:p>
            <a:pPr>
              <a:spcBef>
                <a:spcPts val="1445"/>
              </a:spcBef>
              <a:spcAft>
                <a:spcPts val="0"/>
              </a:spcAft>
              <a:defRPr/>
            </a:pPr>
            <a:r>
              <a:rPr lang="en-US" sz="1200" b="1" kern="50" dirty="0">
                <a:latin typeface="Arial"/>
                <a:ea typeface="Arial Unicode MS"/>
                <a:cs typeface="Tahoma"/>
              </a:rPr>
              <a:t>Case study Link:</a:t>
            </a:r>
            <a:endParaRPr lang="en-US" sz="1200" kern="50" dirty="0">
              <a:latin typeface="Arial"/>
              <a:ea typeface="Arial Unicode MS"/>
              <a:cs typeface="Tahoma"/>
            </a:endParaRPr>
          </a:p>
          <a:p>
            <a:pPr>
              <a:spcBef>
                <a:spcPts val="1445"/>
              </a:spcBef>
              <a:spcAft>
                <a:spcPts val="0"/>
              </a:spcAft>
              <a:defRPr/>
            </a:pPr>
            <a:r>
              <a:rPr lang="en-US" sz="1200" kern="50" dirty="0">
                <a:latin typeface="Arial"/>
                <a:ea typeface="Arial Unicode MS"/>
                <a:cs typeface="Tahoma"/>
              </a:rPr>
              <a:t>http://www.ibm.com/software/businesscasestudies/AE/en/corp?synkey=X276635S70842G52</a:t>
            </a:r>
          </a:p>
          <a:p>
            <a:pPr>
              <a:spcBef>
                <a:spcPts val="1445"/>
              </a:spcBef>
              <a:spcAft>
                <a:spcPts val="0"/>
              </a:spcAft>
              <a:defRPr/>
            </a:pPr>
            <a:endParaRPr lang="en-US" sz="1200" kern="50" dirty="0">
              <a:latin typeface="Arial"/>
              <a:ea typeface="Arial Unicode MS"/>
              <a:cs typeface="Tahoma"/>
            </a:endParaRPr>
          </a:p>
          <a:p>
            <a:pPr>
              <a:spcBef>
                <a:spcPts val="1445"/>
              </a:spcBef>
              <a:spcAft>
                <a:spcPts val="0"/>
              </a:spcAft>
              <a:defRPr/>
            </a:pPr>
            <a:r>
              <a:rPr lang="en-US" sz="1200" b="1" kern="50" dirty="0">
                <a:latin typeface="Arial"/>
                <a:ea typeface="Arial Unicode MS"/>
                <a:cs typeface="Tahoma"/>
              </a:rPr>
              <a:t>Pull Quote:</a:t>
            </a:r>
            <a:endParaRPr lang="en-US" sz="1200" kern="50" dirty="0">
              <a:latin typeface="Arial"/>
              <a:ea typeface="Arial Unicode MS"/>
              <a:cs typeface="Tahoma"/>
            </a:endParaRPr>
          </a:p>
          <a:p>
            <a:pPr>
              <a:tabLst>
                <a:tab pos="0" algn="l"/>
                <a:tab pos="458709" algn="l"/>
                <a:tab pos="917418" algn="l"/>
                <a:tab pos="1376126" algn="l"/>
                <a:tab pos="1834835" algn="l"/>
                <a:tab pos="2293544" algn="l"/>
                <a:tab pos="2752253" algn="l"/>
                <a:tab pos="3210961" algn="l"/>
                <a:tab pos="3669670" algn="l"/>
                <a:tab pos="4128379" algn="l"/>
                <a:tab pos="4587088" algn="l"/>
                <a:tab pos="5045796" algn="l"/>
                <a:tab pos="5504505" algn="l"/>
                <a:tab pos="5963214" algn="l"/>
                <a:tab pos="6421923" algn="l"/>
                <a:tab pos="6880631" algn="l"/>
                <a:tab pos="7339340" algn="l"/>
                <a:tab pos="7798049" algn="l"/>
                <a:tab pos="8256758" algn="l"/>
                <a:tab pos="8715466" algn="l"/>
                <a:tab pos="9174175" algn="l"/>
              </a:tabLst>
              <a:defRPr/>
            </a:pPr>
            <a:r>
              <a:rPr lang="en-US" altLang="en-US" sz="1200" i="1" dirty="0"/>
              <a:t>“The speed of reporting with IBM </a:t>
            </a:r>
            <a:r>
              <a:rPr lang="en-US" altLang="en-US" sz="1200" i="1" dirty="0" err="1"/>
              <a:t>Cognos</a:t>
            </a:r>
            <a:r>
              <a:rPr lang="en-US" altLang="en-US" sz="1200" i="1" dirty="0"/>
              <a:t> TM1 amazed us – it transformed our idea of what technology could do to transform this process.”</a:t>
            </a:r>
          </a:p>
          <a:p>
            <a:pPr>
              <a:tabLst>
                <a:tab pos="0" algn="l"/>
                <a:tab pos="458709" algn="l"/>
                <a:tab pos="917418" algn="l"/>
                <a:tab pos="1376126" algn="l"/>
                <a:tab pos="1834835" algn="l"/>
                <a:tab pos="2293544" algn="l"/>
                <a:tab pos="2752253" algn="l"/>
                <a:tab pos="3210961" algn="l"/>
                <a:tab pos="3669670" algn="l"/>
                <a:tab pos="4128379" algn="l"/>
                <a:tab pos="4587088" algn="l"/>
                <a:tab pos="5045796" algn="l"/>
                <a:tab pos="5504505" algn="l"/>
                <a:tab pos="5963214" algn="l"/>
                <a:tab pos="6421923" algn="l"/>
                <a:tab pos="6880631" algn="l"/>
                <a:tab pos="7339340" algn="l"/>
                <a:tab pos="7798049" algn="l"/>
                <a:tab pos="8256758" algn="l"/>
                <a:tab pos="8715466" algn="l"/>
                <a:tab pos="9174175" algn="l"/>
              </a:tabLst>
              <a:defRPr/>
            </a:pPr>
            <a:r>
              <a:rPr lang="en-US" altLang="en-US" sz="1100" i="1" dirty="0"/>
              <a:t>—Kelly Litster, Vice President, Finance Shared Services Center, MGM Resorts International</a:t>
            </a:r>
            <a:endParaRPr lang="en-US" altLang="en-US" sz="1200" dirty="0">
              <a:ea typeface="MS PGothic" pitchFamily="32" charset="-128"/>
            </a:endParaRPr>
          </a:p>
          <a:p>
            <a:pPr>
              <a:spcBef>
                <a:spcPts val="1445"/>
              </a:spcBef>
              <a:spcAft>
                <a:spcPts val="0"/>
              </a:spcAft>
              <a:defRPr/>
            </a:pPr>
            <a:endParaRPr lang="en-US" sz="1200" i="1" kern="50" dirty="0">
              <a:solidFill>
                <a:srgbClr val="808080"/>
              </a:solidFill>
              <a:latin typeface="Arial"/>
              <a:ea typeface="Arial Unicode MS"/>
              <a:cs typeface="Tahoma"/>
            </a:endParaRPr>
          </a:p>
          <a:p>
            <a:pPr>
              <a:spcBef>
                <a:spcPts val="1445"/>
              </a:spcBef>
              <a:spcAft>
                <a:spcPts val="0"/>
              </a:spcAft>
              <a:defRPr/>
            </a:pPr>
            <a:r>
              <a:rPr lang="en-US" sz="1200" b="1" kern="50" dirty="0">
                <a:latin typeface="Arial"/>
                <a:ea typeface="Arial Unicode MS"/>
                <a:cs typeface="Tahoma"/>
              </a:rPr>
              <a:t>Company Background:</a:t>
            </a:r>
            <a:endParaRPr lang="en-US" sz="1200" kern="50" dirty="0">
              <a:latin typeface="Arial"/>
              <a:ea typeface="Arial Unicode MS"/>
              <a:cs typeface="Tahoma"/>
            </a:endParaRPr>
          </a:p>
          <a:p>
            <a:pPr>
              <a:buFont typeface="Times New Roman" pitchFamily="16" charset="0"/>
              <a:buNone/>
              <a:defRPr/>
            </a:pPr>
            <a:r>
              <a:rPr lang="en-US" sz="1200" dirty="0"/>
              <a:t>MGM Resorts International is one of the largest and most successful players in the Las Vegas resort hotel industry. It operates 15 wholly owned resorts in Nevada, Michigan, and Mississippi, as well as the MGM Macau resort and casino in China. The company employs 62,000 people and generates annual revenues of around USD 9 billion.</a:t>
            </a:r>
            <a:endParaRPr lang="en-GB" sz="1200" dirty="0"/>
          </a:p>
          <a:p>
            <a:pPr>
              <a:spcBef>
                <a:spcPts val="1445"/>
              </a:spcBef>
              <a:spcAft>
                <a:spcPts val="0"/>
              </a:spcAft>
              <a:defRPr/>
            </a:pPr>
            <a:endParaRPr lang="en-US" sz="1200" kern="50" dirty="0">
              <a:solidFill>
                <a:srgbClr val="808080"/>
              </a:solidFill>
              <a:latin typeface="Arial"/>
              <a:ea typeface="Arial Unicode MS"/>
              <a:cs typeface="Tahoma"/>
            </a:endParaRPr>
          </a:p>
          <a:p>
            <a:pPr>
              <a:spcBef>
                <a:spcPts val="1445"/>
              </a:spcBef>
              <a:spcAft>
                <a:spcPts val="0"/>
              </a:spcAft>
              <a:defRPr/>
            </a:pPr>
            <a:r>
              <a:rPr lang="en-US" sz="1200" b="1" kern="50" dirty="0">
                <a:latin typeface="Arial"/>
                <a:ea typeface="Arial Unicode MS"/>
                <a:cs typeface="Tahoma"/>
              </a:rPr>
              <a:t>Solution components:</a:t>
            </a:r>
            <a:endParaRPr lang="en-US" sz="1200" kern="50" dirty="0">
              <a:latin typeface="Arial"/>
              <a:ea typeface="Arial Unicode MS"/>
              <a:cs typeface="Tahoma"/>
            </a:endParaRPr>
          </a:p>
          <a:p>
            <a:pPr>
              <a:spcBef>
                <a:spcPts val="0"/>
              </a:spcBef>
              <a:spcAft>
                <a:spcPts val="0"/>
              </a:spcAft>
              <a:defRPr/>
            </a:pPr>
            <a:r>
              <a:rPr lang="en-US" b="1" kern="50" dirty="0">
                <a:solidFill>
                  <a:srgbClr val="808080"/>
                </a:solidFill>
                <a:latin typeface="Arial"/>
                <a:ea typeface="Arial Unicode MS"/>
                <a:cs typeface="Tahoma"/>
              </a:rPr>
              <a:t>Software</a:t>
            </a:r>
          </a:p>
          <a:p>
            <a:pPr marL="344032" indent="-344032">
              <a:spcBef>
                <a:spcPts val="0"/>
              </a:spcBef>
              <a:spcAft>
                <a:spcPts val="0"/>
              </a:spcAft>
              <a:buFont typeface="Arial"/>
              <a:buChar char="●"/>
              <a:tabLst>
                <a:tab pos="183484" algn="l"/>
              </a:tabLst>
              <a:defRPr/>
            </a:pPr>
            <a:r>
              <a:rPr lang="en-US" sz="1200" kern="50" dirty="0">
                <a:solidFill>
                  <a:srgbClr val="808080"/>
                </a:solidFill>
                <a:latin typeface="Arial"/>
                <a:ea typeface="Arial Unicode MS"/>
                <a:cs typeface="OpenSymbol"/>
              </a:rPr>
              <a:t>IBM </a:t>
            </a:r>
            <a:r>
              <a:rPr lang="en-US" sz="1200" kern="50" dirty="0" err="1">
                <a:solidFill>
                  <a:srgbClr val="808080"/>
                </a:solidFill>
                <a:latin typeface="Arial"/>
                <a:ea typeface="Arial Unicode MS"/>
                <a:cs typeface="OpenSymbol"/>
              </a:rPr>
              <a:t>Cognos</a:t>
            </a:r>
            <a:r>
              <a:rPr lang="en-US" sz="1200" kern="50" dirty="0">
                <a:solidFill>
                  <a:srgbClr val="808080"/>
                </a:solidFill>
                <a:latin typeface="Arial"/>
                <a:ea typeface="Arial Unicode MS"/>
                <a:cs typeface="OpenSymbol"/>
              </a:rPr>
              <a:t> TM1</a:t>
            </a:r>
          </a:p>
          <a:p>
            <a:pPr marL="344032" indent="-344032">
              <a:spcBef>
                <a:spcPts val="0"/>
              </a:spcBef>
              <a:spcAft>
                <a:spcPts val="0"/>
              </a:spcAft>
              <a:buFont typeface="Arial"/>
              <a:buChar char="●"/>
              <a:tabLst>
                <a:tab pos="183484" algn="l"/>
              </a:tabLst>
              <a:defRPr/>
            </a:pPr>
            <a:r>
              <a:rPr lang="en-US" altLang="en-US" sz="1200" dirty="0"/>
              <a:t>Aviana Hospitality and Gaming Intelligence</a:t>
            </a:r>
            <a:endParaRPr lang="en-US" sz="1200" kern="50" dirty="0">
              <a:solidFill>
                <a:srgbClr val="808080"/>
              </a:solidFill>
              <a:latin typeface="Arial"/>
              <a:ea typeface="Arial Unicode MS"/>
              <a:cs typeface="OpenSymbol"/>
            </a:endParaRPr>
          </a:p>
          <a:p>
            <a:pPr>
              <a:spcBef>
                <a:spcPts val="0"/>
              </a:spcBef>
              <a:spcAft>
                <a:spcPts val="0"/>
              </a:spcAft>
              <a:defRPr/>
            </a:pPr>
            <a:r>
              <a:rPr lang="en-US" b="1" kern="50" dirty="0">
                <a:solidFill>
                  <a:srgbClr val="808080"/>
                </a:solidFill>
                <a:latin typeface="Arial"/>
                <a:ea typeface="Arial Unicode MS"/>
                <a:cs typeface="Tahoma"/>
              </a:rPr>
              <a:t>IBM Business Partner</a:t>
            </a:r>
          </a:p>
          <a:p>
            <a:pPr marL="344032" indent="-344032">
              <a:spcBef>
                <a:spcPts val="0"/>
              </a:spcBef>
              <a:spcAft>
                <a:spcPts val="0"/>
              </a:spcAft>
              <a:buFont typeface="Arial"/>
              <a:buChar char="●"/>
              <a:tabLst>
                <a:tab pos="183484" algn="l"/>
              </a:tabLst>
              <a:defRPr/>
            </a:pPr>
            <a:r>
              <a:rPr lang="en-US" sz="1200" kern="50" dirty="0">
                <a:solidFill>
                  <a:srgbClr val="808080"/>
                </a:solidFill>
                <a:latin typeface="Arial"/>
                <a:ea typeface="Arial Unicode MS"/>
                <a:cs typeface="OpenSymbol"/>
              </a:rPr>
              <a:t>Aviana</a:t>
            </a:r>
          </a:p>
          <a:p>
            <a:pPr>
              <a:spcBef>
                <a:spcPts val="1445"/>
              </a:spcBef>
              <a:spcAft>
                <a:spcPts val="0"/>
              </a:spcAft>
              <a:defRPr/>
            </a:pPr>
            <a:endParaRPr lang="en-US" sz="1200" b="1" kern="50" dirty="0">
              <a:latin typeface="Arial"/>
              <a:ea typeface="Arial Unicode MS"/>
              <a:cs typeface="Tahoma"/>
            </a:endParaRPr>
          </a:p>
          <a:p>
            <a:pPr>
              <a:spcBef>
                <a:spcPts val="1445"/>
              </a:spcBef>
              <a:spcAft>
                <a:spcPts val="0"/>
              </a:spcAft>
              <a:defRPr/>
            </a:pPr>
            <a:r>
              <a:rPr lang="en-US" sz="1200" b="1" kern="50" dirty="0">
                <a:latin typeface="Arial"/>
                <a:ea typeface="Arial Unicode MS"/>
                <a:cs typeface="Tahoma"/>
              </a:rPr>
              <a:t>Business challenge:</a:t>
            </a:r>
            <a:endParaRPr lang="en-US" sz="1200" kern="50" dirty="0">
              <a:latin typeface="Arial"/>
              <a:ea typeface="Arial Unicode MS"/>
              <a:cs typeface="Tahoma"/>
            </a:endParaRPr>
          </a:p>
          <a:p>
            <a:pPr fontAlgn="auto" hangingPunct="1">
              <a:buFont typeface="Times New Roman" pitchFamily="16" charset="0"/>
              <a:buNone/>
              <a:defRPr/>
            </a:pPr>
            <a:r>
              <a:rPr lang="en-US" dirty="0"/>
              <a:t>The complex interplay of gaming, hospitality, food, entertainment and retail is vital to MGM Resorts’ success – but how could the group gain insight into the performance of these businesses to drive competitive advantage?</a:t>
            </a:r>
            <a:endParaRPr lang="en-GB" dirty="0"/>
          </a:p>
          <a:p>
            <a:pPr>
              <a:spcBef>
                <a:spcPts val="1445"/>
              </a:spcBef>
              <a:spcAft>
                <a:spcPts val="0"/>
              </a:spcAft>
              <a:defRPr/>
            </a:pPr>
            <a:endParaRPr lang="en-US" sz="1200" b="1" kern="50" dirty="0">
              <a:latin typeface="Arial"/>
              <a:ea typeface="Arial Unicode MS"/>
              <a:cs typeface="Tahoma"/>
            </a:endParaRPr>
          </a:p>
          <a:p>
            <a:pPr>
              <a:spcBef>
                <a:spcPts val="1445"/>
              </a:spcBef>
              <a:spcAft>
                <a:spcPts val="0"/>
              </a:spcAft>
              <a:defRPr/>
            </a:pPr>
            <a:r>
              <a:rPr lang="en-US" sz="1200" b="1" kern="50" dirty="0">
                <a:latin typeface="Arial"/>
                <a:ea typeface="Arial Unicode MS"/>
                <a:cs typeface="Tahoma"/>
              </a:rPr>
              <a:t>The benefit:</a:t>
            </a:r>
          </a:p>
          <a:p>
            <a:pPr fontAlgn="auto" hangingPunct="1">
              <a:buFont typeface="Times New Roman" pitchFamily="16" charset="0"/>
              <a:buNone/>
              <a:defRPr/>
            </a:pPr>
            <a:r>
              <a:rPr lang="en-US" dirty="0"/>
              <a:t>The company can now analyze daily performance consistently and in real time, enabling accurate comparisons within and between resorts. Reports are generated within minutes, saving hours for analysts.</a:t>
            </a:r>
            <a:endParaRPr lang="en-GB" dirty="0"/>
          </a:p>
          <a:p>
            <a:r>
              <a:rPr lang="en-US" altLang="en-US" sz="1200" dirty="0">
                <a:latin typeface="Arial" charset="0"/>
                <a:ea typeface="MS PGothic" charset="-128"/>
                <a:cs typeface="Arial Unicode MS" charset="0"/>
              </a:rPr>
              <a:t> </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b="1" dirty="0">
              <a:cs typeface="Arial Unicode MS" panose="020B0604020202020204" pitchFamily="34" charset="-128"/>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653999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Client Name</a:t>
            </a:r>
          </a:p>
          <a:p>
            <a:r>
              <a:rPr lang="en-US" sz="1200" kern="1200" dirty="0">
                <a:solidFill>
                  <a:schemeClr val="tx1"/>
                </a:solidFill>
                <a:effectLst/>
                <a:latin typeface="+mn-lt"/>
                <a:ea typeface="+mn-ea"/>
                <a:cs typeface="+mn-cs"/>
              </a:rPr>
              <a:t>Pace plc</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Company Background</a:t>
            </a:r>
          </a:p>
          <a:p>
            <a:r>
              <a:rPr lang="en-GB" sz="1200" kern="1200" dirty="0">
                <a:solidFill>
                  <a:schemeClr val="tx1"/>
                </a:solidFill>
                <a:effectLst/>
                <a:latin typeface="+mn-lt"/>
                <a:ea typeface="+mn-ea"/>
                <a:cs typeface="+mn-cs"/>
              </a:rPr>
              <a:t>Pace plc is a world leader in technologies, products and services for the </a:t>
            </a:r>
            <a:r>
              <a:rPr lang="en-GB" sz="1200" kern="1200" dirty="0" err="1">
                <a:solidFill>
                  <a:schemeClr val="tx1"/>
                </a:solidFill>
                <a:effectLst/>
                <a:latin typeface="+mn-lt"/>
                <a:ea typeface="+mn-ea"/>
                <a:cs typeface="+mn-cs"/>
              </a:rPr>
              <a:t>pay-TV</a:t>
            </a:r>
            <a:r>
              <a:rPr lang="en-GB" sz="1200" kern="1200" dirty="0">
                <a:solidFill>
                  <a:schemeClr val="tx1"/>
                </a:solidFill>
                <a:effectLst/>
                <a:latin typeface="+mn-lt"/>
                <a:ea typeface="+mn-ea"/>
                <a:cs typeface="+mn-cs"/>
              </a:rPr>
              <a:t> and broadband industries. Over the past decade, the company has grown and diversified rapidly; today it is listed on the FTSE 250, with revenues of USD 2.6 billion in 2014 and over 2,000 employees worldwide.</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Business challenge</a:t>
            </a:r>
          </a:p>
          <a:p>
            <a:r>
              <a:rPr lang="en-GB" sz="1200" kern="1200" dirty="0">
                <a:solidFill>
                  <a:schemeClr val="tx1"/>
                </a:solidFill>
                <a:effectLst/>
                <a:latin typeface="+mn-lt"/>
                <a:ea typeface="+mn-ea"/>
                <a:cs typeface="+mn-cs"/>
              </a:rPr>
              <a:t>In evolving its business to capitalize on opportunities in the </a:t>
            </a:r>
            <a:r>
              <a:rPr lang="en-GB" sz="1200" kern="1200" dirty="0" err="1">
                <a:solidFill>
                  <a:schemeClr val="tx1"/>
                </a:solidFill>
                <a:effectLst/>
                <a:latin typeface="+mn-lt"/>
                <a:ea typeface="+mn-ea"/>
                <a:cs typeface="+mn-cs"/>
              </a:rPr>
              <a:t>pay-TV</a:t>
            </a:r>
            <a:r>
              <a:rPr lang="en-GB" sz="1200" kern="1200" dirty="0">
                <a:solidFill>
                  <a:schemeClr val="tx1"/>
                </a:solidFill>
                <a:effectLst/>
                <a:latin typeface="+mn-lt"/>
                <a:ea typeface="+mn-ea"/>
                <a:cs typeface="+mn-cs"/>
              </a:rPr>
              <a:t> and broadband sector, Pace had outgrown its existing planning solution – making it difficult to deal with growth and diversification.</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benefit</a:t>
            </a:r>
          </a:p>
          <a:p>
            <a:r>
              <a:rPr lang="en-GB" sz="1200" kern="1200" dirty="0">
                <a:solidFill>
                  <a:schemeClr val="tx1"/>
                </a:solidFill>
                <a:effectLst/>
                <a:latin typeface="+mn-lt"/>
                <a:ea typeface="+mn-ea"/>
                <a:cs typeface="+mn-cs"/>
              </a:rPr>
              <a:t>Month-end forecasting is now much more stable and efficient, and loading actuals is twice as fast. The model structure enables the finance team to include new entities and products quickly and easily.</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Pull Quote</a:t>
            </a:r>
          </a:p>
          <a:p>
            <a:r>
              <a:rPr lang="en-GB" sz="1200" i="1" kern="1200" dirty="0">
                <a:solidFill>
                  <a:schemeClr val="tx1"/>
                </a:solidFill>
                <a:effectLst/>
                <a:latin typeface="+mn-lt"/>
                <a:ea typeface="+mn-ea"/>
                <a:cs typeface="+mn-cs"/>
              </a:rPr>
              <a:t>“IBM Analytics gives us the capabilities we need at a fraction of the cost of leading alternatives.”</a:t>
            </a:r>
          </a:p>
          <a:p>
            <a:r>
              <a:rPr lang="en-US" altLang="en-US" sz="1200" i="1" dirty="0">
                <a:latin typeface="Arial" charset="0"/>
                <a:cs typeface="Arial" charset="0"/>
              </a:rPr>
              <a:t>—</a:t>
            </a:r>
            <a:r>
              <a:rPr lang="en-GB" altLang="en-US" sz="1200" i="1" dirty="0">
                <a:latin typeface="Arial" charset="0"/>
                <a:cs typeface="Arial" charset="0"/>
              </a:rPr>
              <a:t>Richard Hughes, VP Group Finance, Pace plc</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Solution components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IBM® Cognos® TM1®</a:t>
            </a:r>
          </a:p>
          <a:p>
            <a:pPr marL="0" lvl="0" indent="0">
              <a:buFont typeface="Arial" panose="020B0604020202020204" pitchFamily="34" charset="0"/>
              <a:buNone/>
            </a:pP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Case study Link</a:t>
            </a:r>
          </a:p>
          <a:p>
            <a:r>
              <a:rPr lang="en-US" sz="1200" kern="1200" dirty="0">
                <a:solidFill>
                  <a:schemeClr val="tx1"/>
                </a:solidFill>
                <a:effectLst/>
                <a:latin typeface="+mn-lt"/>
                <a:ea typeface="+mn-ea"/>
                <a:cs typeface="+mn-cs"/>
              </a:rPr>
              <a:t>http://www.ibm.com/common/ssi/cgi-bin/ssialias?subtype=AB&amp;infotype=PM&amp;htmlfid=YTC04061USEN&amp;attachment=YTC04061USEN.PDF</a:t>
            </a:r>
            <a:endParaRPr lang="en-US" dirty="0"/>
          </a:p>
        </p:txBody>
      </p:sp>
      <p:sp>
        <p:nvSpPr>
          <p:cNvPr id="4" name="Slide Number Placeholder 3"/>
          <p:cNvSpPr>
            <a:spLocks noGrp="1"/>
          </p:cNvSpPr>
          <p:nvPr>
            <p:ph type="sldNum" sz="quarter" idx="10"/>
          </p:nvPr>
        </p:nvSpPr>
        <p:spPr/>
        <p:txBody>
          <a:bodyPr/>
          <a:lstStyle/>
          <a:p>
            <a:fld id="{702F2589-1B5F-4B55-A371-A2B8D5B59C34}" type="slidenum">
              <a:rPr lang="en-US" smtClean="0"/>
              <a:t>64</a:t>
            </a:fld>
            <a:endParaRPr lang="en-US"/>
          </a:p>
        </p:txBody>
      </p:sp>
    </p:spTree>
    <p:extLst>
      <p:ext uri="{BB962C8B-B14F-4D97-AF65-F5344CB8AC3E}">
        <p14:creationId xmlns:p14="http://schemas.microsoft.com/office/powerpoint/2010/main" val="20426917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About the client</a:t>
            </a:r>
            <a:endParaRPr lang="en-US" altLang="en-US" dirty="0"/>
          </a:p>
          <a:p>
            <a:r>
              <a:rPr lang="en-US" altLang="en-US" dirty="0"/>
              <a:t>Founded in Rome in 2004 and now based in </a:t>
            </a:r>
            <a:r>
              <a:rPr lang="en-US" altLang="en-US" dirty="0" err="1"/>
              <a:t>Fiorano</a:t>
            </a:r>
            <a:r>
              <a:rPr lang="en-US" altLang="en-US" dirty="0"/>
              <a:t> </a:t>
            </a:r>
            <a:r>
              <a:rPr lang="en-US" altLang="en-US" dirty="0" err="1"/>
              <a:t>Modenese</a:t>
            </a:r>
            <a:r>
              <a:rPr lang="en-US" altLang="en-US" dirty="0"/>
              <a:t>, </a:t>
            </a:r>
            <a:r>
              <a:rPr lang="en-US" altLang="en-US" dirty="0" err="1"/>
              <a:t>BayKer</a:t>
            </a:r>
            <a:r>
              <a:rPr lang="en-US" altLang="en-US" dirty="0"/>
              <a:t> Italia S.p.A. is a leading retailer of tiles, flooring, paneling, bathroom fixtures and more. Operating under the name </a:t>
            </a:r>
            <a:r>
              <a:rPr lang="en-US" altLang="en-US" dirty="0" err="1"/>
              <a:t>Iperceramica</a:t>
            </a:r>
            <a:r>
              <a:rPr lang="en-US" altLang="en-US" dirty="0"/>
              <a:t> in Italy and proud to offer certified “Made in Italy” products, the company has more than 40 storefronts and approximately 150 employees.</a:t>
            </a:r>
          </a:p>
          <a:p>
            <a:endParaRPr lang="en-US" altLang="en-US" dirty="0"/>
          </a:p>
          <a:p>
            <a:r>
              <a:rPr lang="en-US" altLang="en-US" b="1" dirty="0"/>
              <a:t>Business challenge</a:t>
            </a:r>
            <a:r>
              <a:rPr lang="en-US" altLang="en-US" i="1" dirty="0"/>
              <a:t> </a:t>
            </a:r>
            <a:endParaRPr lang="en-US" altLang="en-US" dirty="0"/>
          </a:p>
          <a:p>
            <a:r>
              <a:rPr lang="en-US" altLang="en-US" dirty="0"/>
              <a:t>Like most tile producers in Italy, </a:t>
            </a:r>
            <a:r>
              <a:rPr lang="en-US" altLang="en-US" dirty="0" err="1"/>
              <a:t>BayKer</a:t>
            </a:r>
            <a:r>
              <a:rPr lang="en-US" altLang="en-US" dirty="0"/>
              <a:t> operates primarily in the business-to-business (B2B) sector, selling supplies to building and contracting professionals through traditional storefronts. This approach worked well for years, but economic conditions in Italy are changing rapidly. A rise in the number of government construction projects has increased competition among material providers like </a:t>
            </a:r>
            <a:r>
              <a:rPr lang="en-US" altLang="en-US" dirty="0" err="1"/>
              <a:t>BayKer</a:t>
            </a:r>
            <a:r>
              <a:rPr lang="en-US" altLang="en-US" dirty="0"/>
              <a:t>, and the company needed to differentiate itself. To accomplish this, it wanted to develop an e-commerce presence, which was still a rarity among building supply manufacturers in Italy. This would help bring </a:t>
            </a:r>
            <a:r>
              <a:rPr lang="en-US" altLang="en-US" dirty="0" err="1"/>
              <a:t>BayKer</a:t>
            </a:r>
            <a:r>
              <a:rPr lang="en-US" altLang="en-US" dirty="0"/>
              <a:t> into the business-to-consumer (B2C) sector and help the business reach geographical regions in Italy not served by </a:t>
            </a:r>
            <a:r>
              <a:rPr lang="en-US" altLang="en-US" dirty="0" err="1"/>
              <a:t>BayKer</a:t>
            </a:r>
            <a:r>
              <a:rPr lang="en-US" altLang="en-US" dirty="0"/>
              <a:t> storefronts. However, with the company’s simple, static website, disjointed IT systems and no integration between its SAP systems and logistics, this vision would be difficult to bring to fruition.</a:t>
            </a:r>
          </a:p>
          <a:p>
            <a:r>
              <a:rPr lang="en-US" altLang="en-US" dirty="0"/>
              <a:t> </a:t>
            </a:r>
          </a:p>
          <a:p>
            <a:r>
              <a:rPr lang="en-US" altLang="en-US" b="1" dirty="0"/>
              <a:t>Solution </a:t>
            </a:r>
            <a:endParaRPr lang="en-US" altLang="en-US" dirty="0"/>
          </a:p>
          <a:p>
            <a:r>
              <a:rPr lang="en-US" altLang="en-US" dirty="0" err="1"/>
              <a:t>BayKer</a:t>
            </a:r>
            <a:r>
              <a:rPr lang="en-US" altLang="en-US" dirty="0"/>
              <a:t> built an e-commerce solution that allows it to grow its business in the B2C realm, working in sync with physical stores to enrich the customer experience. The company uses the solution to create and manage stores’ websites, develop and refine marketing campaigns and promotions, and offer 3,000 of its products in a comprehensive online catalog. The solution also seamlessly integrates with </a:t>
            </a:r>
            <a:r>
              <a:rPr lang="en-US" altLang="en-US" dirty="0" err="1"/>
              <a:t>BayKer’s</a:t>
            </a:r>
            <a:r>
              <a:rPr lang="en-US" altLang="en-US" dirty="0"/>
              <a:t> SAP operating system, making it easy to track stock levels and shipments. Customers can go online to find and select products, configure orders, obtain quotes and then complete their orders and have them delivered to their homes. The solution also automates some of the complexities of the tile industry. For example, the amount of tile a customer desires should be rounded up to the nearest palette size to simplify shipping and provide the shopper enough excess to allow for breakage and mistakes. To address this, the solution features an automatic “scrap” function that adds a percentage of material to each order. This helps keep customers satisfied and optimizes fulfillment and delivery. Finally, the solution features business intelligence capabilities that </a:t>
            </a:r>
            <a:r>
              <a:rPr lang="en-US" altLang="en-US" dirty="0" err="1"/>
              <a:t>BayKer</a:t>
            </a:r>
            <a:r>
              <a:rPr lang="en-US" altLang="en-US" dirty="0"/>
              <a:t> uses to optimize search engine results and gather and evaluate sales data, looking for patterns and trends to help increase its success in the B2C channel.</a:t>
            </a:r>
          </a:p>
          <a:p>
            <a:r>
              <a:rPr lang="en-US" altLang="en-US" dirty="0"/>
              <a:t> </a:t>
            </a:r>
          </a:p>
          <a:p>
            <a:r>
              <a:rPr lang="en-US" altLang="en-US" b="1" dirty="0"/>
              <a:t>Quantifiable benefits </a:t>
            </a:r>
            <a:r>
              <a:rPr lang="en-US" altLang="en-US" dirty="0"/>
              <a:t> </a:t>
            </a:r>
          </a:p>
          <a:p>
            <a:r>
              <a:rPr lang="en-US" altLang="en-US" dirty="0"/>
              <a:t>In the first year after implementing its new e-commerce platform, </a:t>
            </a:r>
            <a:r>
              <a:rPr lang="en-US" altLang="en-US" dirty="0" err="1"/>
              <a:t>BayKer</a:t>
            </a:r>
            <a:r>
              <a:rPr lang="en-US" altLang="en-US" dirty="0"/>
              <a:t> increase sales by USD 1 million—the equivalent of adding a new storefront. The company expects this number to continue rising as its e-commerce presence grows. The solution also enabled </a:t>
            </a:r>
            <a:r>
              <a:rPr lang="en-US" altLang="en-US" dirty="0" err="1"/>
              <a:t>BayKer</a:t>
            </a:r>
            <a:r>
              <a:rPr lang="en-US" altLang="en-US" dirty="0"/>
              <a:t> to reach new markets in regions where traditional storefronts aren’t warranted. Most important, the solution establishes </a:t>
            </a:r>
            <a:r>
              <a:rPr lang="en-US" altLang="en-US" dirty="0" err="1"/>
              <a:t>BayKer</a:t>
            </a:r>
            <a:r>
              <a:rPr lang="en-US" altLang="en-US" dirty="0"/>
              <a:t> as a pioneer in its industry: the first tile company in Italy to develop a comprehensive e-commerce solution.</a:t>
            </a:r>
          </a:p>
          <a:p>
            <a:endParaRPr lang="en-US" altLang="en-US" dirty="0"/>
          </a:p>
          <a:p>
            <a:r>
              <a:rPr lang="en-US" altLang="en-US" b="1" dirty="0"/>
              <a:t>What makes the solution transformative</a:t>
            </a:r>
          </a:p>
          <a:p>
            <a:endParaRPr lang="en-US" altLang="en-US" dirty="0"/>
          </a:p>
          <a:p>
            <a:r>
              <a:rPr lang="en-GB" altLang="en-US" b="1" dirty="0"/>
              <a:t>Game-changing outcome</a:t>
            </a:r>
            <a:r>
              <a:rPr lang="en-GB" altLang="en-US" dirty="0"/>
              <a:t> - For the first time in the Italian tile market, customers can purchase tiles directly through an e-commerce solution, bypassing contractors and having the purchases delivered directly to their doors.</a:t>
            </a:r>
            <a:endParaRPr lang="en-US" altLang="en-US" dirty="0"/>
          </a:p>
          <a:p>
            <a:r>
              <a:rPr lang="en-GB" altLang="en-US" b="1" dirty="0"/>
              <a:t>Before-after impact</a:t>
            </a:r>
            <a:r>
              <a:rPr lang="en-GB" altLang="en-US" dirty="0"/>
              <a:t> - Previously, </a:t>
            </a:r>
            <a:r>
              <a:rPr lang="en-GB" altLang="en-US" dirty="0" err="1"/>
              <a:t>BayKer’s</a:t>
            </a:r>
            <a:r>
              <a:rPr lang="en-GB" altLang="en-US" dirty="0"/>
              <a:t> sales were limited to in-store purchases, and the company had no way to reach customers in regions where it hadn’t built storefronts. Today, customers all over Italy can buy their tiles and other supplies directly from the company’s website.</a:t>
            </a:r>
            <a:endParaRPr lang="en-US" altLang="en-US" dirty="0"/>
          </a:p>
          <a:p>
            <a:r>
              <a:rPr lang="en-GB" altLang="en-US" b="1" dirty="0"/>
              <a:t>Systems of record, insight or engagement</a:t>
            </a:r>
            <a:r>
              <a:rPr lang="en-GB" altLang="en-US" dirty="0"/>
              <a:t> - </a:t>
            </a:r>
            <a:r>
              <a:rPr lang="en-US" altLang="en-US" dirty="0"/>
              <a:t>By replacing its static website with a robust online sales engine that facilitates outgoing marketing activities and helps drive B2C sales, </a:t>
            </a:r>
            <a:r>
              <a:rPr lang="en-US" altLang="en-US" dirty="0" err="1"/>
              <a:t>BayKer</a:t>
            </a:r>
            <a:r>
              <a:rPr lang="en-US" altLang="en-US" dirty="0"/>
              <a:t> can engage with customers on a whole new level.</a:t>
            </a:r>
          </a:p>
          <a:p>
            <a:endParaRPr lang="en-US" altLang="ja-JP" sz="1000" dirty="0">
              <a:ea typeface="MS PGothic" panose="020B0600070205080204" pitchFamily="34" charset="-128"/>
            </a:endParaRPr>
          </a:p>
          <a:p>
            <a:r>
              <a:rPr lang="en-US" altLang="ja-JP" sz="1000" b="1" dirty="0">
                <a:ea typeface="MS PGothic" panose="020B0600070205080204" pitchFamily="34" charset="-128"/>
              </a:rPr>
              <a:t>Case Study Link</a:t>
            </a:r>
          </a:p>
          <a:p>
            <a:r>
              <a:rPr lang="en-US" altLang="ja-JP" sz="1000" dirty="0">
                <a:ea typeface="MS PGothic" panose="020B0600070205080204" pitchFamily="34" charset="-128"/>
              </a:rPr>
              <a:t>http://www.ibm.com/software/businesscasestudies?synkey=N065435N20107R40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5502605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Client Name: </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a:cs typeface="Arial Unicode MS" panose="020B0604020202020204" pitchFamily="34" charset="-128"/>
              </a:rPr>
              <a:t>Buffalo David </a:t>
            </a:r>
            <a:r>
              <a:rPr lang="en-US" altLang="en-US" sz="1200" dirty="0" err="1">
                <a:cs typeface="Arial Unicode MS" panose="020B0604020202020204" pitchFamily="34" charset="-128"/>
              </a:rPr>
              <a:t>Bitton</a:t>
            </a:r>
            <a:endParaRPr lang="en-US" altLang="en-US" sz="1200" dirty="0">
              <a:cs typeface="Arial Unicode MS" panose="020B0604020202020204" pitchFamily="34" charset="-128"/>
            </a:endParaRP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cs typeface="Arial Unicode MS" panose="020B0604020202020204" pitchFamily="34" charset="-128"/>
            </a:endParaRP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Case study Link:</a:t>
            </a: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a:ea typeface="DejaVu Sans" charset="0"/>
                <a:cs typeface="DejaVu Sans" charset="0"/>
              </a:rPr>
              <a:t>http://www.ibm.com/software/businesscasestudies/us/en/corp?synkey=I440329K29508A65</a:t>
            </a: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ea typeface="DejaVu Sans" charset="0"/>
              <a:cs typeface="DejaVu Sans" charset="0"/>
            </a:endParaRP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Pull Quote:</a:t>
            </a:r>
          </a:p>
          <a:p>
            <a:pPr eaLnBrk="1" hangingPunct="1">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i="1" dirty="0">
                <a:ea typeface="DejaVu Sans" charset="0"/>
                <a:cs typeface="DejaVu Sans" charset="0"/>
              </a:rPr>
              <a:t>“</a:t>
            </a:r>
            <a:r>
              <a:rPr lang="en-GB" altLang="en-US" sz="1200" i="1" dirty="0">
                <a:ea typeface="DejaVu Sans" charset="0"/>
                <a:cs typeface="DejaVu Sans" charset="0"/>
              </a:rPr>
              <a:t>Analytics helps people think better, act smarter, work faster – it all adds up to a strong ROI</a:t>
            </a:r>
            <a:r>
              <a:rPr lang="en-US" altLang="en-US" sz="1200" i="1" dirty="0">
                <a:ea typeface="DejaVu Sans" charset="0"/>
                <a:cs typeface="DejaVu Sans" charset="0"/>
              </a:rPr>
              <a:t>.”</a:t>
            </a:r>
          </a:p>
          <a:p>
            <a:pPr eaLnBrk="1" hangingPunct="1">
              <a:spcBef>
                <a:spcPts val="3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100" i="1" dirty="0">
                <a:ea typeface="DejaVu Sans" charset="0"/>
                <a:cs typeface="DejaVu Sans" charset="0"/>
              </a:rPr>
              <a:t>— </a:t>
            </a:r>
            <a:r>
              <a:rPr lang="en-GB" altLang="en-US" sz="1100" i="1" dirty="0">
                <a:ea typeface="DejaVu Sans" charset="0"/>
                <a:cs typeface="DejaVu Sans" charset="0"/>
              </a:rPr>
              <a:t>Stephen White, IT Director at Buffalo</a:t>
            </a:r>
          </a:p>
          <a:p>
            <a:pPr eaLnBrk="1" hangingPunct="1">
              <a:spcBef>
                <a:spcPts val="3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100" i="1" dirty="0">
              <a:ea typeface="DejaVu Sans" charset="0"/>
              <a:cs typeface="DejaVu Sans" charset="0"/>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Company Background:</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altLang="en-US" sz="1200" dirty="0">
                <a:ea typeface="DejaVu Sans" charset="0"/>
                <a:cs typeface="DejaVu Sans" charset="0"/>
              </a:rPr>
              <a:t>Buffalo David </a:t>
            </a:r>
            <a:r>
              <a:rPr lang="en-GB" altLang="en-US" sz="1200" dirty="0" err="1">
                <a:ea typeface="DejaVu Sans" charset="0"/>
                <a:cs typeface="DejaVu Sans" charset="0"/>
              </a:rPr>
              <a:t>Bitton</a:t>
            </a:r>
            <a:r>
              <a:rPr lang="en-GB" altLang="en-US" sz="1200" dirty="0">
                <a:ea typeface="DejaVu Sans" charset="0"/>
                <a:cs typeface="DejaVu Sans" charset="0"/>
              </a:rPr>
              <a:t> was founded in Montreal, Canada, in 1985. As a leading fashion brand, Buffalo sells denim collections targeted at men and women ages 18 to 34 in stores spanning 18 countries and 3,000 locations worldwide, as well as on-line.</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GB" altLang="en-US" sz="1200" dirty="0">
              <a:ea typeface="DejaVu Sans" charset="0"/>
              <a:cs typeface="DejaVu Sans" charset="0"/>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Solution Components:</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Software</a:t>
            </a:r>
          </a:p>
          <a:p>
            <a:pPr>
              <a:spcBef>
                <a:spcPts val="375"/>
              </a:spcBef>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a:ea typeface="MS PGothic" panose="020B0600070205080204" pitchFamily="34" charset="-128"/>
              </a:rPr>
              <a:t>IBM® </a:t>
            </a:r>
            <a:r>
              <a:rPr lang="en-US" altLang="en-US" sz="1200" dirty="0" err="1">
                <a:ea typeface="MS PGothic" panose="020B0600070205080204" pitchFamily="34" charset="-128"/>
              </a:rPr>
              <a:t>Cognos</a:t>
            </a:r>
            <a:r>
              <a:rPr lang="en-US" altLang="en-US" sz="1200" dirty="0">
                <a:ea typeface="MS PGothic" panose="020B0600070205080204" pitchFamily="34" charset="-128"/>
              </a:rPr>
              <a:t>® TM1®</a:t>
            </a:r>
          </a:p>
          <a:p>
            <a:pPr>
              <a:spcBef>
                <a:spcPts val="375"/>
              </a:spcBef>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ea typeface="MS PGothic" panose="020B060007020508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ea typeface="MS PGothic" panose="020B0600070205080204" pitchFamily="34" charset="-128"/>
              </a:rPr>
              <a:t>IBM Business Partner</a:t>
            </a:r>
          </a:p>
          <a:p>
            <a:pPr>
              <a:spcBef>
                <a:spcPts val="375"/>
              </a:spcBef>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a:ea typeface="MS PGothic" panose="020B0600070205080204" pitchFamily="34" charset="-128"/>
              </a:rPr>
              <a:t>Knowledge Providers Inc.</a:t>
            </a:r>
          </a:p>
          <a:p>
            <a:pPr>
              <a:spcBef>
                <a:spcPts val="375"/>
              </a:spcBef>
              <a:buFont typeface="Times New Roman" panose="02020603050405020304"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ea typeface="MS PGothic" panose="020B060007020508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Business challenge:</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altLang="en-US" sz="1200" dirty="0">
                <a:ea typeface="DejaVu Sans" charset="0"/>
                <a:cs typeface="DejaVu Sans" charset="0"/>
              </a:rPr>
              <a:t>In the fast-moving fashion business, leading brands need to know where products are selling, what styles are most popular, and how to stay on trend.</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ea typeface="DejaVu Sans" charset="0"/>
              <a:cs typeface="DejaVu Sans" charset="0"/>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The benefit:</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altLang="en-US" sz="1200" dirty="0">
                <a:cs typeface="Arial Unicode MS" panose="020B0604020202020204" pitchFamily="34" charset="-128"/>
              </a:rPr>
              <a:t>Maximizes visibility across all channels including on-line, in-store and wholesale, enabling analysts to focus on decision support rather than information gathering. Weekly reports are now ready on Monday mornings – one day earlier than before.</a:t>
            </a:r>
            <a:endParaRPr lang="en-US" sz="1200" kern="50" dirty="0">
              <a:solidFill>
                <a:schemeClr val="tx1"/>
              </a:solidFill>
              <a:latin typeface="Arial"/>
              <a:ea typeface="Arial Unicode MS"/>
              <a:cs typeface="Tahom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086175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Client Name: </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a:cs typeface="Arial Unicode MS" panose="020B0604020202020204" pitchFamily="34" charset="-128"/>
              </a:rPr>
              <a:t>Columbia</a:t>
            </a:r>
            <a:r>
              <a:rPr lang="en-US" altLang="en-US" sz="1200" baseline="0" dirty="0">
                <a:cs typeface="Arial Unicode MS" panose="020B0604020202020204" pitchFamily="34" charset="-128"/>
              </a:rPr>
              <a:t> Sportswear</a:t>
            </a:r>
            <a:endParaRPr lang="en-US" altLang="en-US" sz="1200" dirty="0">
              <a:cs typeface="Arial Unicode MS" panose="020B0604020202020204" pitchFamily="34" charset="-128"/>
            </a:endParaRP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cs typeface="Arial Unicode MS" panose="020B0604020202020204" pitchFamily="34" charset="-128"/>
            </a:endParaRP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Case study Link:</a:t>
            </a: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a:ea typeface="DejaVu Sans" charset="0"/>
                <a:cs typeface="DejaVu Sans" charset="0"/>
              </a:rPr>
              <a:t>http://www.ibm.com/software/businesscasestudies?synkey=E867183E21862S33</a:t>
            </a: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ea typeface="DejaVu Sans" charset="0"/>
              <a:cs typeface="DejaVu Sans" charset="0"/>
            </a:endParaRP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Pull Quote:</a:t>
            </a:r>
          </a:p>
          <a:p>
            <a:pPr eaLnBrk="1" hangingPunct="1">
              <a:spcBef>
                <a:spcPts val="3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100" i="1" dirty="0"/>
              <a:t>To generate our three-year plans, we can now layer strategic initiatives on top of our business-as-usual financial plan and perform what-if analyses to analyze what these initiatives could mean for overall performance. This allows us to better prepare for what the future may bring. We have received outstanding support from Aviana – their consultants took the time to listen and gain a deep understanding of our requirements, provided strategic consulting with a detailed knowledge of business analytics, and are very results-driven. We couldn’t be happier with the result.</a:t>
            </a:r>
            <a:endParaRPr lang="en-US" altLang="en-US" sz="1100" i="1" dirty="0">
              <a:ea typeface="DejaVu Sans" charset="0"/>
              <a:cs typeface="DejaVu Sans" charset="0"/>
            </a:endParaRPr>
          </a:p>
          <a:p>
            <a:pPr eaLnBrk="1" hangingPunct="1">
              <a:spcBef>
                <a:spcPts val="3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100" i="1" dirty="0">
                <a:ea typeface="DejaVu Sans" charset="0"/>
                <a:cs typeface="DejaVu Sans" charset="0"/>
              </a:rPr>
              <a:t>— </a:t>
            </a:r>
            <a:r>
              <a:rPr lang="en-US" sz="1100" dirty="0"/>
              <a:t>Jim Swanson, Director of Strategic and Financial Planning, Columbia Sportswear</a:t>
            </a:r>
            <a:endParaRPr lang="en-GB" altLang="en-US" sz="1100" i="1" dirty="0">
              <a:ea typeface="DejaVu Sans" charset="0"/>
              <a:cs typeface="DejaVu Sans" charset="0"/>
            </a:endParaRPr>
          </a:p>
          <a:p>
            <a:pPr eaLnBrk="1" hangingPunct="1">
              <a:spcBef>
                <a:spcPts val="3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100" i="1" dirty="0">
              <a:ea typeface="DejaVu Sans" charset="0"/>
              <a:cs typeface="DejaVu Sans" charset="0"/>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Company Background:</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t>Columbia Sportswear Company is a leading innovator in the global outdoor apparel, footwear, accessories and equipment industry. Founded in 1938 in Portland, Oregon, Columbia products are sold in approximately 100 countries and have earned an international reputation for innovation, quality and performance. Columbia products feature innovative technologies and designs that protect outdoor enthusiasts from the elements, increase comfort, and make outdoor activities more enjoyable. The firm is listed on NASDAQ under COLM, and achieved net sales in 2013 of approximately USD1.68 billion.</a:t>
            </a:r>
            <a:endParaRPr lang="en-GB" altLang="en-US" sz="1200" dirty="0">
              <a:ea typeface="DejaVu Sans" charset="0"/>
              <a:cs typeface="DejaVu Sans" charset="0"/>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GB" altLang="en-US" sz="1200" dirty="0">
              <a:ea typeface="DejaVu Sans" charset="0"/>
              <a:cs typeface="DejaVu Sans" charset="0"/>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Solution Components:</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Software</a:t>
            </a:r>
          </a:p>
          <a:p>
            <a:pPr>
              <a:spcBef>
                <a:spcPts val="375"/>
              </a:spcBef>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a:ea typeface="MS PGothic" panose="020B0600070205080204" pitchFamily="34" charset="-128"/>
              </a:rPr>
              <a:t>IBM </a:t>
            </a:r>
            <a:r>
              <a:rPr lang="en-US" altLang="en-US" sz="1200" dirty="0" err="1">
                <a:ea typeface="MS PGothic" panose="020B0600070205080204" pitchFamily="34" charset="-128"/>
              </a:rPr>
              <a:t>Cognos</a:t>
            </a:r>
            <a:r>
              <a:rPr lang="en-US" altLang="en-US" sz="1200" dirty="0">
                <a:ea typeface="MS PGothic" panose="020B0600070205080204" pitchFamily="34" charset="-128"/>
              </a:rPr>
              <a:t> TM1</a:t>
            </a:r>
          </a:p>
          <a:p>
            <a:pPr>
              <a:spcBef>
                <a:spcPts val="375"/>
              </a:spcBef>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err="1"/>
              <a:t>Cognos</a:t>
            </a:r>
            <a:r>
              <a:rPr lang="en-US" dirty="0"/>
              <a:t> Business Intelligence</a:t>
            </a:r>
            <a:endParaRPr lang="en-US" altLang="en-US" sz="1200" dirty="0">
              <a:ea typeface="MS PGothic" panose="020B0600070205080204" pitchFamily="34" charset="-128"/>
            </a:endParaRPr>
          </a:p>
          <a:p>
            <a:pPr>
              <a:spcBef>
                <a:spcPts val="375"/>
              </a:spcBef>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ea typeface="MS PGothic" panose="020B060007020508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Business challenge:</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t>A large-scale ERP systems implementation combined with substantial business process transformation threatened the viability of Columbia Sportswear’s existing finance reporting and planning processes. How could the company maintain and eventually enhance the flow of information to key decision makers?</a:t>
            </a:r>
            <a:endParaRPr lang="en-US" altLang="en-US" sz="1200" dirty="0">
              <a:ea typeface="DejaVu Sans" charset="0"/>
              <a:cs typeface="DejaVu Sans" charset="0"/>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ea typeface="DejaVu Sans" charset="0"/>
              <a:cs typeface="DejaVu Sans" charset="0"/>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The benefit:</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t>Harmonizing data and streamlining planning and reporting processes enables analysts to provide global information to decision makers, avoiding days of manual workarounds and information delays.</a:t>
            </a:r>
            <a:endParaRPr lang="en-US" altLang="en-US" sz="1200" b="1" dirty="0">
              <a:cs typeface="Arial Unicode MS" panose="020B0604020202020204" pitchFamily="34" charset="-128"/>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6752463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Client Name: </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a:cs typeface="Arial Unicode MS" panose="020B0604020202020204" pitchFamily="34" charset="-128"/>
              </a:rPr>
              <a:t>Coop</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cs typeface="Arial Unicode MS" panose="020B0604020202020204" pitchFamily="34" charset="-128"/>
            </a:endParaRP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Case study Link:</a:t>
            </a: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a:ea typeface="DejaVu Sans" charset="0"/>
                <a:cs typeface="DejaVu Sans" charset="0"/>
              </a:rPr>
              <a:t>http://www.ibm.com/software/businesscasestudies?synkey=J317720H52813Y77</a:t>
            </a: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ea typeface="DejaVu Sans" charset="0"/>
              <a:cs typeface="DejaVu Sans" charset="0"/>
            </a:endParaRP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Pull Quote:</a:t>
            </a:r>
          </a:p>
          <a:p>
            <a:pPr eaLnBrk="1" hangingPunct="1">
              <a:spcBef>
                <a:spcPts val="3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100" i="1" dirty="0"/>
              <a:t>With IBM Analytics, we can now model all the data from all 200 of our stores on a daily basis, for an entire business year.</a:t>
            </a:r>
            <a:endParaRPr lang="en-US" altLang="en-US" sz="1100" i="1" dirty="0">
              <a:ea typeface="DejaVu Sans" charset="0"/>
              <a:cs typeface="DejaVu Sans" charset="0"/>
            </a:endParaRPr>
          </a:p>
          <a:p>
            <a:pPr eaLnBrk="1" hangingPunct="1">
              <a:spcBef>
                <a:spcPts val="3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100" i="1" dirty="0">
                <a:ea typeface="DejaVu Sans" charset="0"/>
                <a:cs typeface="DejaVu Sans" charset="0"/>
              </a:rPr>
              <a:t>— </a:t>
            </a:r>
            <a:r>
              <a:rPr lang="en-US" sz="1100" dirty="0"/>
              <a:t>Dirk Thomas, Controller and TM1 Administrator, coop </a:t>
            </a:r>
            <a:r>
              <a:rPr lang="en-US" sz="1100" dirty="0" err="1"/>
              <a:t>eG</a:t>
            </a:r>
            <a:endParaRPr lang="en-US" sz="1100" dirty="0"/>
          </a:p>
          <a:p>
            <a:pPr eaLnBrk="1" hangingPunct="1">
              <a:spcBef>
                <a:spcPts val="3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100" i="1" dirty="0">
              <a:ea typeface="DejaVu Sans" charset="0"/>
              <a:cs typeface="DejaVu Sans" charset="0"/>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Company Background:</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t>coop </a:t>
            </a:r>
            <a:r>
              <a:rPr lang="en-US" dirty="0" err="1"/>
              <a:t>eG</a:t>
            </a:r>
            <a:r>
              <a:rPr lang="en-US" dirty="0"/>
              <a:t> is one of Germany’s biggest food retail cooperatives. With its headquarters in Kiel, it has over 200 retail stores across Germany. As a cooperative organization, the company is owned by its more than 63,000 members, including employees and customers. It has approximately 9,300 staff, and achieved sales revenues of EUR1.28 billion (USD1.42 billion) in 2014.</a:t>
            </a:r>
            <a:endParaRPr lang="en-US" altLang="en-US" sz="1200" b="1" dirty="0">
              <a:cs typeface="Arial Unicode MS" panose="020B060402020202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b="1" dirty="0">
              <a:cs typeface="Arial Unicode MS" panose="020B060402020202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Solution Components:</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Software</a:t>
            </a:r>
          </a:p>
          <a:p>
            <a:pPr>
              <a:spcBef>
                <a:spcPts val="375"/>
              </a:spcBef>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a:ea typeface="MS PGothic" panose="020B0600070205080204" pitchFamily="34" charset="-128"/>
              </a:rPr>
              <a:t>IBM </a:t>
            </a:r>
            <a:r>
              <a:rPr lang="en-US" altLang="en-US" sz="1200" dirty="0" err="1">
                <a:ea typeface="MS PGothic" panose="020B0600070205080204" pitchFamily="34" charset="-128"/>
              </a:rPr>
              <a:t>Cognos</a:t>
            </a:r>
            <a:r>
              <a:rPr lang="en-US" altLang="en-US" sz="1200" dirty="0">
                <a:ea typeface="MS PGothic" panose="020B0600070205080204" pitchFamily="34" charset="-128"/>
              </a:rPr>
              <a:t> TM1</a:t>
            </a:r>
          </a:p>
          <a:p>
            <a:pPr>
              <a:spcBef>
                <a:spcPts val="375"/>
              </a:spcBef>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ea typeface="MS PGothic" panose="020B060007020508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Business challenge:</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t>coop </a:t>
            </a:r>
            <a:r>
              <a:rPr lang="en-US" dirty="0" err="1"/>
              <a:t>eG</a:t>
            </a:r>
            <a:r>
              <a:rPr lang="en-US" dirty="0"/>
              <a:t> saw an opportunity to transform business performance by merging its monthly procurement planning process with the daily plans developed by its sales department and 200 retail stores.</a:t>
            </a:r>
            <a:endParaRPr lang="en-US" altLang="en-US" sz="1200" dirty="0">
              <a:ea typeface="DejaVu Sans" charset="0"/>
              <a:cs typeface="DejaVu Sans" charset="0"/>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ea typeface="DejaVu Sans" charset="0"/>
              <a:cs typeface="DejaVu Sans" charset="0"/>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The benefit:</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t>Instant performance planning with flexible, real-time access to more than 90 million purchasing, sales and cost center records. Frees one employee from six weeks of repetitive, error-prone tasks, enabling them to use this time more productively. Provides new insights by automatically combining different planning levels into a holistic view of the business. Replaces a complex monthly planning process with streamlined, seamless planning on a daily basis.</a:t>
            </a:r>
            <a:endParaRPr lang="en-US" altLang="en-US" sz="1200" b="1" dirty="0">
              <a:cs typeface="Arial Unicode MS" panose="020B0604020202020204" pitchFamily="34" charset="-128"/>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0451122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Client Name: </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a:cs typeface="Arial Unicode MS" panose="020B0604020202020204" pitchFamily="34" charset="-128"/>
              </a:rPr>
              <a:t>City</a:t>
            </a:r>
            <a:r>
              <a:rPr lang="en-US" altLang="en-US" sz="1200" baseline="0" dirty="0">
                <a:cs typeface="Arial Unicode MS" panose="020B0604020202020204" pitchFamily="34" charset="-128"/>
              </a:rPr>
              <a:t> Beach</a:t>
            </a:r>
            <a:endParaRPr lang="en-US" altLang="en-US" sz="1200" dirty="0">
              <a:cs typeface="Arial Unicode MS" panose="020B0604020202020204" pitchFamily="34" charset="-128"/>
            </a:endParaRP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cs typeface="Arial Unicode MS" panose="020B0604020202020204" pitchFamily="34" charset="-128"/>
            </a:endParaRP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Case study Link:</a:t>
            </a: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a:ea typeface="DejaVu Sans" charset="0"/>
                <a:cs typeface="DejaVu Sans" charset="0"/>
              </a:rPr>
              <a:t>http://www.ibm.com/software/businesscasestudies?synkey=X230931C55506U38</a:t>
            </a: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ea typeface="DejaVu Sans" charset="0"/>
              <a:cs typeface="DejaVu Sans" charset="0"/>
            </a:endParaRP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Pull Quote:</a:t>
            </a:r>
          </a:p>
          <a:p>
            <a:pPr eaLnBrk="1" hangingPunct="1">
              <a:spcBef>
                <a:spcPts val="3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100" i="1" dirty="0" err="1"/>
              <a:t>Cognos</a:t>
            </a:r>
            <a:r>
              <a:rPr lang="en-US" sz="1100" i="1" dirty="0"/>
              <a:t> has completely transformed the efficiency of our sales management function, saving enormous amounts of time and effort. It has also significantly improved the quality and consistency of our data, and given us what feels like unlimited power around how we can </a:t>
            </a:r>
            <a:r>
              <a:rPr lang="en-US" sz="1100" i="1" dirty="0" err="1"/>
              <a:t>analyse</a:t>
            </a:r>
            <a:r>
              <a:rPr lang="en-US" sz="1100" i="1" dirty="0"/>
              <a:t> and present that data.</a:t>
            </a:r>
          </a:p>
          <a:p>
            <a:pPr eaLnBrk="1" hangingPunct="1">
              <a:spcBef>
                <a:spcPts val="3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100" i="1" dirty="0">
                <a:ea typeface="DejaVu Sans" charset="0"/>
                <a:cs typeface="DejaVu Sans" charset="0"/>
              </a:rPr>
              <a:t>— </a:t>
            </a:r>
            <a:r>
              <a:rPr lang="en-US" sz="1100" dirty="0"/>
              <a:t>Anita </a:t>
            </a:r>
            <a:r>
              <a:rPr lang="en-US" sz="1100" dirty="0" err="1"/>
              <a:t>Dorwald</a:t>
            </a:r>
            <a:r>
              <a:rPr lang="en-US" sz="1100" dirty="0"/>
              <a:t>, Costs and Operations Auditor, City Beach</a:t>
            </a:r>
            <a:endParaRPr lang="en-GB" altLang="en-US" sz="1100" i="1" dirty="0">
              <a:ea typeface="DejaVu Sans" charset="0"/>
              <a:cs typeface="DejaVu Sans" charset="0"/>
            </a:endParaRPr>
          </a:p>
          <a:p>
            <a:pPr eaLnBrk="1" hangingPunct="1">
              <a:spcBef>
                <a:spcPts val="3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100" i="1" dirty="0">
              <a:ea typeface="DejaVu Sans" charset="0"/>
              <a:cs typeface="DejaVu Sans" charset="0"/>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Company Background:</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t>Starting out in 1985 from a single tiny shop in Brisbane, Queensland, City Beach has grown into one of the great independent Australian retailers. Today, the clothing retailer has 62 large stores across Perth, Darwin, Sydney, Melbourne, Brisbane and the Gold Coast, in addition to a fast-growing online presence. Focused on youth culture and lifestyle, City Beach aims to be a shopping destination, combining an extremely wide selection of the latest global styles with unrivalled in-store entertainment to create the ultimate retail experience</a:t>
            </a:r>
            <a:endParaRPr lang="en-GB" altLang="en-US" sz="1200" dirty="0">
              <a:ea typeface="DejaVu Sans" charset="0"/>
              <a:cs typeface="DejaVu Sans" charset="0"/>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GB" altLang="en-US" sz="1200" dirty="0">
              <a:ea typeface="DejaVu Sans" charset="0"/>
              <a:cs typeface="DejaVu Sans" charset="0"/>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Solution Components:</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Software</a:t>
            </a:r>
          </a:p>
          <a:p>
            <a:pPr>
              <a:spcBef>
                <a:spcPts val="375"/>
              </a:spcBef>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a:ea typeface="MS PGothic" panose="020B0600070205080204" pitchFamily="34" charset="-128"/>
              </a:rPr>
              <a:t>IBM </a:t>
            </a:r>
            <a:r>
              <a:rPr lang="en-US" altLang="en-US" sz="1200" dirty="0" err="1">
                <a:ea typeface="MS PGothic" panose="020B0600070205080204" pitchFamily="34" charset="-128"/>
              </a:rPr>
              <a:t>Cognos</a:t>
            </a:r>
            <a:r>
              <a:rPr lang="en-US" altLang="en-US" sz="1200" dirty="0">
                <a:ea typeface="MS PGothic" panose="020B0600070205080204" pitchFamily="34" charset="-128"/>
              </a:rPr>
              <a:t> TM1</a:t>
            </a:r>
          </a:p>
          <a:p>
            <a:pPr>
              <a:spcBef>
                <a:spcPts val="375"/>
              </a:spcBef>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err="1"/>
              <a:t>Cognos</a:t>
            </a:r>
            <a:r>
              <a:rPr lang="en-US" dirty="0"/>
              <a:t> Business Intelligence</a:t>
            </a:r>
            <a:endParaRPr lang="en-US" altLang="en-US" sz="1200" dirty="0">
              <a:ea typeface="MS PGothic" panose="020B0600070205080204" pitchFamily="34" charset="-128"/>
            </a:endParaRPr>
          </a:p>
          <a:p>
            <a:pPr>
              <a:spcBef>
                <a:spcPts val="375"/>
              </a:spcBef>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ea typeface="MS PGothic" panose="020B060007020508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Business challenge:</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t>Tight margins and more challenging business conditions made it imperative for City Beach to </a:t>
            </a:r>
            <a:r>
              <a:rPr lang="en-US" dirty="0" err="1"/>
              <a:t>analyse</a:t>
            </a:r>
            <a:r>
              <a:rPr lang="en-US" dirty="0"/>
              <a:t> sales performance against operational costs in real time. Gathering and collating data was occupying around 70 percent of the sales management team’s time, leaving practically no time for any meaningful analysis.</a:t>
            </a:r>
            <a:endParaRPr lang="en-US" altLang="en-US" sz="1200" dirty="0">
              <a:ea typeface="DejaVu Sans" charset="0"/>
              <a:cs typeface="DejaVu Sans" charset="0"/>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ea typeface="DejaVu Sans" charset="0"/>
              <a:cs typeface="DejaVu Sans" charset="0"/>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The benefit: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Provides accurate, detailed sales figures on a timely basis at the touch of a button, and reduces the risk of data-entry errors. Frees up the sales management team to focus on supporting the stores, and enables extremely rapid reaction to emerging sales trends.</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312168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xfrm>
            <a:off x="1209675" y="685800"/>
            <a:ext cx="4438650" cy="3429000"/>
          </a:xfrm>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defRPr/>
            </a:pPr>
            <a:endParaRPr lang="en-US" altLang="en-US" sz="1000" dirty="0">
              <a:latin typeface="Arial" pitchFamily="34" charset="0"/>
              <a:cs typeface="Arial" pitchFamily="34" charset="0"/>
            </a:endParaRPr>
          </a:p>
        </p:txBody>
      </p:sp>
      <p:sp>
        <p:nvSpPr>
          <p:cNvPr id="11469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pitchFamily="34" charset="-128"/>
              </a:defRPr>
            </a:lvl1pPr>
            <a:lvl2pPr marL="721702" indent="-277578">
              <a:spcBef>
                <a:spcPct val="30000"/>
              </a:spcBef>
              <a:defRPr sz="1200">
                <a:solidFill>
                  <a:schemeClr val="tx1"/>
                </a:solidFill>
                <a:latin typeface="Arial" charset="0"/>
                <a:ea typeface="MS PGothic" pitchFamily="34" charset="-128"/>
              </a:defRPr>
            </a:lvl2pPr>
            <a:lvl3pPr marL="1110310" indent="-222062">
              <a:spcBef>
                <a:spcPct val="30000"/>
              </a:spcBef>
              <a:defRPr sz="1200">
                <a:solidFill>
                  <a:schemeClr val="tx1"/>
                </a:solidFill>
                <a:latin typeface="Arial" charset="0"/>
                <a:ea typeface="MS PGothic" pitchFamily="34" charset="-128"/>
              </a:defRPr>
            </a:lvl3pPr>
            <a:lvl4pPr marL="1554434" indent="-222062">
              <a:spcBef>
                <a:spcPct val="30000"/>
              </a:spcBef>
              <a:defRPr sz="1200">
                <a:solidFill>
                  <a:schemeClr val="tx1"/>
                </a:solidFill>
                <a:latin typeface="Arial" charset="0"/>
                <a:ea typeface="MS PGothic" pitchFamily="34" charset="-128"/>
              </a:defRPr>
            </a:lvl4pPr>
            <a:lvl5pPr marL="1998558" indent="-222062">
              <a:spcBef>
                <a:spcPct val="30000"/>
              </a:spcBef>
              <a:defRPr sz="1200">
                <a:solidFill>
                  <a:schemeClr val="tx1"/>
                </a:solidFill>
                <a:latin typeface="Arial" charset="0"/>
                <a:ea typeface="MS PGothic" pitchFamily="34" charset="-128"/>
              </a:defRPr>
            </a:lvl5pPr>
            <a:lvl6pPr marL="2442682" indent="-222062" eaLnBrk="0" fontAlgn="base" hangingPunct="0">
              <a:spcBef>
                <a:spcPct val="30000"/>
              </a:spcBef>
              <a:spcAft>
                <a:spcPct val="0"/>
              </a:spcAft>
              <a:defRPr sz="1200">
                <a:solidFill>
                  <a:schemeClr val="tx1"/>
                </a:solidFill>
                <a:latin typeface="Arial" charset="0"/>
                <a:ea typeface="MS PGothic" pitchFamily="34" charset="-128"/>
              </a:defRPr>
            </a:lvl6pPr>
            <a:lvl7pPr marL="2886807" indent="-222062" eaLnBrk="0" fontAlgn="base" hangingPunct="0">
              <a:spcBef>
                <a:spcPct val="30000"/>
              </a:spcBef>
              <a:spcAft>
                <a:spcPct val="0"/>
              </a:spcAft>
              <a:defRPr sz="1200">
                <a:solidFill>
                  <a:schemeClr val="tx1"/>
                </a:solidFill>
                <a:latin typeface="Arial" charset="0"/>
                <a:ea typeface="MS PGothic" pitchFamily="34" charset="-128"/>
              </a:defRPr>
            </a:lvl7pPr>
            <a:lvl8pPr marL="3330931" indent="-222062" eaLnBrk="0" fontAlgn="base" hangingPunct="0">
              <a:spcBef>
                <a:spcPct val="30000"/>
              </a:spcBef>
              <a:spcAft>
                <a:spcPct val="0"/>
              </a:spcAft>
              <a:defRPr sz="1200">
                <a:solidFill>
                  <a:schemeClr val="tx1"/>
                </a:solidFill>
                <a:latin typeface="Arial" charset="0"/>
                <a:ea typeface="MS PGothic" pitchFamily="34" charset="-128"/>
              </a:defRPr>
            </a:lvl8pPr>
            <a:lvl9pPr marL="3775055" indent="-222062" eaLnBrk="0" fontAlgn="base" hangingPunct="0">
              <a:spcBef>
                <a:spcPct val="30000"/>
              </a:spcBef>
              <a:spcAft>
                <a:spcPct val="0"/>
              </a:spcAft>
              <a:defRPr sz="1200">
                <a:solidFill>
                  <a:schemeClr val="tx1"/>
                </a:solidFill>
                <a:latin typeface="Arial" charset="0"/>
                <a:ea typeface="MS PGothic" pitchFamily="34" charset="-128"/>
              </a:defRPr>
            </a:lvl9pPr>
          </a:lstStyle>
          <a:p>
            <a:pPr>
              <a:spcBef>
                <a:spcPct val="0"/>
              </a:spcBef>
            </a:pPr>
            <a:fld id="{C27DB820-98BA-4379-BF51-C38C48A6ED10}" type="slidenum">
              <a:rPr lang="en-US" altLang="en-US">
                <a:solidFill>
                  <a:prstClr val="black"/>
                </a:solidFill>
                <a:latin typeface="Calibri" pitchFamily="34" charset="0"/>
              </a:rPr>
              <a:pPr>
                <a:spcBef>
                  <a:spcPct val="0"/>
                </a:spcBef>
              </a:pPr>
              <a:t>7</a:t>
            </a:fld>
            <a:endParaRPr lang="en-US" altLang="en-US" dirty="0">
              <a:solidFill>
                <a:prstClr val="black"/>
              </a:solidFill>
              <a:latin typeface="Calibri" pitchFamily="34" charset="0"/>
            </a:endParaRPr>
          </a:p>
        </p:txBody>
      </p:sp>
    </p:spTree>
    <p:extLst>
      <p:ext uri="{BB962C8B-B14F-4D97-AF65-F5344CB8AC3E}">
        <p14:creationId xmlns:p14="http://schemas.microsoft.com/office/powerpoint/2010/main" val="2432904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Client Name</a:t>
            </a:r>
          </a:p>
          <a:p>
            <a:r>
              <a:rPr lang="en-US" sz="1200" kern="1200" dirty="0">
                <a:solidFill>
                  <a:schemeClr val="tx1"/>
                </a:solidFill>
                <a:effectLst/>
                <a:latin typeface="+mn-lt"/>
                <a:ea typeface="+mn-ea"/>
                <a:cs typeface="+mn-cs"/>
              </a:rPr>
              <a:t>Grupo Boticário</a:t>
            </a:r>
          </a:p>
          <a:p>
            <a:r>
              <a:rPr lang="en-US" sz="1200" b="1" kern="1200" dirty="0">
                <a:solidFill>
                  <a:schemeClr val="tx1"/>
                </a:solidFill>
                <a:effectLst/>
                <a:latin typeface="+mn-lt"/>
                <a:ea typeface="+mn-ea"/>
                <a:cs typeface="+mn-cs"/>
              </a:rPr>
              <a:t>Company Background</a:t>
            </a:r>
          </a:p>
          <a:p>
            <a:r>
              <a:rPr lang="en-US" sz="1200" u="sng" kern="1200" dirty="0">
                <a:solidFill>
                  <a:schemeClr val="tx1"/>
                </a:solidFill>
                <a:effectLst/>
                <a:latin typeface="+mn-lt"/>
                <a:ea typeface="+mn-ea"/>
                <a:cs typeface="+mn-cs"/>
                <a:hlinkClick r:id="rId3"/>
              </a:rPr>
              <a:t>Grupo Boticário</a:t>
            </a:r>
            <a:r>
              <a:rPr lang="en-US" sz="1200" kern="1200" dirty="0">
                <a:solidFill>
                  <a:schemeClr val="tx1"/>
                </a:solidFill>
                <a:effectLst/>
                <a:latin typeface="+mn-lt"/>
                <a:ea typeface="+mn-ea"/>
                <a:cs typeface="+mn-cs"/>
              </a:rPr>
              <a:t> can trace its roots back to a small pharmacy in Curitiba, Brazil, which opened in 1977. Since then, it has grown to become one of the largest beauty groups in Brazil, and the leading perfumery and cosmetics franchiser in the world. Through four business units, O Boticário, Eudora, </a:t>
            </a:r>
            <a:r>
              <a:rPr lang="en-US" sz="1200" kern="1200" dirty="0" err="1">
                <a:solidFill>
                  <a:schemeClr val="tx1"/>
                </a:solidFill>
                <a:effectLst/>
                <a:latin typeface="+mn-lt"/>
                <a:ea typeface="+mn-ea"/>
                <a:cs typeface="+mn-cs"/>
              </a:rPr>
              <a:t>quem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disse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berenice</a:t>
            </a:r>
            <a:r>
              <a:rPr lang="en-US" sz="1200" kern="1200" dirty="0">
                <a:solidFill>
                  <a:schemeClr val="tx1"/>
                </a:solidFill>
                <a:effectLst/>
                <a:latin typeface="+mn-lt"/>
                <a:ea typeface="+mn-ea"/>
                <a:cs typeface="+mn-cs"/>
              </a:rPr>
              <a:t>? and The Beauty Box, Grupo Boticário employs over 7,000 people directly and 22,000 indirectly, with a presence in 1,750 cities across Brazil.</a:t>
            </a:r>
          </a:p>
          <a:p>
            <a:r>
              <a:rPr lang="en-US" sz="1200" b="1" kern="1200" dirty="0">
                <a:solidFill>
                  <a:schemeClr val="tx1"/>
                </a:solidFill>
                <a:effectLst/>
                <a:latin typeface="+mn-lt"/>
                <a:ea typeface="+mn-ea"/>
                <a:cs typeface="+mn-cs"/>
              </a:rPr>
              <a:t>Business challenge</a:t>
            </a:r>
          </a:p>
          <a:p>
            <a:r>
              <a:rPr lang="en-US" sz="1200" kern="1200" dirty="0">
                <a:solidFill>
                  <a:schemeClr val="tx1"/>
                </a:solidFill>
                <a:effectLst/>
                <a:latin typeface="+mn-lt"/>
                <a:ea typeface="+mn-ea"/>
                <a:cs typeface="+mn-cs"/>
              </a:rPr>
              <a:t>Cosmetics are an easy way to tap into the latest trends—but what if that new lipstick sells out before you can buy it? To keep its customers in style, Grupo Boticário must predict demand accurately.</a:t>
            </a:r>
          </a:p>
          <a:p>
            <a:r>
              <a:rPr lang="en-US" sz="1200" b="1" kern="1200" dirty="0">
                <a:solidFill>
                  <a:schemeClr val="tx1"/>
                </a:solidFill>
                <a:effectLst/>
                <a:latin typeface="+mn-lt"/>
                <a:ea typeface="+mn-ea"/>
                <a:cs typeface="+mn-cs"/>
              </a:rPr>
              <a:t>Transformation</a:t>
            </a:r>
          </a:p>
          <a:p>
            <a:r>
              <a:rPr lang="en-US" sz="1200" kern="1200" dirty="0">
                <a:solidFill>
                  <a:schemeClr val="tx1"/>
                </a:solidFill>
                <a:effectLst/>
                <a:latin typeface="+mn-lt"/>
                <a:ea typeface="+mn-ea"/>
                <a:cs typeface="+mn-cs"/>
              </a:rPr>
              <a:t>Grupo Boticário has grown into the world’s largest perfumery and cosmetics franchiser by helping its customers look good—which means it always needs to keep the hottest new products in stock. IBM Analytics helps the group understand what customers want, before they even know they want it—enabling smarter sales, marketing and production planning.</a:t>
            </a:r>
          </a:p>
          <a:p>
            <a:r>
              <a:rPr lang="en-US" sz="1200" b="1" kern="1200" dirty="0">
                <a:solidFill>
                  <a:schemeClr val="tx1"/>
                </a:solidFill>
                <a:effectLst/>
                <a:latin typeface="+mn-lt"/>
                <a:ea typeface="+mn-ea"/>
                <a:cs typeface="+mn-cs"/>
              </a:rPr>
              <a:t>Results</a:t>
            </a:r>
          </a:p>
          <a:p>
            <a:r>
              <a:rPr lang="en-US" sz="1200" kern="1200" dirty="0">
                <a:solidFill>
                  <a:schemeClr val="tx1"/>
                </a:solidFill>
                <a:effectLst/>
                <a:latin typeface="+mn-lt"/>
                <a:ea typeface="+mn-ea"/>
                <a:cs typeface="+mn-cs"/>
              </a:rPr>
              <a:t>Increasing forecast accuracy by 20 percent over traditional time-series approaches, the solution enables Grupo Boticário to better align supply with demand—reducing stock-outs and lifting sales.</a:t>
            </a:r>
          </a:p>
          <a:p>
            <a:r>
              <a:rPr lang="en-US" sz="1200" b="1" kern="1200" dirty="0">
                <a:solidFill>
                  <a:schemeClr val="tx1"/>
                </a:solidFill>
                <a:effectLst/>
                <a:latin typeface="+mn-lt"/>
                <a:ea typeface="+mn-ea"/>
                <a:cs typeface="+mn-cs"/>
              </a:rPr>
              <a:t>Pull Quote</a:t>
            </a:r>
          </a:p>
          <a:p>
            <a:r>
              <a:rPr lang="en-US" sz="1200" kern="1200" dirty="0">
                <a:solidFill>
                  <a:schemeClr val="tx1"/>
                </a:solidFill>
                <a:effectLst/>
                <a:latin typeface="+mn-lt"/>
                <a:ea typeface="+mn-ea"/>
                <a:cs typeface="+mn-cs"/>
              </a:rPr>
              <a:t>“IBM Analytics solutions are helping us understand the myriad factors that make consumers choose one product over another.”</a:t>
            </a:r>
          </a:p>
          <a:p>
            <a:r>
              <a:rPr lang="en-US" sz="1200" kern="1200" dirty="0">
                <a:solidFill>
                  <a:schemeClr val="tx1"/>
                </a:solidFill>
                <a:effectLst/>
                <a:latin typeface="+mn-lt"/>
                <a:ea typeface="+mn-ea"/>
                <a:cs typeface="+mn-cs"/>
              </a:rPr>
              <a:t>—Donald Neumann, Demand Manager, Grupo Boticário</a:t>
            </a:r>
          </a:p>
          <a:p>
            <a:r>
              <a:rPr lang="en-US" sz="1200" b="1" kern="1200" dirty="0">
                <a:solidFill>
                  <a:schemeClr val="tx1"/>
                </a:solidFill>
                <a:effectLst/>
                <a:latin typeface="+mn-lt"/>
                <a:ea typeface="+mn-ea"/>
                <a:cs typeface="+mn-cs"/>
              </a:rPr>
              <a:t>Solution components</a:t>
            </a:r>
          </a:p>
          <a:p>
            <a:pPr lvl="0"/>
            <a:r>
              <a:rPr lang="en-US" sz="1200" kern="1200" dirty="0">
                <a:solidFill>
                  <a:schemeClr val="tx1"/>
                </a:solidFill>
                <a:effectLst/>
                <a:latin typeface="+mn-lt"/>
                <a:ea typeface="+mn-ea"/>
                <a:cs typeface="+mn-cs"/>
              </a:rPr>
              <a:t>BM® Cognos® TM1®</a:t>
            </a:r>
          </a:p>
          <a:p>
            <a:pPr lvl="0"/>
            <a:r>
              <a:rPr lang="en-US" sz="1200" kern="1200" dirty="0">
                <a:solidFill>
                  <a:schemeClr val="tx1"/>
                </a:solidFill>
                <a:effectLst/>
                <a:latin typeface="+mn-lt"/>
                <a:ea typeface="+mn-ea"/>
                <a:cs typeface="+mn-cs"/>
              </a:rPr>
              <a:t>IBM DB2®</a:t>
            </a:r>
          </a:p>
          <a:p>
            <a:pPr lvl="0"/>
            <a:r>
              <a:rPr lang="en-US" sz="1200" kern="1200" dirty="0">
                <a:solidFill>
                  <a:schemeClr val="tx1"/>
                </a:solidFill>
                <a:effectLst/>
                <a:latin typeface="+mn-lt"/>
                <a:ea typeface="+mn-ea"/>
                <a:cs typeface="+mn-cs"/>
              </a:rPr>
              <a:t>IBM SPSS® Collaboration and Deployment Services</a:t>
            </a:r>
          </a:p>
          <a:p>
            <a:pPr lvl="0"/>
            <a:r>
              <a:rPr lang="en-US" sz="1200" kern="1200" dirty="0">
                <a:solidFill>
                  <a:schemeClr val="tx1"/>
                </a:solidFill>
                <a:effectLst/>
                <a:latin typeface="+mn-lt"/>
                <a:ea typeface="+mn-ea"/>
                <a:cs typeface="+mn-cs"/>
              </a:rPr>
              <a:t>IBM SPSS Modeler</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Case study Links</a:t>
            </a:r>
          </a:p>
          <a:p>
            <a:r>
              <a:rPr lang="en-US" sz="1200" kern="1200" dirty="0">
                <a:solidFill>
                  <a:schemeClr val="tx1"/>
                </a:solidFill>
                <a:effectLst/>
                <a:latin typeface="+mn-lt"/>
                <a:ea typeface="+mn-ea"/>
                <a:cs typeface="+mn-cs"/>
              </a:rPr>
              <a:t>Case study landing page: http://</a:t>
            </a:r>
            <a:r>
              <a:rPr lang="en-US" sz="1200" kern="1200" dirty="0" err="1">
                <a:solidFill>
                  <a:schemeClr val="tx1"/>
                </a:solidFill>
                <a:effectLst/>
                <a:latin typeface="+mn-lt"/>
                <a:ea typeface="+mn-ea"/>
                <a:cs typeface="+mn-cs"/>
              </a:rPr>
              <a:t>ibm.co</a:t>
            </a:r>
            <a:r>
              <a:rPr lang="en-US" sz="1200" kern="1200" dirty="0">
                <a:solidFill>
                  <a:schemeClr val="tx1"/>
                </a:solidFill>
                <a:effectLst/>
                <a:latin typeface="+mn-lt"/>
                <a:ea typeface="+mn-ea"/>
                <a:cs typeface="+mn-cs"/>
              </a:rPr>
              <a:t>/2ijuw5F</a:t>
            </a:r>
          </a:p>
          <a:p>
            <a:r>
              <a:rPr lang="en-US" sz="1200" kern="1200" dirty="0">
                <a:solidFill>
                  <a:schemeClr val="tx1"/>
                </a:solidFill>
                <a:effectLst/>
                <a:latin typeface="+mn-lt"/>
                <a:ea typeface="+mn-ea"/>
                <a:cs typeface="+mn-cs"/>
              </a:rPr>
              <a:t>Digital version: http://ibm.co/2ifFtoK</a:t>
            </a:r>
          </a:p>
          <a:p>
            <a:endParaRPr lang="en-US" dirty="0"/>
          </a:p>
        </p:txBody>
      </p:sp>
      <p:sp>
        <p:nvSpPr>
          <p:cNvPr id="4" name="Slide Number Placeholder 3"/>
          <p:cNvSpPr>
            <a:spLocks noGrp="1"/>
          </p:cNvSpPr>
          <p:nvPr>
            <p:ph type="sldNum" sz="quarter" idx="10"/>
          </p:nvPr>
        </p:nvSpPr>
        <p:spPr/>
        <p:txBody>
          <a:bodyPr/>
          <a:lstStyle/>
          <a:p>
            <a:fld id="{702F2589-1B5F-4B55-A371-A2B8D5B59C34}"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17605286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Client Name</a:t>
            </a:r>
          </a:p>
          <a:p>
            <a:r>
              <a:rPr lang="en-US" sz="1200" kern="1200" dirty="0">
                <a:solidFill>
                  <a:schemeClr val="tx1"/>
                </a:solidFill>
                <a:effectLst/>
                <a:latin typeface="+mn-lt"/>
                <a:ea typeface="+mn-ea"/>
                <a:cs typeface="+mn-cs"/>
              </a:rPr>
              <a:t>Pebble Beach</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Company Background</a:t>
            </a:r>
          </a:p>
          <a:p>
            <a:r>
              <a:rPr lang="en-US" sz="1200" u="sng" kern="1200" dirty="0">
                <a:solidFill>
                  <a:schemeClr val="tx1"/>
                </a:solidFill>
                <a:effectLst/>
                <a:latin typeface="+mn-lt"/>
                <a:ea typeface="+mn-ea"/>
                <a:cs typeface="+mn-cs"/>
                <a:hlinkClick r:id="rId3"/>
              </a:rPr>
              <a:t>Pebble Beach</a:t>
            </a:r>
            <a:r>
              <a:rPr lang="en-US" sz="1200" kern="1200" dirty="0">
                <a:solidFill>
                  <a:schemeClr val="tx1"/>
                </a:solidFill>
                <a:effectLst/>
                <a:latin typeface="+mn-lt"/>
                <a:ea typeface="+mn-ea"/>
                <a:cs typeface="+mn-cs"/>
              </a:rPr>
              <a:t> is best known for its world-class collection of golf courses and the world-famous Lodge at Pebble Beach, located on the Monterey Peninsula in California. But Pebble Beach is also a diverse organization with 1,500 employees and more than 40 brands, including luxury hotels, dining destinations, golf courses, retail stores, fitness clubs, a spa and several renowned landmarks such as 17-Mile Drive and The Lone Cypress, the iconic symbol of Pebble Beach Resorts.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Business challenge</a:t>
            </a:r>
          </a:p>
          <a:p>
            <a:r>
              <a:rPr lang="en-US" sz="1200" kern="1200" dirty="0">
                <a:solidFill>
                  <a:schemeClr val="tx1"/>
                </a:solidFill>
                <a:effectLst/>
                <a:latin typeface="+mn-lt"/>
                <a:ea typeface="+mn-ea"/>
                <a:cs typeface="+mn-cs"/>
              </a:rPr>
              <a:t>If you were a guest at luxury golf resort Pebble Beach, what would you take home as a souvenir? The company’s stores strive to keep the right merchandise on their shelves to meet any guest’s needs.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Transformation</a:t>
            </a:r>
          </a:p>
          <a:p>
            <a:r>
              <a:rPr lang="en-US" sz="1200" kern="1200" dirty="0">
                <a:solidFill>
                  <a:schemeClr val="tx1"/>
                </a:solidFill>
                <a:effectLst/>
                <a:latin typeface="+mn-lt"/>
                <a:ea typeface="+mn-ea"/>
                <a:cs typeface="+mn-cs"/>
              </a:rPr>
              <a:t>Working with Locus Solutions, Pebble Beach deployed IBM® Planning Analytics to help its retail division analyze inventory levels, optimize purchasing and make better use of merchandise. As a result, Pebble Beach can keep its stores stocked with the most desirable items, boosting sales and helping guests find the perfect memento of their visit.</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Results</a:t>
            </a:r>
          </a:p>
          <a:p>
            <a:r>
              <a:rPr lang="en-US" sz="1200" kern="1200" dirty="0">
                <a:solidFill>
                  <a:schemeClr val="tx1"/>
                </a:solidFill>
                <a:effectLst/>
                <a:latin typeface="+mn-lt"/>
                <a:ea typeface="+mn-ea"/>
                <a:cs typeface="+mn-cs"/>
              </a:rPr>
              <a:t>Smarter planning helps Pebble Beach ensure guests find the perfect gift—while cutting cost of sales by up to two percent, boosting profitability and accelerating reporting from hours to minutes.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Pull Quote</a:t>
            </a:r>
          </a:p>
          <a:p>
            <a:r>
              <a:rPr lang="en-US" sz="1200" i="1" kern="1200" dirty="0">
                <a:solidFill>
                  <a:schemeClr val="tx1"/>
                </a:solidFill>
                <a:effectLst/>
                <a:latin typeface="+mn-lt"/>
                <a:ea typeface="+mn-ea"/>
                <a:cs typeface="+mn-cs"/>
              </a:rPr>
              <a:t>“With the IBM solution, we are now able to ensure that guests can connect with merchandise that perfectly enhances their Pebble Beach experience.”</a:t>
            </a:r>
          </a:p>
          <a:p>
            <a:r>
              <a:rPr lang="en-US" sz="1200" i="1" kern="1200" dirty="0">
                <a:solidFill>
                  <a:schemeClr val="tx1"/>
                </a:solidFill>
                <a:effectLst/>
                <a:latin typeface="+mn-lt"/>
                <a:ea typeface="+mn-ea"/>
                <a:cs typeface="+mn-cs"/>
              </a:rPr>
              <a:t>—Kevin </a:t>
            </a:r>
            <a:r>
              <a:rPr lang="en-US" sz="1200" i="1" kern="1200" dirty="0" err="1">
                <a:solidFill>
                  <a:schemeClr val="tx1"/>
                </a:solidFill>
                <a:effectLst/>
                <a:latin typeface="+mn-lt"/>
                <a:ea typeface="+mn-ea"/>
                <a:cs typeface="+mn-cs"/>
              </a:rPr>
              <a:t>Kakalow</a:t>
            </a:r>
            <a:r>
              <a:rPr lang="en-US" sz="1200" i="1" kern="1200" dirty="0">
                <a:solidFill>
                  <a:schemeClr val="tx1"/>
                </a:solidFill>
                <a:effectLst/>
                <a:latin typeface="+mn-lt"/>
                <a:ea typeface="+mn-ea"/>
                <a:cs typeface="+mn-cs"/>
              </a:rPr>
              <a:t>, Director of Retail, Pebble Beach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Solution components</a:t>
            </a:r>
          </a:p>
          <a:p>
            <a:r>
              <a:rPr lang="en-US" sz="1200" b="1" kern="1200" dirty="0">
                <a:solidFill>
                  <a:schemeClr val="tx1"/>
                </a:solidFill>
                <a:effectLst/>
                <a:latin typeface="+mn-lt"/>
                <a:ea typeface="+mn-ea"/>
                <a:cs typeface="+mn-cs"/>
              </a:rPr>
              <a:t>IBM Planning Analytics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Case study Link</a:t>
            </a:r>
          </a:p>
          <a:p>
            <a:pPr marL="0" marR="0" indent="0" algn="l" defTabSz="914400" rtl="0" eaLnBrk="1" fontAlgn="auto" latinLnBrk="0" hangingPunct="1">
              <a:lnSpc>
                <a:spcPct val="100000"/>
              </a:lnSpc>
              <a:spcBef>
                <a:spcPts val="1440"/>
              </a:spcBef>
              <a:spcAft>
                <a:spcPts val="0"/>
              </a:spcAft>
              <a:buClrTx/>
              <a:buSzTx/>
              <a:buFont typeface="Times New Roman" pitchFamily="16" charset="0"/>
              <a:buNone/>
              <a:tabLst/>
              <a:defRPr/>
            </a:pPr>
            <a:r>
              <a:rPr lang="en-US" sz="1200" u="sng" kern="1200" dirty="0">
                <a:solidFill>
                  <a:schemeClr val="tx1"/>
                </a:solidFill>
                <a:effectLst/>
                <a:latin typeface="+mn-lt"/>
                <a:ea typeface="+mn-ea"/>
                <a:cs typeface="+mn-cs"/>
              </a:rPr>
              <a:t>Digital - </a:t>
            </a:r>
            <a:r>
              <a:rPr lang="en-US" sz="1200" u="sng" kern="1200" dirty="0">
                <a:solidFill>
                  <a:schemeClr val="tx1"/>
                </a:solidFill>
                <a:effectLst/>
                <a:latin typeface="+mn-lt"/>
                <a:ea typeface="+mn-ea"/>
                <a:cs typeface="+mn-cs"/>
                <a:hlinkClick r:id="rId4"/>
              </a:rPr>
              <a:t>http://ibm.co/2jbsg3X</a:t>
            </a:r>
            <a:br>
              <a:rPr lang="en-US" sz="1200" u="sng" kern="1200" dirty="0">
                <a:solidFill>
                  <a:schemeClr val="tx1"/>
                </a:solidFill>
                <a:effectLst/>
                <a:latin typeface="+mn-lt"/>
                <a:ea typeface="+mn-ea"/>
                <a:cs typeface="+mn-cs"/>
              </a:rPr>
            </a:br>
            <a:r>
              <a:rPr lang="en-US" sz="1200" u="sng" kern="1200" dirty="0">
                <a:solidFill>
                  <a:schemeClr val="tx1"/>
                </a:solidFill>
                <a:effectLst/>
                <a:latin typeface="+mn-lt"/>
                <a:ea typeface="+mn-ea"/>
                <a:cs typeface="+mn-cs"/>
              </a:rPr>
              <a:t>ibm.com - </a:t>
            </a:r>
            <a:r>
              <a:rPr lang="en-US" sz="1200" u="sng" kern="1200" dirty="0">
                <a:solidFill>
                  <a:schemeClr val="tx1"/>
                </a:solidFill>
                <a:effectLst/>
                <a:latin typeface="+mn-lt"/>
                <a:ea typeface="+mn-ea"/>
                <a:cs typeface="+mn-cs"/>
                <a:hlinkClick r:id="rId5"/>
              </a:rPr>
              <a:t>http://ibm.co/2ijKRvn</a:t>
            </a:r>
            <a:endParaRPr lang="en-US" sz="1200" kern="1200" dirty="0">
              <a:solidFill>
                <a:schemeClr val="tx1"/>
              </a:solidFill>
              <a:effectLst/>
              <a:latin typeface="+mn-lt"/>
              <a:ea typeface="+mn-ea"/>
              <a:cs typeface="+mn-cs"/>
            </a:endParaRPr>
          </a:p>
          <a:p>
            <a:pPr>
              <a:spcBef>
                <a:spcPts val="1440"/>
              </a:spcBef>
              <a:spcAft>
                <a:spcPts val="0"/>
              </a:spcAft>
              <a:buFont typeface="Times New Roman" pitchFamily="16" charset="0"/>
              <a:buNone/>
              <a:defRPr/>
            </a:pPr>
            <a:endParaRPr lang="en-US" sz="1200" b="1" kern="50" dirty="0">
              <a:latin typeface="Arial"/>
              <a:ea typeface="Arial Unicode MS"/>
              <a:cs typeface="Tahoma"/>
            </a:endParaRPr>
          </a:p>
          <a:p>
            <a:pPr marL="0" marR="0" indent="0" algn="l" defTabSz="914400" rtl="0" eaLnBrk="1" fontAlgn="auto" latinLnBrk="0" hangingPunct="1">
              <a:lnSpc>
                <a:spcPct val="100000"/>
              </a:lnSpc>
              <a:spcBef>
                <a:spcPts val="1440"/>
              </a:spcBef>
              <a:spcAft>
                <a:spcPts val="0"/>
              </a:spcAft>
              <a:buClrTx/>
              <a:buSzTx/>
              <a:buFont typeface="Times New Roman" pitchFamily="16" charset="0"/>
              <a:buNone/>
              <a:tabLst/>
              <a:defRPr/>
            </a:pPr>
            <a:r>
              <a:rPr lang="en-US" sz="1200" b="1" kern="50" dirty="0">
                <a:latin typeface="Arial"/>
                <a:ea typeface="Arial Unicode MS"/>
                <a:cs typeface="Tahoma"/>
              </a:rPr>
              <a:t>Video link: </a:t>
            </a:r>
          </a:p>
          <a:p>
            <a:pPr marL="0" marR="0" indent="0" algn="l" defTabSz="914400" rtl="0" eaLnBrk="1" fontAlgn="auto" latinLnBrk="0" hangingPunct="1">
              <a:lnSpc>
                <a:spcPct val="100000"/>
              </a:lnSpc>
              <a:spcBef>
                <a:spcPts val="1440"/>
              </a:spcBef>
              <a:spcAft>
                <a:spcPts val="0"/>
              </a:spcAft>
              <a:buClrTx/>
              <a:buSzTx/>
              <a:buFont typeface="Times New Roman" pitchFamily="16" charset="0"/>
              <a:buNone/>
              <a:tabLst/>
              <a:defRPr/>
            </a:pPr>
            <a:r>
              <a:rPr lang="en-US" sz="1200" b="1" kern="50" dirty="0" err="1">
                <a:latin typeface="Arial"/>
                <a:ea typeface="Arial Unicode MS"/>
                <a:cs typeface="Tahoma"/>
              </a:rPr>
              <a:t>I</a:t>
            </a:r>
            <a:r>
              <a:rPr lang="en-US" sz="1200" u="sng" kern="1200" dirty="0" err="1">
                <a:solidFill>
                  <a:schemeClr val="tx1"/>
                </a:solidFill>
                <a:effectLst/>
                <a:latin typeface="+mn-lt"/>
                <a:ea typeface="+mn-ea"/>
                <a:cs typeface="+mn-cs"/>
              </a:rPr>
              <a:t>BM.com</a:t>
            </a:r>
            <a:r>
              <a:rPr lang="en-US" sz="1200" u="sng"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6"/>
              </a:rPr>
              <a:t>http://ibm.co/2jRKR5C</a:t>
            </a:r>
            <a:br>
              <a:rPr lang="en-US" sz="1200" u="sng" kern="1200" dirty="0">
                <a:solidFill>
                  <a:schemeClr val="tx1"/>
                </a:solidFill>
                <a:effectLst/>
                <a:latin typeface="+mn-lt"/>
                <a:ea typeface="+mn-ea"/>
                <a:cs typeface="+mn-cs"/>
              </a:rPr>
            </a:br>
            <a:r>
              <a:rPr lang="en-US" sz="1200" u="sng" kern="1200" dirty="0">
                <a:solidFill>
                  <a:schemeClr val="tx1"/>
                </a:solidFill>
                <a:effectLst/>
                <a:latin typeface="+mn-lt"/>
                <a:ea typeface="+mn-ea"/>
                <a:cs typeface="+mn-cs"/>
              </a:rPr>
              <a:t>YouTube: </a:t>
            </a:r>
            <a:r>
              <a:rPr lang="en-US" sz="1200" u="sng" kern="1200" dirty="0">
                <a:solidFill>
                  <a:schemeClr val="tx1"/>
                </a:solidFill>
                <a:effectLst/>
                <a:latin typeface="+mn-lt"/>
                <a:ea typeface="+mn-ea"/>
                <a:cs typeface="+mn-cs"/>
                <a:hlinkClick r:id="rId7"/>
              </a:rPr>
              <a:t>http://ibm.co/2jKxBxz</a:t>
            </a:r>
            <a:endParaRPr lang="en-US" sz="1200" kern="1200" dirty="0">
              <a:solidFill>
                <a:schemeClr val="tx1"/>
              </a:solidFill>
              <a:effectLst/>
              <a:latin typeface="+mn-lt"/>
              <a:ea typeface="+mn-ea"/>
              <a:cs typeface="+mn-cs"/>
            </a:endParaRPr>
          </a:p>
          <a:p>
            <a:pPr>
              <a:spcBef>
                <a:spcPts val="1440"/>
              </a:spcBef>
              <a:spcAft>
                <a:spcPts val="0"/>
              </a:spcAft>
              <a:buFont typeface="Times New Roman" pitchFamily="16" charset="0"/>
              <a:buNone/>
              <a:defRPr/>
            </a:pPr>
            <a:endParaRPr lang="en-US" sz="1200" b="1" kern="50" dirty="0">
              <a:latin typeface="Arial"/>
              <a:ea typeface="Arial Unicode MS"/>
              <a:cs typeface="Tahoma"/>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50095025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Client Name</a:t>
            </a:r>
          </a:p>
          <a:p>
            <a:r>
              <a:rPr lang="en-US" sz="1200" kern="1200" dirty="0">
                <a:solidFill>
                  <a:schemeClr val="tx1"/>
                </a:solidFill>
                <a:effectLst/>
                <a:latin typeface="+mn-lt"/>
                <a:ea typeface="+mn-ea"/>
                <a:cs typeface="+mn-cs"/>
              </a:rPr>
              <a:t>GCI</a:t>
            </a:r>
          </a:p>
          <a:p>
            <a:r>
              <a:rPr lang="en-US" sz="1200" b="1" kern="1200" dirty="0">
                <a:solidFill>
                  <a:schemeClr val="tx1"/>
                </a:solidFill>
                <a:effectLst/>
                <a:latin typeface="+mn-lt"/>
                <a:ea typeface="+mn-ea"/>
                <a:cs typeface="+mn-cs"/>
              </a:rPr>
              <a:t>Company Background</a:t>
            </a:r>
          </a:p>
          <a:p>
            <a:r>
              <a:rPr lang="en-US" sz="1200" kern="1200" dirty="0">
                <a:solidFill>
                  <a:schemeClr val="tx1"/>
                </a:solidFill>
                <a:effectLst/>
                <a:latin typeface="+mn-lt"/>
                <a:ea typeface="+mn-ea"/>
                <a:cs typeface="+mn-cs"/>
              </a:rPr>
              <a:t>Headquartered in Alaska with additional locations in other U.S. states, </a:t>
            </a:r>
            <a:r>
              <a:rPr lang="en-US" sz="1200" u="sng" kern="1200" dirty="0">
                <a:solidFill>
                  <a:schemeClr val="tx1"/>
                </a:solidFill>
                <a:effectLst/>
                <a:latin typeface="+mn-lt"/>
                <a:ea typeface="+mn-ea"/>
                <a:cs typeface="+mn-cs"/>
                <a:hlinkClick r:id="rId3"/>
              </a:rPr>
              <a:t>GCI </a:t>
            </a:r>
            <a:r>
              <a:rPr lang="en-US" sz="1200" kern="1200" dirty="0">
                <a:solidFill>
                  <a:schemeClr val="tx1"/>
                </a:solidFill>
                <a:effectLst/>
                <a:latin typeface="+mn-lt"/>
                <a:ea typeface="+mn-ea"/>
                <a:cs typeface="+mn-cs"/>
              </a:rPr>
              <a:t>has worked for more than 35 years to deliver communication and technology services to some of the most remote communities and in some of the most challenging conditions in North America. GCI is a pioneer in its field, bringing telemedicine and online education capabilities to communities across the state, and continuing efforts to connect the Arctic globally, as well as providing strong services to consumer and business markets.</a:t>
            </a:r>
          </a:p>
          <a:p>
            <a:r>
              <a:rPr lang="en-US" sz="1200" b="1" kern="1200" dirty="0">
                <a:solidFill>
                  <a:schemeClr val="tx1"/>
                </a:solidFill>
                <a:effectLst/>
                <a:latin typeface="+mn-lt"/>
                <a:ea typeface="+mn-ea"/>
                <a:cs typeface="+mn-cs"/>
              </a:rPr>
              <a:t>Business challenge</a:t>
            </a:r>
          </a:p>
          <a:p>
            <a:r>
              <a:rPr lang="en-US" sz="1200" kern="1200" dirty="0">
                <a:solidFill>
                  <a:schemeClr val="tx1"/>
                </a:solidFill>
                <a:effectLst/>
                <a:latin typeface="+mn-lt"/>
                <a:ea typeface="+mn-ea"/>
                <a:cs typeface="+mn-cs"/>
              </a:rPr>
              <a:t>To successfully deliver large-scale infrastructure developments on time and on budget, GCI needs the right tools to ensure robust and flexible project management.</a:t>
            </a:r>
          </a:p>
          <a:p>
            <a:r>
              <a:rPr lang="en-US" sz="1200" b="1" kern="1200" dirty="0">
                <a:solidFill>
                  <a:schemeClr val="tx1"/>
                </a:solidFill>
                <a:effectLst/>
                <a:latin typeface="+mn-lt"/>
                <a:ea typeface="+mn-ea"/>
                <a:cs typeface="+mn-cs"/>
              </a:rPr>
              <a:t>Transformation</a:t>
            </a:r>
          </a:p>
          <a:p>
            <a:r>
              <a:rPr lang="en-US" sz="1200" kern="1200" dirty="0">
                <a:solidFill>
                  <a:schemeClr val="tx1"/>
                </a:solidFill>
                <a:effectLst/>
                <a:latin typeface="+mn-lt"/>
                <a:ea typeface="+mn-ea"/>
                <a:cs typeface="+mn-cs"/>
              </a:rPr>
              <a:t>Building and maintaining communications networks requires expert foresight—otherwise project goals may be deferred and costs can rapidly inflate. GCI is using planning and analytics solutions from IBM to maximize efficiency by rationalizing project management and coordinating investments, assets and human resources more effectively.</a:t>
            </a:r>
          </a:p>
          <a:p>
            <a:r>
              <a:rPr lang="en-US" sz="1200" b="1" kern="1200" dirty="0">
                <a:solidFill>
                  <a:schemeClr val="tx1"/>
                </a:solidFill>
                <a:effectLst/>
                <a:latin typeface="+mn-lt"/>
                <a:ea typeface="+mn-ea"/>
                <a:cs typeface="+mn-cs"/>
              </a:rPr>
              <a:t>Results</a:t>
            </a:r>
          </a:p>
          <a:p>
            <a:r>
              <a:rPr lang="en-US" sz="1200" kern="1200" dirty="0">
                <a:solidFill>
                  <a:schemeClr val="tx1"/>
                </a:solidFill>
                <a:effectLst/>
                <a:latin typeface="+mn-lt"/>
                <a:ea typeface="+mn-ea"/>
                <a:cs typeface="+mn-cs"/>
              </a:rPr>
              <a:t>By making it easier to identify projects that are struggling to meet deadlines or hit budget targets, GCI can make smarter decisions about adding value and deploying resources where it matters most.</a:t>
            </a:r>
          </a:p>
          <a:p>
            <a:r>
              <a:rPr lang="en-US" sz="1200" b="1" kern="1200" dirty="0">
                <a:solidFill>
                  <a:schemeClr val="tx1"/>
                </a:solidFill>
                <a:effectLst/>
                <a:latin typeface="+mn-lt"/>
                <a:ea typeface="+mn-ea"/>
                <a:cs typeface="+mn-cs"/>
              </a:rPr>
              <a:t>Pull Quote</a:t>
            </a:r>
          </a:p>
          <a:p>
            <a:r>
              <a:rPr lang="en-US" sz="1200" kern="1200" dirty="0">
                <a:solidFill>
                  <a:schemeClr val="tx1"/>
                </a:solidFill>
                <a:effectLst/>
                <a:latin typeface="+mn-lt"/>
                <a:ea typeface="+mn-ea"/>
                <a:cs typeface="+mn-cs"/>
              </a:rPr>
              <a:t>“With the IBM solution in place, we’re now able to formulate investment plans we can have confidence in, both financially and strategically.”</a:t>
            </a:r>
          </a:p>
          <a:p>
            <a:r>
              <a:rPr lang="en-US" sz="1200" kern="1200" dirty="0">
                <a:solidFill>
                  <a:schemeClr val="tx1"/>
                </a:solidFill>
                <a:effectLst/>
                <a:latin typeface="+mn-lt"/>
                <a:ea typeface="+mn-ea"/>
                <a:cs typeface="+mn-cs"/>
              </a:rPr>
              <a:t>—Alicia </a:t>
            </a:r>
            <a:r>
              <a:rPr lang="en-US" sz="1200" kern="1200" dirty="0" err="1">
                <a:solidFill>
                  <a:schemeClr val="tx1"/>
                </a:solidFill>
                <a:effectLst/>
                <a:latin typeface="+mn-lt"/>
                <a:ea typeface="+mn-ea"/>
                <a:cs typeface="+mn-cs"/>
              </a:rPr>
              <a:t>Schwamm</a:t>
            </a:r>
            <a:r>
              <a:rPr lang="en-US" sz="1200" kern="1200" dirty="0">
                <a:solidFill>
                  <a:schemeClr val="tx1"/>
                </a:solidFill>
                <a:effectLst/>
                <a:latin typeface="+mn-lt"/>
                <a:ea typeface="+mn-ea"/>
                <a:cs typeface="+mn-cs"/>
              </a:rPr>
              <a:t>, Senior Manager, Capital Control &amp; Management, GCI</a:t>
            </a:r>
          </a:p>
          <a:p>
            <a:r>
              <a:rPr lang="en-US" sz="1200" b="1" kern="1200" dirty="0">
                <a:solidFill>
                  <a:schemeClr val="tx1"/>
                </a:solidFill>
                <a:effectLst/>
                <a:latin typeface="+mn-lt"/>
                <a:ea typeface="+mn-ea"/>
                <a:cs typeface="+mn-cs"/>
              </a:rPr>
              <a:t>Solution components</a:t>
            </a:r>
          </a:p>
          <a:p>
            <a:pPr marL="88900" indent="-88900">
              <a:lnSpc>
                <a:spcPts val="1000"/>
              </a:lnSpc>
              <a:spcAft>
                <a:spcPts val="400"/>
              </a:spcAft>
              <a:buClr>
                <a:prstClr val="white"/>
              </a:buClr>
              <a:buSzPct val="100000"/>
              <a:buFont typeface="Arial" panose="020B0604020202020204" pitchFamily="34" charset="0"/>
              <a:buChar char="•"/>
              <a:tabLst>
                <a:tab pos="88900" algn="l"/>
              </a:tabLst>
              <a:defRPr/>
            </a:pPr>
            <a:r>
              <a:rPr lang="en-US" sz="1200" dirty="0">
                <a:solidFill>
                  <a:prstClr val="black"/>
                </a:solidFill>
                <a:latin typeface="Arial" panose="020B0604020202020204" pitchFamily="34" charset="0"/>
                <a:ea typeface="HelvNeue Light for IBM" charset="77"/>
                <a:cs typeface="Arial" panose="020B0604020202020204" pitchFamily="34" charset="0"/>
              </a:rPr>
              <a:t>IBM® Cognos® TM1® </a:t>
            </a:r>
          </a:p>
          <a:p>
            <a:pPr marL="88900" indent="-88900">
              <a:lnSpc>
                <a:spcPts val="1000"/>
              </a:lnSpc>
              <a:spcAft>
                <a:spcPts val="400"/>
              </a:spcAft>
              <a:buClr>
                <a:prstClr val="white"/>
              </a:buClr>
              <a:buSzPct val="100000"/>
              <a:buFont typeface="Arial" panose="020B0604020202020204" pitchFamily="34" charset="0"/>
              <a:buChar char="•"/>
              <a:tabLst>
                <a:tab pos="88900" algn="l"/>
              </a:tabLst>
              <a:defRPr/>
            </a:pPr>
            <a:r>
              <a:rPr lang="en-US" sz="1200" dirty="0">
                <a:solidFill>
                  <a:prstClr val="black"/>
                </a:solidFill>
                <a:latin typeface="Arial" panose="020B0604020202020204" pitchFamily="34" charset="0"/>
                <a:ea typeface="HelvNeue Light for IBM" charset="77"/>
                <a:cs typeface="Arial" panose="020B0604020202020204" pitchFamily="34" charset="0"/>
              </a:rPr>
              <a:t>IBM Planning Analytics</a:t>
            </a:r>
          </a:p>
          <a:p>
            <a:pPr marL="88900" indent="-88900">
              <a:lnSpc>
                <a:spcPts val="1000"/>
              </a:lnSpc>
              <a:spcAft>
                <a:spcPts val="400"/>
              </a:spcAft>
              <a:buClr>
                <a:prstClr val="white"/>
              </a:buClr>
              <a:buSzPct val="100000"/>
              <a:buFont typeface="Arial" panose="020B0604020202020204" pitchFamily="34" charset="0"/>
              <a:buChar char="•"/>
              <a:tabLst>
                <a:tab pos="88900" algn="l"/>
              </a:tabLst>
              <a:defRPr/>
            </a:pPr>
            <a:r>
              <a:rPr lang="en-US" sz="1200" dirty="0">
                <a:solidFill>
                  <a:prstClr val="black"/>
                </a:solidFill>
                <a:latin typeface="Arial" panose="020B0604020202020204" pitchFamily="34" charset="0"/>
                <a:ea typeface="HelvNeue Light for IBM" charset="77"/>
                <a:cs typeface="Arial" panose="020B0604020202020204" pitchFamily="34" charset="0"/>
              </a:rPr>
              <a:t>Business Partner: Locus Solutions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Case study Link</a:t>
            </a:r>
          </a:p>
          <a:p>
            <a:r>
              <a:rPr lang="en-US" dirty="0"/>
              <a:t>http://</a:t>
            </a:r>
            <a:r>
              <a:rPr lang="en-US" dirty="0" err="1"/>
              <a:t>ibm.co</a:t>
            </a:r>
            <a:r>
              <a:rPr lang="en-US" dirty="0"/>
              <a:t>/2i62IFC</a:t>
            </a:r>
          </a:p>
        </p:txBody>
      </p:sp>
      <p:sp>
        <p:nvSpPr>
          <p:cNvPr id="4" name="Slide Number Placeholder 3"/>
          <p:cNvSpPr>
            <a:spLocks noGrp="1"/>
          </p:cNvSpPr>
          <p:nvPr>
            <p:ph type="sldNum" sz="quarter" idx="10"/>
          </p:nvPr>
        </p:nvSpPr>
        <p:spPr/>
        <p:txBody>
          <a:bodyPr/>
          <a:lstStyle/>
          <a:p>
            <a:fld id="{702F2589-1B5F-4B55-A371-A2B8D5B59C34}"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4422545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Client Name: </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err="1">
                <a:cs typeface="Arial Unicode MS" panose="020B0604020202020204" pitchFamily="34" charset="-128"/>
              </a:rPr>
              <a:t>Si.mobil</a:t>
            </a:r>
            <a:r>
              <a:rPr lang="en-US" altLang="en-US" sz="1200" dirty="0">
                <a:cs typeface="Arial Unicode MS" panose="020B0604020202020204" pitchFamily="34" charset="-128"/>
              </a:rPr>
              <a:t> </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cs typeface="Arial Unicode MS" panose="020B0604020202020204" pitchFamily="34" charset="-128"/>
            </a:endParaRP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Case study Link:</a:t>
            </a: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a:ea typeface="DejaVu Sans" charset="0"/>
                <a:cs typeface="DejaVu Sans" charset="0"/>
              </a:rPr>
              <a:t>http://www.ibm.com/software/businesscasestudies/us/en/corp?synkey=M978515F07013X35</a:t>
            </a: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ea typeface="DejaVu Sans" charset="0"/>
              <a:cs typeface="DejaVu Sans" charset="0"/>
            </a:endParaRP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Pull Quote:</a:t>
            </a:r>
          </a:p>
          <a:p>
            <a:pPr eaLnBrk="1" hangingPunct="1">
              <a:buFont typeface="Times New Roman" panose="02020603050405020304" pitchFamily="18" charset="0"/>
              <a:buNone/>
              <a:defRPr/>
            </a:pPr>
            <a:r>
              <a:rPr lang="en-GB" altLang="en-US" sz="1200" i="1" dirty="0">
                <a:cs typeface="Arial Unicode MS" panose="020B0604020202020204" pitchFamily="34" charset="-128"/>
              </a:rPr>
              <a:t>“Analytics helps us model and predict the outcomes of our strategies, enabling us to build a more robust business plan.”</a:t>
            </a:r>
          </a:p>
          <a:p>
            <a:pPr eaLnBrk="1" hangingPunct="1">
              <a:buFont typeface="Times New Roman" panose="02020603050405020304" pitchFamily="18" charset="0"/>
              <a:buNone/>
              <a:defRPr/>
            </a:pPr>
            <a:r>
              <a:rPr lang="en-GB" altLang="en-US" sz="1100" i="1" dirty="0">
                <a:cs typeface="Arial Unicode MS" panose="020B0604020202020204" pitchFamily="34" charset="-128"/>
              </a:rPr>
              <a:t>—</a:t>
            </a:r>
            <a:r>
              <a:rPr lang="en-GB" altLang="en-US" sz="1100" i="1" dirty="0" err="1">
                <a:cs typeface="Arial Unicode MS" panose="020B0604020202020204" pitchFamily="34" charset="-128"/>
              </a:rPr>
              <a:t>Bogomir</a:t>
            </a:r>
            <a:r>
              <a:rPr lang="en-GB" altLang="en-US" sz="1100" i="1" dirty="0">
                <a:cs typeface="Arial Unicode MS" panose="020B0604020202020204" pitchFamily="34" charset="-128"/>
              </a:rPr>
              <a:t> </a:t>
            </a:r>
            <a:r>
              <a:rPr lang="en-GB" altLang="en-US" sz="1100" i="1" dirty="0" err="1">
                <a:cs typeface="Arial Unicode MS" panose="020B0604020202020204" pitchFamily="34" charset="-128"/>
              </a:rPr>
              <a:t>Jalovec</a:t>
            </a:r>
            <a:r>
              <a:rPr lang="en-GB" altLang="en-US" sz="1100" i="1" dirty="0">
                <a:cs typeface="Arial Unicode MS" panose="020B0604020202020204" pitchFamily="34" charset="-128"/>
              </a:rPr>
              <a:t>, Strategy and Planning Controller, </a:t>
            </a:r>
            <a:r>
              <a:rPr lang="en-GB" altLang="en-US" sz="1100" i="1" dirty="0" err="1">
                <a:cs typeface="Arial Unicode MS" panose="020B0604020202020204" pitchFamily="34" charset="-128"/>
              </a:rPr>
              <a:t>Si.mobil</a:t>
            </a:r>
            <a:endParaRPr lang="en-GB" altLang="en-US" sz="1100" i="1" dirty="0">
              <a:cs typeface="Arial Unicode MS" panose="020B0604020202020204" pitchFamily="34" charset="-128"/>
            </a:endParaRPr>
          </a:p>
          <a:p>
            <a:pPr eaLnBrk="1" hangingPunct="1">
              <a:buFont typeface="Times New Roman" panose="02020603050405020304" pitchFamily="18" charset="0"/>
              <a:buNone/>
              <a:defRPr/>
            </a:pPr>
            <a:endParaRPr lang="en-GB" altLang="en-US" sz="1100" i="1" dirty="0">
              <a:cs typeface="Arial Unicode MS" panose="020B060402020202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Company Background:</a:t>
            </a:r>
          </a:p>
          <a:p>
            <a:pPr>
              <a:buFont typeface="Times New Roman" panose="02020603050405020304" pitchFamily="18" charset="0"/>
              <a:buNone/>
              <a:defRPr/>
            </a:pPr>
            <a:r>
              <a:rPr lang="en-US" dirty="0"/>
              <a:t>Founded in 1999, Slovenian mobile operator </a:t>
            </a:r>
            <a:r>
              <a:rPr lang="en-US" dirty="0" err="1"/>
              <a:t>Si.mobil</a:t>
            </a:r>
            <a:r>
              <a:rPr lang="en-US" dirty="0"/>
              <a:t> employs 418 people and provides services to around 679,200 customers. The company achieves annual revenues of nearly EUR200 million.</a:t>
            </a:r>
          </a:p>
          <a:p>
            <a:pPr>
              <a:buFont typeface="Times New Roman" panose="02020603050405020304" pitchFamily="18" charset="0"/>
              <a:buNone/>
              <a:defRPr/>
            </a:pPr>
            <a:endParaRPr lang="en-GB" dirty="0"/>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Solution Components:</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Software</a:t>
            </a:r>
          </a:p>
          <a:p>
            <a:pPr marL="171450" indent="-171450" fontAlgn="auto" hangingPunct="1">
              <a:buFont typeface="Arial" panose="020B0604020202020204" pitchFamily="34" charset="0"/>
              <a:buChar char="•"/>
              <a:defRPr/>
            </a:pPr>
            <a:r>
              <a:rPr lang="en-US" sz="1200" dirty="0"/>
              <a:t>IBM® </a:t>
            </a:r>
            <a:r>
              <a:rPr lang="en-US" sz="1200" dirty="0" err="1"/>
              <a:t>Cognos</a:t>
            </a:r>
            <a:r>
              <a:rPr lang="en-US" sz="1200" dirty="0"/>
              <a:t>® TM1®</a:t>
            </a:r>
            <a:endParaRPr lang="en-GB" sz="1200" dirty="0"/>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ea typeface="MS PGothic" panose="020B0600070205080204" pitchFamily="34" charset="-128"/>
              </a:rPr>
              <a:t>IBM Business Partner</a:t>
            </a:r>
          </a:p>
          <a:p>
            <a:pPr marL="171450" indent="-171450">
              <a:buFont typeface="Arial" panose="020B0604020202020204" pitchFamily="34" charset="0"/>
              <a:buChar char="•"/>
              <a:defRPr/>
            </a:pPr>
            <a:r>
              <a:rPr lang="en-US" sz="1200" dirty="0"/>
              <a:t>IN516HT</a:t>
            </a:r>
          </a:p>
          <a:p>
            <a:pPr marL="171450" indent="-171450">
              <a:buFont typeface="Arial" panose="020B0604020202020204" pitchFamily="34" charset="0"/>
              <a:buChar char="•"/>
              <a:defRPr/>
            </a:pPr>
            <a:endParaRPr lang="en-GB" sz="1200" dirty="0"/>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Business challenge:</a:t>
            </a:r>
          </a:p>
          <a:p>
            <a:pPr fontAlgn="auto" hangingPunct="1">
              <a:buFont typeface="Times New Roman" panose="02020603050405020304" pitchFamily="18" charset="0"/>
              <a:buNone/>
              <a:defRPr/>
            </a:pPr>
            <a:r>
              <a:rPr lang="en-US" dirty="0"/>
              <a:t>The mature Slovenian telecoms market offers few growth opportunities, so </a:t>
            </a:r>
            <a:r>
              <a:rPr lang="en-US" dirty="0" err="1"/>
              <a:t>Si.mobil</a:t>
            </a:r>
            <a:r>
              <a:rPr lang="en-US" dirty="0"/>
              <a:t> needed to focus on retaining existing customers, boosting total customer value and controlling costs. </a:t>
            </a:r>
          </a:p>
          <a:p>
            <a:pPr fontAlgn="auto" hangingPunct="1">
              <a:buFont typeface="Times New Roman" panose="02020603050405020304" pitchFamily="18" charset="0"/>
              <a:buNone/>
              <a:defRPr/>
            </a:pPr>
            <a:endParaRPr lang="en-GB" dirty="0"/>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The benefit:</a:t>
            </a:r>
          </a:p>
          <a:p>
            <a:pPr fontAlgn="auto" hangingPunct="1">
              <a:buFont typeface="Times New Roman" panose="02020603050405020304" pitchFamily="18" charset="0"/>
              <a:buNone/>
              <a:defRPr/>
            </a:pPr>
            <a:r>
              <a:rPr lang="en-US" dirty="0"/>
              <a:t>Automating the planning process saves 344 days and EUR 86,000 per year. The company can now simulate the results of different business strategies in hours, instead of days.</a:t>
            </a:r>
            <a:endParaRPr lang="en-GB" dirty="0"/>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b="1" dirty="0">
              <a:cs typeface="Arial Unicode MS" panose="020B0604020202020204" pitchFamily="34" charset="-128"/>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09358887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Client Name</a:t>
            </a:r>
          </a:p>
          <a:p>
            <a:r>
              <a:rPr lang="en-US" sz="1200" kern="1200" dirty="0">
                <a:solidFill>
                  <a:schemeClr val="tx1"/>
                </a:solidFill>
                <a:effectLst/>
                <a:latin typeface="+mn-lt"/>
                <a:ea typeface="+mn-ea"/>
                <a:cs typeface="+mn-cs"/>
              </a:rPr>
              <a:t>Canadian National Rail</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Company Background</a:t>
            </a:r>
          </a:p>
          <a:p>
            <a:r>
              <a:rPr lang="en-GB" sz="1200" kern="1200" dirty="0">
                <a:solidFill>
                  <a:schemeClr val="tx1"/>
                </a:solidFill>
                <a:effectLst/>
                <a:latin typeface="+mn-lt"/>
                <a:ea typeface="+mn-ea"/>
                <a:cs typeface="+mn-cs"/>
              </a:rPr>
              <a:t>Canadian National Railway Company (CN) is a true backbone of the economy whose team of approximately 25,000 railroaders transports more than CAD250 billion worth of goods annually for a wide range of business sectors, ranging from resource products to manufactured products to consumer goods, across a rail network of approximately 20,000 route-miles spanning Canada and mid-America.</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Business challenge</a:t>
            </a:r>
          </a:p>
          <a:p>
            <a:r>
              <a:rPr lang="en-GB" sz="1200" kern="1200" dirty="0">
                <a:solidFill>
                  <a:schemeClr val="tx1"/>
                </a:solidFill>
                <a:effectLst/>
                <a:latin typeface="+mn-lt"/>
                <a:ea typeface="+mn-ea"/>
                <a:cs typeface="+mn-cs"/>
              </a:rPr>
              <a:t>Canadian National Railway Company (CN) wanted to improve its disclosure management process and take pressure off its finance team by being more efficient and transforming data into insights.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benefit</a:t>
            </a:r>
          </a:p>
          <a:p>
            <a:r>
              <a:rPr lang="en-GB" sz="1200" kern="1200" dirty="0">
                <a:solidFill>
                  <a:schemeClr val="tx1"/>
                </a:solidFill>
                <a:effectLst/>
                <a:latin typeface="+mn-lt"/>
                <a:ea typeface="+mn-ea"/>
                <a:cs typeface="+mn-cs"/>
              </a:rPr>
              <a:t>The solution accelerates reporting cycles by reducing time spent on data collection and validation. As a result, CN staff work more productively and have more time for analysis and decision-making.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Pull Quote</a:t>
            </a:r>
          </a:p>
          <a:p>
            <a:r>
              <a:rPr lang="en-GB" sz="1200" i="1" kern="1200" dirty="0">
                <a:solidFill>
                  <a:schemeClr val="tx1"/>
                </a:solidFill>
                <a:effectLst/>
                <a:latin typeface="+mn-lt"/>
                <a:ea typeface="+mn-ea"/>
                <a:cs typeface="+mn-cs"/>
              </a:rPr>
              <a:t>“We are transforming the financial reporting close into a more automated and efficient process.”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Solution components</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IBM® Cognos® Disclosure Management</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IBM Cognos TM1®</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Case study Link</a:t>
            </a:r>
          </a:p>
          <a:p>
            <a:r>
              <a:rPr lang="en-US" sz="1200" kern="1200" dirty="0">
                <a:solidFill>
                  <a:schemeClr val="tx1"/>
                </a:solidFill>
                <a:effectLst/>
                <a:latin typeface="+mn-lt"/>
                <a:ea typeface="+mn-ea"/>
                <a:cs typeface="+mn-cs"/>
              </a:rPr>
              <a:t>http://www.ibm.com/common/ssi/cgi-bin/ssialias?subtype=AB&amp;infotype=PM&amp;htmlfid=YTC04044CAEN&amp;attachment=YTC04044CAEN.PDF</a:t>
            </a:r>
            <a:endParaRPr lang="en-US" dirty="0"/>
          </a:p>
        </p:txBody>
      </p:sp>
      <p:sp>
        <p:nvSpPr>
          <p:cNvPr id="4" name="Slide Number Placeholder 3"/>
          <p:cNvSpPr>
            <a:spLocks noGrp="1"/>
          </p:cNvSpPr>
          <p:nvPr>
            <p:ph type="sldNum" sz="quarter" idx="10"/>
          </p:nvPr>
        </p:nvSpPr>
        <p:spPr/>
        <p:txBody>
          <a:bodyPr/>
          <a:lstStyle/>
          <a:p>
            <a:fld id="{702F2589-1B5F-4B55-A371-A2B8D5B59C34}" type="slidenum">
              <a:rPr lang="en-US" smtClean="0"/>
              <a:t>74</a:t>
            </a:fld>
            <a:endParaRPr lang="en-US"/>
          </a:p>
        </p:txBody>
      </p:sp>
    </p:spTree>
    <p:extLst>
      <p:ext uri="{BB962C8B-B14F-4D97-AF65-F5344CB8AC3E}">
        <p14:creationId xmlns:p14="http://schemas.microsoft.com/office/powerpoint/2010/main" val="190738220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440"/>
              </a:spcBef>
              <a:spcAft>
                <a:spcPts val="0"/>
              </a:spcAft>
              <a:buFont typeface="Times New Roman" pitchFamily="16" charset="0"/>
              <a:buNone/>
              <a:defRPr/>
            </a:pPr>
            <a:r>
              <a:rPr lang="en-US" sz="1200" b="1" kern="50" dirty="0">
                <a:latin typeface="Arial"/>
                <a:ea typeface="Arial Unicode MS"/>
                <a:cs typeface="Tahoma"/>
              </a:rPr>
              <a:t>Client Name:</a:t>
            </a:r>
            <a:endParaRPr lang="en-US" sz="1200" kern="50" dirty="0">
              <a:latin typeface="Arial"/>
              <a:ea typeface="Arial Unicode MS"/>
              <a:cs typeface="Tahoma"/>
            </a:endParaRPr>
          </a:p>
          <a:p>
            <a:pPr>
              <a:spcBef>
                <a:spcPts val="1440"/>
              </a:spcBef>
              <a:spcAft>
                <a:spcPts val="0"/>
              </a:spcAft>
              <a:buFont typeface="Times New Roman" pitchFamily="16" charset="0"/>
              <a:buNone/>
              <a:defRPr/>
            </a:pPr>
            <a:r>
              <a:rPr lang="en-US" sz="1200" kern="50" dirty="0">
                <a:solidFill>
                  <a:srgbClr val="808080"/>
                </a:solidFill>
                <a:latin typeface="Arial"/>
                <a:ea typeface="Arial Unicode MS"/>
                <a:cs typeface="Tahoma"/>
              </a:rPr>
              <a:t>Qantas</a:t>
            </a:r>
            <a:r>
              <a:rPr lang="en-US" sz="1200" kern="50" baseline="0" dirty="0">
                <a:solidFill>
                  <a:srgbClr val="808080"/>
                </a:solidFill>
                <a:latin typeface="Arial"/>
                <a:ea typeface="Arial Unicode MS"/>
                <a:cs typeface="Tahoma"/>
              </a:rPr>
              <a:t> Freight</a:t>
            </a:r>
            <a:endParaRPr lang="en-US" sz="1200" kern="50" dirty="0">
              <a:solidFill>
                <a:srgbClr val="808080"/>
              </a:solidFill>
              <a:latin typeface="Arial"/>
              <a:ea typeface="Arial Unicode MS"/>
              <a:cs typeface="Tahoma"/>
            </a:endParaRPr>
          </a:p>
          <a:p>
            <a:pPr>
              <a:spcBef>
                <a:spcPts val="1440"/>
              </a:spcBef>
              <a:spcAft>
                <a:spcPts val="0"/>
              </a:spcAft>
              <a:buFont typeface="Times New Roman" pitchFamily="16" charset="0"/>
              <a:buNone/>
              <a:defRPr/>
            </a:pPr>
            <a:endParaRPr lang="en-US" sz="1200" kern="50" dirty="0">
              <a:solidFill>
                <a:srgbClr val="808080"/>
              </a:solidFill>
              <a:latin typeface="Arial"/>
              <a:ea typeface="Arial Unicode MS"/>
              <a:cs typeface="Tahoma"/>
            </a:endParaRPr>
          </a:p>
          <a:p>
            <a:pPr>
              <a:spcBef>
                <a:spcPts val="1440"/>
              </a:spcBef>
              <a:spcAft>
                <a:spcPts val="0"/>
              </a:spcAft>
              <a:buFont typeface="Times New Roman" pitchFamily="16" charset="0"/>
              <a:buNone/>
              <a:defRPr/>
            </a:pPr>
            <a:r>
              <a:rPr lang="en-US" sz="1200" b="1" kern="50" dirty="0">
                <a:latin typeface="Arial"/>
                <a:ea typeface="Arial Unicode MS"/>
                <a:cs typeface="Tahoma"/>
              </a:rPr>
              <a:t>Case study Link:</a:t>
            </a:r>
            <a:endParaRPr lang="en-US" sz="1200" kern="50" dirty="0">
              <a:latin typeface="Arial"/>
              <a:ea typeface="Arial Unicode MS"/>
              <a:cs typeface="Tahoma"/>
            </a:endParaRPr>
          </a:p>
          <a:p>
            <a:pPr>
              <a:spcBef>
                <a:spcPts val="1440"/>
              </a:spcBef>
              <a:spcAft>
                <a:spcPts val="0"/>
              </a:spcAft>
              <a:buFont typeface="Times New Roman" pitchFamily="16" charset="0"/>
              <a:buNone/>
              <a:defRPr/>
            </a:pPr>
            <a:r>
              <a:rPr lang="en-US" sz="1200" kern="50" dirty="0">
                <a:latin typeface="Arial"/>
                <a:ea typeface="Arial Unicode MS"/>
                <a:cs typeface="Tahoma"/>
              </a:rPr>
              <a:t>http://www.ibm.com/software/businesscasestudies?synkey=X317599M36996O92</a:t>
            </a:r>
          </a:p>
          <a:p>
            <a:pPr>
              <a:spcBef>
                <a:spcPts val="1440"/>
              </a:spcBef>
              <a:spcAft>
                <a:spcPts val="0"/>
              </a:spcAft>
              <a:buFont typeface="Times New Roman" pitchFamily="16" charset="0"/>
              <a:buNone/>
              <a:defRPr/>
            </a:pPr>
            <a:endParaRPr lang="en-US" sz="1200" kern="50" dirty="0">
              <a:latin typeface="Arial"/>
              <a:ea typeface="Arial Unicode MS"/>
              <a:cs typeface="Tahoma"/>
            </a:endParaRPr>
          </a:p>
          <a:p>
            <a:pPr>
              <a:spcBef>
                <a:spcPts val="1440"/>
              </a:spcBef>
              <a:spcAft>
                <a:spcPts val="0"/>
              </a:spcAft>
              <a:buFont typeface="Times New Roman" pitchFamily="16" charset="0"/>
              <a:buNone/>
              <a:defRPr/>
            </a:pPr>
            <a:r>
              <a:rPr lang="en-US" sz="1200" b="1" kern="50" dirty="0">
                <a:latin typeface="Arial"/>
                <a:ea typeface="Arial Unicode MS"/>
                <a:cs typeface="Tahoma"/>
              </a:rPr>
              <a:t>Pull Quote:</a:t>
            </a:r>
          </a:p>
          <a:p>
            <a:pPr>
              <a:spcBef>
                <a:spcPts val="1440"/>
              </a:spcBef>
              <a:spcAft>
                <a:spcPts val="0"/>
              </a:spcAft>
              <a:buFont typeface="Times New Roman" pitchFamily="16" charset="0"/>
              <a:buNone/>
              <a:defRPr/>
            </a:pPr>
            <a:r>
              <a:rPr lang="en-US" sz="1600" i="1" dirty="0"/>
              <a:t>This project has delivered on the holy trinity: it delivered financial benefits on time and on budget; customer feedback has been outstanding; and the staff loves it. </a:t>
            </a:r>
            <a:endParaRPr lang="en-US" altLang="en-US" sz="1600" i="1" dirty="0"/>
          </a:p>
          <a:p>
            <a:pPr>
              <a:spcBef>
                <a:spcPts val="1440"/>
              </a:spcBef>
              <a:spcAft>
                <a:spcPts val="0"/>
              </a:spcAft>
              <a:buFont typeface="Times New Roman" pitchFamily="16" charset="0"/>
              <a:buNone/>
              <a:defRPr/>
            </a:pPr>
            <a:r>
              <a:rPr lang="en-US" altLang="en-US" sz="1600" i="1" dirty="0"/>
              <a:t>— </a:t>
            </a:r>
            <a:r>
              <a:rPr lang="en-US" dirty="0"/>
              <a:t>Lisa Brock, executive manager</a:t>
            </a:r>
          </a:p>
          <a:p>
            <a:pPr>
              <a:spcBef>
                <a:spcPts val="1440"/>
              </a:spcBef>
              <a:spcAft>
                <a:spcPts val="0"/>
              </a:spcAft>
              <a:buFont typeface="Times New Roman" pitchFamily="16" charset="0"/>
              <a:buNone/>
              <a:defRPr/>
            </a:pPr>
            <a:endParaRPr lang="en-US" sz="1200" i="1" kern="50" dirty="0">
              <a:solidFill>
                <a:srgbClr val="808080"/>
              </a:solidFill>
              <a:latin typeface="Arial"/>
              <a:ea typeface="Arial Unicode MS"/>
              <a:cs typeface="Tahoma"/>
            </a:endParaRPr>
          </a:p>
          <a:p>
            <a:pPr>
              <a:spcBef>
                <a:spcPts val="1440"/>
              </a:spcBef>
              <a:spcAft>
                <a:spcPts val="0"/>
              </a:spcAft>
              <a:buFont typeface="Times New Roman" pitchFamily="16" charset="0"/>
              <a:buNone/>
              <a:defRPr/>
            </a:pPr>
            <a:r>
              <a:rPr lang="en-US" sz="1200" b="1" kern="50" dirty="0">
                <a:latin typeface="Arial"/>
                <a:ea typeface="Arial Unicode MS"/>
                <a:cs typeface="Tahoma"/>
              </a:rPr>
              <a:t>Company Background:</a:t>
            </a:r>
            <a:endParaRPr lang="en-US" sz="1200" kern="50" dirty="0">
              <a:latin typeface="Arial"/>
              <a:ea typeface="Arial Unicode MS"/>
              <a:cs typeface="Tahoma"/>
            </a:endParaRPr>
          </a:p>
          <a:p>
            <a:pPr>
              <a:spcBef>
                <a:spcPts val="1440"/>
              </a:spcBef>
              <a:spcAft>
                <a:spcPts val="0"/>
              </a:spcAft>
              <a:buFont typeface="Times New Roman" pitchFamily="16" charset="0"/>
              <a:buNone/>
              <a:defRPr/>
            </a:pPr>
            <a:r>
              <a:rPr lang="en-US" dirty="0"/>
              <a:t>Qantas Freight is Australia’s largest cargo-handling terminal operator. With cargo facilities in Australia and Los Angeles, the company is regarded as an industry leader in e-freight systems and is consistently ranked highly in International Air Transport Association (IATA) performance benchmarks.</a:t>
            </a:r>
            <a:endParaRPr lang="en-US" sz="1200" kern="50" dirty="0">
              <a:solidFill>
                <a:srgbClr val="808080"/>
              </a:solidFill>
              <a:latin typeface="Arial"/>
              <a:ea typeface="Arial Unicode MS"/>
              <a:cs typeface="Tahoma"/>
            </a:endParaRPr>
          </a:p>
          <a:p>
            <a:pPr>
              <a:spcBef>
                <a:spcPts val="1440"/>
              </a:spcBef>
              <a:spcAft>
                <a:spcPts val="0"/>
              </a:spcAft>
              <a:buFont typeface="Times New Roman" pitchFamily="16" charset="0"/>
              <a:buNone/>
              <a:defRPr/>
            </a:pPr>
            <a:endParaRPr lang="en-US" sz="1200" kern="50" dirty="0">
              <a:solidFill>
                <a:srgbClr val="808080"/>
              </a:solidFill>
              <a:latin typeface="Arial"/>
              <a:ea typeface="Arial Unicode MS"/>
              <a:cs typeface="Tahoma"/>
            </a:endParaRPr>
          </a:p>
          <a:p>
            <a:pPr>
              <a:spcBef>
                <a:spcPts val="1440"/>
              </a:spcBef>
              <a:spcAft>
                <a:spcPts val="0"/>
              </a:spcAft>
              <a:buFont typeface="Times New Roman" pitchFamily="16" charset="0"/>
              <a:buNone/>
              <a:defRPr/>
            </a:pPr>
            <a:r>
              <a:rPr lang="en-US" sz="1200" b="1" kern="50" dirty="0">
                <a:latin typeface="Arial"/>
                <a:ea typeface="Arial Unicode MS"/>
                <a:cs typeface="Tahoma"/>
              </a:rPr>
              <a:t>Solution components:</a:t>
            </a:r>
            <a:endParaRPr lang="en-US" sz="1200" kern="50" dirty="0">
              <a:latin typeface="Arial"/>
              <a:ea typeface="Arial Unicode MS"/>
              <a:cs typeface="Tahoma"/>
            </a:endParaRPr>
          </a:p>
          <a:p>
            <a:pPr>
              <a:buFont typeface="Times New Roman" pitchFamily="16" charset="0"/>
              <a:buNone/>
              <a:defRPr/>
            </a:pPr>
            <a:r>
              <a:rPr lang="en-US" altLang="en-US" b="1" dirty="0"/>
              <a:t>Software</a:t>
            </a:r>
            <a:endParaRPr lang="en-US" altLang="en-US" dirty="0"/>
          </a:p>
          <a:p>
            <a:pPr>
              <a:buFont typeface="Times New Roman" pitchFamily="16" charset="0"/>
              <a:buNone/>
              <a:defRPr/>
            </a:pPr>
            <a:r>
              <a:rPr lang="en-US" altLang="en-US" dirty="0"/>
              <a:t>• IBM® </a:t>
            </a:r>
            <a:r>
              <a:rPr lang="en-US" altLang="en-US" dirty="0" err="1"/>
              <a:t>Cognos</a:t>
            </a:r>
            <a:r>
              <a:rPr lang="en-US" altLang="en-US" dirty="0"/>
              <a:t>® TM1®,</a:t>
            </a:r>
            <a:r>
              <a:rPr lang="en-US" altLang="en-US" baseline="0" dirty="0"/>
              <a:t> </a:t>
            </a:r>
            <a:r>
              <a:rPr lang="it-IT" dirty="0"/>
              <a:t>InfoSphere DataStage, Tivoli Storage Manager </a:t>
            </a:r>
            <a:endParaRPr lang="en-US" sz="1200" b="1" kern="50" dirty="0">
              <a:latin typeface="Arial"/>
              <a:ea typeface="Arial Unicode MS"/>
              <a:cs typeface="Tahoma"/>
            </a:endParaRPr>
          </a:p>
          <a:p>
            <a:pPr>
              <a:spcBef>
                <a:spcPts val="1440"/>
              </a:spcBef>
              <a:spcAft>
                <a:spcPts val="0"/>
              </a:spcAft>
              <a:buFont typeface="Times New Roman" pitchFamily="16" charset="0"/>
              <a:buNone/>
              <a:defRPr/>
            </a:pPr>
            <a:endParaRPr lang="en-US" sz="1200" b="1" kern="50" dirty="0">
              <a:latin typeface="Arial"/>
              <a:ea typeface="Arial Unicode MS"/>
              <a:cs typeface="Tahoma"/>
            </a:endParaRPr>
          </a:p>
          <a:p>
            <a:pPr>
              <a:spcBef>
                <a:spcPts val="1440"/>
              </a:spcBef>
              <a:spcAft>
                <a:spcPts val="0"/>
              </a:spcAft>
              <a:buFont typeface="Times New Roman" pitchFamily="16" charset="0"/>
              <a:buNone/>
              <a:defRPr/>
            </a:pPr>
            <a:r>
              <a:rPr lang="en-US" sz="1200" b="1" kern="50" dirty="0">
                <a:latin typeface="Arial"/>
                <a:ea typeface="Arial Unicode MS"/>
                <a:cs typeface="Tahoma"/>
              </a:rPr>
              <a:t>Business challenge:</a:t>
            </a:r>
            <a:endParaRPr lang="en-US" sz="1200" kern="50" dirty="0">
              <a:latin typeface="Arial"/>
              <a:ea typeface="Arial Unicode MS"/>
              <a:cs typeface="Tahoma"/>
            </a:endParaRPr>
          </a:p>
          <a:p>
            <a:pPr>
              <a:spcBef>
                <a:spcPts val="1440"/>
              </a:spcBef>
              <a:spcAft>
                <a:spcPts val="0"/>
              </a:spcAft>
              <a:buFont typeface="Times New Roman" pitchFamily="16" charset="0"/>
              <a:buNone/>
              <a:defRPr/>
            </a:pPr>
            <a:r>
              <a:rPr lang="en-US" dirty="0"/>
              <a:t>Qantas Freight in Australia wanted to improve customer service by providing greater visibility of shipments across the supply chain. The company also sought to reduce bottlenecks in the import collection process and reduce paper consumption to meet international best practices.</a:t>
            </a:r>
            <a:endParaRPr lang="en-US" sz="1200" b="1" kern="50" dirty="0">
              <a:latin typeface="Arial"/>
              <a:ea typeface="Arial Unicode MS"/>
              <a:cs typeface="Tahoma"/>
            </a:endParaRPr>
          </a:p>
          <a:p>
            <a:pPr>
              <a:spcBef>
                <a:spcPts val="1440"/>
              </a:spcBef>
              <a:spcAft>
                <a:spcPts val="0"/>
              </a:spcAft>
              <a:buFont typeface="Times New Roman" pitchFamily="16" charset="0"/>
              <a:buNone/>
              <a:defRPr/>
            </a:pPr>
            <a:endParaRPr lang="en-US" sz="1200" b="1" kern="50" dirty="0">
              <a:latin typeface="Arial"/>
              <a:ea typeface="Arial Unicode MS"/>
              <a:cs typeface="Tahoma"/>
            </a:endParaRPr>
          </a:p>
          <a:p>
            <a:pPr>
              <a:spcBef>
                <a:spcPts val="1440"/>
              </a:spcBef>
              <a:spcAft>
                <a:spcPts val="0"/>
              </a:spcAft>
              <a:buFont typeface="Times New Roman" pitchFamily="16" charset="0"/>
              <a:buNone/>
              <a:defRPr/>
            </a:pPr>
            <a:r>
              <a:rPr lang="en-US" sz="1200" b="1" kern="50" dirty="0">
                <a:latin typeface="Arial"/>
                <a:ea typeface="Arial Unicode MS"/>
                <a:cs typeface="Tahoma"/>
              </a:rPr>
              <a:t>The benefit:</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t>By analyzing both historical and current freight shipping data, the solution improved the company’s visibility into and analysis of KPIs, enabling remedial process improvements. The mobile solutions and self-serve kiosks reduced freight-processing time from 60 minutes to 60 seconds, helping raise staff productivity and increase customer satisfaction. The electronic waybill solution helped the client achieve compliance with international best practices for paperless processing.</a:t>
            </a:r>
            <a:endParaRPr lang="en-US" altLang="en-US" sz="1200" b="1" dirty="0">
              <a:cs typeface="Arial Unicode MS" panose="020B0604020202020204" pitchFamily="34" charset="-128"/>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83748364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200" b="1" dirty="0">
                <a:latin typeface="Times New Roman" charset="0"/>
                <a:ea typeface="Arial Unicode MS" charset="0"/>
              </a:rPr>
              <a:t>Client Name: </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200" dirty="0">
                <a:latin typeface="Times New Roman" charset="0"/>
                <a:ea typeface="Arial Unicode MS" charset="0"/>
              </a:rPr>
              <a:t>SDV</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200" dirty="0">
              <a:latin typeface="Times New Roman" charset="0"/>
              <a:ea typeface="Arial Unicode MS" charset="0"/>
            </a:endParaRP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200" b="1" dirty="0">
                <a:latin typeface="Times New Roman" charset="0"/>
                <a:ea typeface="Arial Unicode MS" charset="0"/>
              </a:rPr>
              <a:t>Case study Link:</a:t>
            </a: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200" dirty="0">
                <a:latin typeface="Times New Roman" charset="0"/>
                <a:ea typeface="DejaVu Sans" charset="0"/>
                <a:cs typeface="DejaVu Sans" charset="0"/>
              </a:rPr>
              <a:t>http://www.ibm.com/software/businesscasestudies/us/en/corp?synkey=W225347Z12251I97</a:t>
            </a: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200" dirty="0">
              <a:latin typeface="Times New Roman" charset="0"/>
              <a:ea typeface="DejaVu Sans" charset="0"/>
              <a:cs typeface="DejaVu Sans" charset="0"/>
            </a:endParaRP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200" b="1" dirty="0">
                <a:latin typeface="Times New Roman" charset="0"/>
                <a:ea typeface="Arial Unicode MS" charset="0"/>
              </a:rPr>
              <a:t>Pull Quote:</a:t>
            </a:r>
          </a:p>
          <a:p>
            <a:pPr eaLnBrk="1" hangingPunct="1">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sz="1200" i="1" dirty="0">
                <a:latin typeface="Times New Roman" charset="0"/>
                <a:ea typeface="Arial Unicode MS" charset="0"/>
              </a:rPr>
              <a:t>“Analytics provides insight into investments in people and assets, and the impact on our results.”</a:t>
            </a:r>
          </a:p>
          <a:p>
            <a:pPr eaLnBrk="1" hangingPunct="1">
              <a:spcBef>
                <a:spcPts val="3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100" i="1" dirty="0">
                <a:latin typeface="Times New Roman" charset="0"/>
                <a:ea typeface="DejaVu Sans" charset="0"/>
                <a:cs typeface="DejaVu Sans" charset="0"/>
              </a:rPr>
              <a:t>— </a:t>
            </a:r>
            <a:r>
              <a:rPr lang="en-GB" altLang="en-US" sz="1100" i="1" dirty="0">
                <a:latin typeface="Times New Roman" charset="0"/>
                <a:ea typeface="DejaVu Sans" charset="0"/>
                <a:cs typeface="DejaVu Sans" charset="0"/>
              </a:rPr>
              <a:t>Stephen Curtis, CFO of ASPAC, SDV</a:t>
            </a:r>
          </a:p>
          <a:p>
            <a:pPr eaLnBrk="1" hangingPunct="1">
              <a:spcBef>
                <a:spcPts val="3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altLang="en-US" sz="1100" i="1" dirty="0">
              <a:latin typeface="Times New Roman" charset="0"/>
              <a:ea typeface="DejaVu Sans" charset="0"/>
              <a:cs typeface="DejaVu Sans" charset="0"/>
            </a:endParaRPr>
          </a:p>
          <a:p>
            <a:pPr eaLnBrk="1" hangingPunct="1">
              <a:spcBef>
                <a:spcPts val="3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200" b="1" dirty="0">
                <a:latin typeface="Times New Roman" charset="0"/>
                <a:ea typeface="Arial Unicode MS" charset="0"/>
              </a:rPr>
              <a:t>Company Background:</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Times New Roman" charset="0"/>
              </a:rPr>
              <a:t>SDV, a subsidiary of </a:t>
            </a:r>
            <a:r>
              <a:rPr lang="en-US" altLang="en-US" dirty="0" err="1">
                <a:latin typeface="Times New Roman" charset="0"/>
              </a:rPr>
              <a:t>Bolloré</a:t>
            </a:r>
            <a:r>
              <a:rPr lang="en-US" altLang="en-US" dirty="0">
                <a:latin typeface="Times New Roman" charset="0"/>
              </a:rPr>
              <a:t>, is ranked in the world’s top 10 transport and logistics companies, with a network of 612 offices in 102 countries. Historically a specialist in intercontinental air and ocean freight, SDV has broadened its scope to become a global leader in supply chain management.</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altLang="en-US" dirty="0">
              <a:latin typeface="Times New Roman" charset="0"/>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200" b="1" dirty="0">
                <a:latin typeface="Times New Roman" charset="0"/>
                <a:ea typeface="Arial Unicode MS" charset="0"/>
              </a:rPr>
              <a:t>Solution Components:</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200" b="1" dirty="0">
                <a:latin typeface="Times New Roman" charset="0"/>
                <a:ea typeface="Arial Unicode MS" charset="0"/>
              </a:rPr>
              <a:t>Software</a:t>
            </a:r>
          </a:p>
          <a:p>
            <a:pPr>
              <a:spcBef>
                <a:spcPts val="375"/>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200" dirty="0">
                <a:latin typeface="Times New Roman" charset="0"/>
                <a:ea typeface="MS PGothic" charset="-128"/>
              </a:rPr>
              <a:t>IBM® </a:t>
            </a:r>
            <a:r>
              <a:rPr lang="en-US" altLang="en-US" sz="1200" dirty="0" err="1">
                <a:latin typeface="Times New Roman" charset="0"/>
                <a:ea typeface="MS PGothic" charset="-128"/>
              </a:rPr>
              <a:t>Cognos</a:t>
            </a:r>
            <a:r>
              <a:rPr lang="en-US" altLang="en-US" sz="1200" dirty="0">
                <a:latin typeface="Times New Roman" charset="0"/>
                <a:ea typeface="MS PGothic" charset="-128"/>
              </a:rPr>
              <a:t>® TM1®</a:t>
            </a:r>
          </a:p>
          <a:p>
            <a:pPr>
              <a:spcBef>
                <a:spcPts val="375"/>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200" dirty="0">
                <a:latin typeface="Times New Roman" charset="0"/>
                <a:ea typeface="MS PGothic" charset="-128"/>
              </a:rPr>
              <a:t>IBM </a:t>
            </a:r>
            <a:r>
              <a:rPr lang="en-US" altLang="en-US" sz="1200" dirty="0" err="1">
                <a:latin typeface="Times New Roman" charset="0"/>
                <a:ea typeface="MS PGothic" charset="-128"/>
              </a:rPr>
              <a:t>Cognos</a:t>
            </a:r>
            <a:r>
              <a:rPr lang="en-US" altLang="en-US" sz="1200" dirty="0">
                <a:latin typeface="Times New Roman" charset="0"/>
                <a:ea typeface="MS PGothic" charset="-128"/>
              </a:rPr>
              <a:t> Business Intelligence</a:t>
            </a:r>
          </a:p>
          <a:p>
            <a:pPr>
              <a:spcBef>
                <a:spcPts val="375"/>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200" dirty="0">
                <a:latin typeface="Times New Roman" charset="0"/>
                <a:ea typeface="MS PGothic" charset="-128"/>
              </a:rPr>
              <a:t>IBM </a:t>
            </a:r>
            <a:r>
              <a:rPr lang="en-US" altLang="en-US" sz="1200" dirty="0" err="1">
                <a:latin typeface="Times New Roman" charset="0"/>
                <a:ea typeface="MS PGothic" charset="-128"/>
              </a:rPr>
              <a:t>Cognos</a:t>
            </a:r>
            <a:r>
              <a:rPr lang="en-US" altLang="en-US" sz="1200" dirty="0">
                <a:latin typeface="Times New Roman" charset="0"/>
                <a:ea typeface="MS PGothic" charset="-128"/>
              </a:rPr>
              <a:t> Insight</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200" b="1" dirty="0">
                <a:latin typeface="Times New Roman" charset="0"/>
                <a:ea typeface="MS PGothic" charset="-128"/>
              </a:rPr>
              <a:t>IBM Business Partner</a:t>
            </a:r>
          </a:p>
          <a:p>
            <a:pPr>
              <a:spcBef>
                <a:spcPts val="375"/>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200" dirty="0" err="1">
                <a:latin typeface="Times New Roman" charset="0"/>
                <a:ea typeface="MS PGothic" charset="-128"/>
              </a:rPr>
              <a:t>Pmsquare</a:t>
            </a:r>
            <a:endParaRPr lang="en-US" altLang="en-US" sz="1200" dirty="0">
              <a:latin typeface="Times New Roman" charset="0"/>
              <a:ea typeface="MS PGothic" charset="-128"/>
            </a:endParaRPr>
          </a:p>
          <a:p>
            <a:pPr>
              <a:spcBef>
                <a:spcPts val="375"/>
              </a:spcBef>
              <a:buFont typeface="Times New Roman"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200" dirty="0">
              <a:latin typeface="Times New Roman" charset="0"/>
              <a:ea typeface="MS PGothic"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200" b="1" dirty="0">
                <a:latin typeface="Times New Roman" charset="0"/>
                <a:ea typeface="Arial Unicode MS" charset="0"/>
              </a:rPr>
              <a:t>Business challenge:</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sz="1200" dirty="0">
                <a:latin typeface="Times New Roman" charset="0"/>
                <a:ea typeface="DejaVu Sans" charset="0"/>
                <a:cs typeface="DejaVu Sans" charset="0"/>
              </a:rPr>
              <a:t>To keep operations lean and profitable, logistics specialist SDV needs to be able to predict and control personnel, warehousing and freight costs, especially when onboarding new clients. </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altLang="en-US" sz="1200" dirty="0">
              <a:latin typeface="Times New Roman" charset="0"/>
              <a:ea typeface="DejaVu Sans" charset="0"/>
              <a:cs typeface="DejaVu Sans" charset="0"/>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200" b="1" dirty="0">
                <a:latin typeface="Times New Roman" charset="0"/>
                <a:ea typeface="Arial Unicode MS" charset="0"/>
              </a:rPr>
              <a:t>The benefit:</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Times New Roman" charset="0"/>
              </a:rPr>
              <a:t>The solution rapidly analyzes revenue and costs for over 10,000 individual customers, accelerates ASPAC region consolidation and budgeting processes by two weeks, and supports faster decision-making.</a:t>
            </a:r>
            <a:endParaRPr lang="en-GB" altLang="en-US" dirty="0">
              <a:latin typeface="Times New Roman" charset="0"/>
            </a:endParaRP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b="1" dirty="0">
              <a:cs typeface="Arial Unicode MS" panose="020B0604020202020204" pitchFamily="34" charset="-128"/>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80081523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Company Background</a:t>
            </a:r>
          </a:p>
          <a:p>
            <a:r>
              <a:rPr lang="en-US" sz="1200" u="sng" kern="1200" dirty="0">
                <a:solidFill>
                  <a:schemeClr val="tx1"/>
                </a:solidFill>
                <a:effectLst/>
                <a:latin typeface="+mn-lt"/>
                <a:ea typeface="+mn-ea"/>
                <a:cs typeface="+mn-cs"/>
                <a:hlinkClick r:id="rId3"/>
              </a:rPr>
              <a:t>National Commercial Bank Jamaica Limited</a:t>
            </a:r>
            <a:r>
              <a:rPr lang="en-US" sz="1200" kern="1200" dirty="0">
                <a:solidFill>
                  <a:schemeClr val="tx1"/>
                </a:solidFill>
                <a:effectLst/>
                <a:latin typeface="+mn-lt"/>
                <a:ea typeface="+mn-ea"/>
                <a:cs typeface="+mn-cs"/>
              </a:rPr>
              <a:t> (NCB) can trace its roots back to 1837; since then, it has grown to dominate the Jamaican banking industry. With divisions for consumer banking, wealth and asset management, insurance, merchant banking and corporate social responsibility, NCB offers a complete range of financial services through a diverse portfolio of companies.</a:t>
            </a:r>
          </a:p>
          <a:p>
            <a:r>
              <a:rPr lang="en-US" sz="1200" b="1" kern="1200" dirty="0">
                <a:solidFill>
                  <a:schemeClr val="tx1"/>
                </a:solidFill>
                <a:effectLst/>
                <a:latin typeface="+mn-lt"/>
                <a:ea typeface="+mn-ea"/>
                <a:cs typeface="+mn-cs"/>
              </a:rPr>
              <a:t>Business challenge</a:t>
            </a:r>
          </a:p>
          <a:p>
            <a:r>
              <a:rPr lang="en-US" sz="1200" kern="1200" dirty="0">
                <a:solidFill>
                  <a:schemeClr val="tx1"/>
                </a:solidFill>
                <a:effectLst/>
                <a:latin typeface="+mn-lt"/>
                <a:ea typeface="+mn-ea"/>
                <a:cs typeface="+mn-cs"/>
              </a:rPr>
              <a:t>Recognizing that information is power, NCB wanted to liberate its financial data from spreadsheets, enable deeper analysis and give decision-makers the information they need to strategize effectively.</a:t>
            </a:r>
          </a:p>
          <a:p>
            <a:r>
              <a:rPr lang="en-US" sz="1200" b="1" kern="1200" dirty="0">
                <a:solidFill>
                  <a:schemeClr val="tx1"/>
                </a:solidFill>
                <a:effectLst/>
                <a:latin typeface="+mn-lt"/>
                <a:ea typeface="+mn-ea"/>
                <a:cs typeface="+mn-cs"/>
              </a:rPr>
              <a:t>Transformation</a:t>
            </a:r>
          </a:p>
          <a:p>
            <a:r>
              <a:rPr lang="en-US" sz="1200" kern="1200" dirty="0">
                <a:solidFill>
                  <a:schemeClr val="tx1"/>
                </a:solidFill>
                <a:effectLst/>
                <a:latin typeface="+mn-lt"/>
                <a:ea typeface="+mn-ea"/>
                <a:cs typeface="+mn-cs"/>
              </a:rPr>
              <a:t>Already the largest financial group in Jamaica, National Commercial Bank Jamaica Limited (NCB) aims to expand across the Caribbean. To enhance corporate agility, NCB is unlocking new flexibility in its financial planning and decision-making with IBM Analytics solutions that help it out-maneuver competitors and grow its market share.</a:t>
            </a:r>
          </a:p>
          <a:p>
            <a:r>
              <a:rPr lang="en-US" sz="1200" b="1" kern="1200" dirty="0">
                <a:solidFill>
                  <a:schemeClr val="tx1"/>
                </a:solidFill>
                <a:effectLst/>
                <a:latin typeface="+mn-lt"/>
                <a:ea typeface="+mn-ea"/>
                <a:cs typeface="+mn-cs"/>
              </a:rPr>
              <a:t>Results</a:t>
            </a:r>
          </a:p>
          <a:p>
            <a:r>
              <a:rPr lang="en-US" sz="1200" kern="1200" dirty="0">
                <a:solidFill>
                  <a:schemeClr val="tx1"/>
                </a:solidFill>
                <a:effectLst/>
                <a:latin typeface="+mn-lt"/>
                <a:ea typeface="+mn-ea"/>
                <a:cs typeface="+mn-cs"/>
              </a:rPr>
              <a:t>By reacting faster to changes in the market, NCB gains a key competitive advantage. The solution accelerates planning processes from four months to six weeks, and delivers insight in real time.</a:t>
            </a:r>
          </a:p>
          <a:p>
            <a:r>
              <a:rPr lang="en-US" sz="1200" b="1" kern="1200" dirty="0">
                <a:solidFill>
                  <a:schemeClr val="tx1"/>
                </a:solidFill>
                <a:effectLst/>
                <a:latin typeface="+mn-lt"/>
                <a:ea typeface="+mn-ea"/>
                <a:cs typeface="+mn-cs"/>
              </a:rPr>
              <a:t>Pull Quote</a:t>
            </a:r>
          </a:p>
          <a:p>
            <a:r>
              <a:rPr lang="en-US" sz="1200" i="1" kern="1200" dirty="0">
                <a:solidFill>
                  <a:schemeClr val="tx1"/>
                </a:solidFill>
                <a:effectLst/>
                <a:latin typeface="+mn-lt"/>
                <a:ea typeface="+mn-ea"/>
                <a:cs typeface="+mn-cs"/>
              </a:rPr>
              <a:t>“IBM Analytics allows us to react faster to change, giving us the flexibility to adjust our strategy to maximize our appeal to customers.”</a:t>
            </a:r>
          </a:p>
          <a:p>
            <a:r>
              <a:rPr lang="en-US" sz="1200" i="1" kern="1200" dirty="0">
                <a:solidFill>
                  <a:schemeClr val="tx1"/>
                </a:solidFill>
                <a:effectLst/>
                <a:latin typeface="+mn-lt"/>
                <a:ea typeface="+mn-ea"/>
                <a:cs typeface="+mn-cs"/>
              </a:rPr>
              <a:t>—Jacqueline </a:t>
            </a:r>
            <a:r>
              <a:rPr lang="en-US" sz="1200" i="1" kern="1200" dirty="0" err="1">
                <a:solidFill>
                  <a:schemeClr val="tx1"/>
                </a:solidFill>
                <a:effectLst/>
                <a:latin typeface="+mn-lt"/>
                <a:ea typeface="+mn-ea"/>
                <a:cs typeface="+mn-cs"/>
              </a:rPr>
              <a:t>DeLisser</a:t>
            </a:r>
            <a:r>
              <a:rPr lang="en-US" sz="1200" i="1" kern="1200" dirty="0">
                <a:solidFill>
                  <a:schemeClr val="tx1"/>
                </a:solidFill>
                <a:effectLst/>
                <a:latin typeface="+mn-lt"/>
                <a:ea typeface="+mn-ea"/>
                <a:cs typeface="+mn-cs"/>
              </a:rPr>
              <a:t>, Group Investor Relations Performance Monitoring and Planning Analyst, National Commercial Bank Jamaica Limited</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Case study Link</a:t>
            </a:r>
          </a:p>
          <a:p>
            <a:r>
              <a:rPr lang="en-US" sz="1200" u="sng" kern="1200" dirty="0">
                <a:solidFill>
                  <a:schemeClr val="tx1"/>
                </a:solidFill>
                <a:effectLst/>
                <a:latin typeface="+mn-lt"/>
                <a:ea typeface="+mn-ea"/>
                <a:cs typeface="+mn-cs"/>
                <a:hlinkClick r:id="rId4"/>
              </a:rPr>
              <a:t>http://www.ibm.com/common/ssi/cgi-bin/ssialias?htmlfid=YTC04083USEN</a:t>
            </a:r>
            <a:r>
              <a:rPr lang="en-US"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608584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Client Name: </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err="1">
                <a:cs typeface="Arial Unicode MS" panose="020B0604020202020204" pitchFamily="34" charset="-128"/>
              </a:rPr>
              <a:t>Beierdorf</a:t>
            </a:r>
            <a:endParaRPr lang="en-US" altLang="en-US" sz="1200" dirty="0">
              <a:cs typeface="Arial Unicode MS" panose="020B0604020202020204" pitchFamily="34" charset="-128"/>
            </a:endParaRP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cs typeface="Arial Unicode MS" panose="020B0604020202020204" pitchFamily="34" charset="-128"/>
            </a:endParaRP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Video Link:</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a:ea typeface="DejaVu Sans" charset="0"/>
                <a:cs typeface="DejaVu Sans" charset="0"/>
              </a:rPr>
              <a:t>http://www.ibm.com/software/businesscasestudies?synkey=O245256T18125G71</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err="1">
                <a:ea typeface="DejaVu Sans" charset="0"/>
                <a:cs typeface="DejaVu Sans" charset="0"/>
              </a:rPr>
              <a:t>Youtube</a:t>
            </a:r>
            <a:r>
              <a:rPr lang="en-US" altLang="en-US" sz="1200" dirty="0">
                <a:ea typeface="DejaVu Sans" charset="0"/>
                <a:cs typeface="DejaVu Sans" charset="0"/>
              </a:rPr>
              <a:t> video</a:t>
            </a:r>
            <a:r>
              <a:rPr lang="en-US" altLang="en-US" sz="1200" baseline="0" dirty="0">
                <a:ea typeface="DejaVu Sans" charset="0"/>
                <a:cs typeface="DejaVu Sans" charset="0"/>
              </a:rPr>
              <a:t> link: https://</a:t>
            </a:r>
            <a:r>
              <a:rPr lang="en-US" altLang="en-US" sz="1200" baseline="0" dirty="0" err="1">
                <a:ea typeface="DejaVu Sans" charset="0"/>
                <a:cs typeface="DejaVu Sans" charset="0"/>
              </a:rPr>
              <a:t>www.youtube.com</a:t>
            </a:r>
            <a:r>
              <a:rPr lang="en-US" altLang="en-US" sz="1200" baseline="0" dirty="0">
                <a:ea typeface="DejaVu Sans" charset="0"/>
                <a:cs typeface="DejaVu Sans" charset="0"/>
              </a:rPr>
              <a:t>/</a:t>
            </a:r>
            <a:r>
              <a:rPr lang="en-US" altLang="en-US" sz="1200" baseline="0" dirty="0" err="1">
                <a:ea typeface="DejaVu Sans" charset="0"/>
                <a:cs typeface="DejaVu Sans" charset="0"/>
              </a:rPr>
              <a:t>watch?v</a:t>
            </a:r>
            <a:r>
              <a:rPr lang="en-US" altLang="en-US" sz="1200" baseline="0" dirty="0">
                <a:ea typeface="DejaVu Sans" charset="0"/>
                <a:cs typeface="DejaVu Sans" charset="0"/>
              </a:rPr>
              <a:t>=</a:t>
            </a:r>
            <a:r>
              <a:rPr lang="en-US" altLang="en-US" sz="1200" baseline="0" dirty="0" err="1">
                <a:ea typeface="DejaVu Sans" charset="0"/>
                <a:cs typeface="DejaVu Sans" charset="0"/>
              </a:rPr>
              <a:t>LJ-hYfreteA&amp;feature</a:t>
            </a:r>
            <a:r>
              <a:rPr lang="en-US" altLang="en-US" sz="1200" baseline="0" dirty="0">
                <a:ea typeface="DejaVu Sans" charset="0"/>
                <a:cs typeface="DejaVu Sans" charset="0"/>
              </a:rPr>
              <a:t>=</a:t>
            </a:r>
            <a:r>
              <a:rPr lang="en-US" altLang="en-US" sz="1200" baseline="0" dirty="0" err="1">
                <a:ea typeface="DejaVu Sans" charset="0"/>
                <a:cs typeface="DejaVu Sans" charset="0"/>
              </a:rPr>
              <a:t>youtu.be</a:t>
            </a:r>
            <a:endParaRPr lang="en-US" altLang="en-US" sz="1200" baseline="0" dirty="0">
              <a:ea typeface="DejaVu Sans" charset="0"/>
              <a:cs typeface="DejaVu Sans" charset="0"/>
            </a:endParaRP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ea typeface="DejaVu Sans" charset="0"/>
              <a:cs typeface="DejaVu Sans" charset="0"/>
            </a:endParaRP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ea typeface="DejaVu Sans" charset="0"/>
              <a:cs typeface="DejaVu Sans" charset="0"/>
            </a:endParaRPr>
          </a:p>
          <a:p>
            <a:pPr eaLnBrk="1" hangingPunct="1">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Pull Quote:</a:t>
            </a:r>
          </a:p>
          <a:p>
            <a:pPr eaLnBrk="1" hangingPunct="1">
              <a:defRPr/>
            </a:pPr>
            <a:r>
              <a:rPr lang="en-US" sz="1100" i="1" dirty="0"/>
              <a:t>We can analyze the price development and expectations…and if the expectation does not meet our target then we are able to change it and manage it.</a:t>
            </a:r>
            <a:endParaRPr lang="en-US" sz="1100" dirty="0"/>
          </a:p>
          <a:p>
            <a:pPr eaLnBrk="1" hangingPunct="1">
              <a:defRPr/>
            </a:pPr>
            <a:r>
              <a:rPr lang="en-US" sz="1100" dirty="0"/>
              <a:t>Jens </a:t>
            </a:r>
            <a:r>
              <a:rPr lang="en-US" sz="1100" dirty="0" err="1"/>
              <a:t>Grotheer</a:t>
            </a:r>
            <a:r>
              <a:rPr lang="en-US" sz="1100" dirty="0"/>
              <a:t>, Manager Planning &amp; Forecasting Finance Standardization &amp; Transparency, </a:t>
            </a:r>
            <a:r>
              <a:rPr lang="en-US" sz="1100" dirty="0" err="1"/>
              <a:t>Beiersdorf</a:t>
            </a:r>
            <a:endParaRPr lang="en-GB" altLang="en-US" sz="1100" i="1" dirty="0">
              <a:cs typeface="Arial Unicode MS" panose="020B0604020202020204" pitchFamily="34" charset="-128"/>
            </a:endParaRPr>
          </a:p>
          <a:p>
            <a:pPr eaLnBrk="1" hangingPunct="1">
              <a:defRPr/>
            </a:pPr>
            <a:endParaRPr lang="en-GB" altLang="en-US" sz="1100" i="1" dirty="0">
              <a:cs typeface="Arial Unicode MS" panose="020B060402020202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Company Background:</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err="1"/>
              <a:t>Beiersdorf</a:t>
            </a:r>
            <a:r>
              <a:rPr lang="en-US" dirty="0"/>
              <a:t> AG is a German personal care company based in Hamburg, manufacturing personal care products. Its brands include Elastoplast, </a:t>
            </a:r>
            <a:r>
              <a:rPr lang="en-US" dirty="0" err="1"/>
              <a:t>Eucerin</a:t>
            </a:r>
            <a:r>
              <a:rPr lang="en-US" dirty="0"/>
              <a:t>, </a:t>
            </a:r>
            <a:r>
              <a:rPr lang="en-US" dirty="0" err="1"/>
              <a:t>Labello</a:t>
            </a:r>
            <a:r>
              <a:rPr lang="en-US" dirty="0"/>
              <a:t>, La Prairie, Nivea and </a:t>
            </a:r>
            <a:r>
              <a:rPr lang="en-US" dirty="0" err="1"/>
              <a:t>tesa</a:t>
            </a:r>
            <a:r>
              <a:rPr lang="en-US" dirty="0"/>
              <a:t>.</a:t>
            </a:r>
            <a:endParaRPr lang="en-US" altLang="en-US" sz="1200" b="1" dirty="0">
              <a:cs typeface="Arial Unicode MS" panose="020B060402020202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b="1" dirty="0">
              <a:cs typeface="Arial Unicode MS" panose="020B060402020202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Solution Components:</a:t>
            </a:r>
          </a:p>
          <a:p>
            <a:pPr eaLnBrk="1" hangingPunct="1">
              <a:defRPr/>
            </a:pPr>
            <a:r>
              <a:rPr lang="en-US" altLang="en-US" sz="1200" b="1" dirty="0">
                <a:cs typeface="Arial Unicode MS" panose="020B0604020202020204" pitchFamily="34" charset="-128"/>
              </a:rPr>
              <a:t>Software</a:t>
            </a:r>
            <a:endParaRPr lang="en-US" altLang="en-US" sz="1200" dirty="0">
              <a:cs typeface="Arial Unicode MS" panose="020B0604020202020204" pitchFamily="34" charset="-128"/>
            </a:endParaRPr>
          </a:p>
          <a:p>
            <a:pPr marL="171450" indent="-171450">
              <a:buFont typeface="Arial" panose="020B0604020202020204" pitchFamily="34" charset="0"/>
              <a:buChar char="•"/>
              <a:defRPr/>
            </a:pPr>
            <a:r>
              <a:rPr lang="en-US" dirty="0" err="1"/>
              <a:t>Cognos</a:t>
            </a:r>
            <a:r>
              <a:rPr lang="en-US" dirty="0"/>
              <a:t> TM1</a:t>
            </a:r>
          </a:p>
          <a:p>
            <a:pPr marL="0" indent="0">
              <a:buFont typeface="Arial" panose="020B0604020202020204" pitchFamily="34" charset="0"/>
              <a:buNone/>
              <a:defRPr/>
            </a:pPr>
            <a:endParaRPr lang="en-GB" sz="1200" dirty="0"/>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Business challenge:</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err="1"/>
              <a:t>Beiersdorf</a:t>
            </a:r>
            <a:r>
              <a:rPr lang="en-US" dirty="0"/>
              <a:t> needed to find a way to perform detailed analysis of huge volumes of production data collected over the previous three years.</a:t>
            </a:r>
            <a:endParaRPr lang="en-US" altLang="en-US" sz="1200" b="1" dirty="0">
              <a:cs typeface="Arial Unicode MS" panose="020B060402020202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b="1" dirty="0">
              <a:cs typeface="Arial Unicode MS" panose="020B060402020202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The benefit:</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err="1"/>
              <a:t>Beiersdorf</a:t>
            </a:r>
            <a:r>
              <a:rPr lang="en-US" dirty="0"/>
              <a:t> is now able to predict effective pricing and the success of product launches at SKU level and can use these predictions to make necessary adjustments.</a:t>
            </a:r>
            <a:endParaRPr lang="en-US" altLang="en-US" sz="1200" b="1" dirty="0">
              <a:cs typeface="Arial Unicode MS" panose="020B0604020202020204" pitchFamily="34" charset="-128"/>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5367489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440"/>
              </a:spcBef>
              <a:spcAft>
                <a:spcPts val="0"/>
              </a:spcAft>
              <a:buFont typeface="Times New Roman" pitchFamily="16" charset="0"/>
              <a:buNone/>
              <a:defRPr/>
            </a:pPr>
            <a:r>
              <a:rPr lang="en-US" sz="1200" b="1" kern="50" dirty="0">
                <a:latin typeface="Arial"/>
                <a:ea typeface="Arial Unicode MS"/>
                <a:cs typeface="Tahoma"/>
              </a:rPr>
              <a:t>Client Name:</a:t>
            </a:r>
            <a:endParaRPr lang="en-US" sz="1200" kern="50" dirty="0">
              <a:latin typeface="Arial"/>
              <a:ea typeface="Arial Unicode MS"/>
              <a:cs typeface="Tahoma"/>
            </a:endParaRPr>
          </a:p>
          <a:p>
            <a:pPr>
              <a:spcBef>
                <a:spcPts val="1440"/>
              </a:spcBef>
              <a:spcAft>
                <a:spcPts val="0"/>
              </a:spcAft>
              <a:buFont typeface="Times New Roman" pitchFamily="16" charset="0"/>
              <a:buNone/>
              <a:defRPr/>
            </a:pPr>
            <a:r>
              <a:rPr lang="en-US" sz="1200" kern="50" dirty="0">
                <a:solidFill>
                  <a:srgbClr val="808080"/>
                </a:solidFill>
                <a:latin typeface="Arial"/>
                <a:ea typeface="Arial Unicode MS"/>
                <a:cs typeface="Tahoma"/>
              </a:rPr>
              <a:t>Pabst</a:t>
            </a:r>
            <a:r>
              <a:rPr lang="en-US" sz="1200" kern="50" baseline="0" dirty="0">
                <a:solidFill>
                  <a:srgbClr val="808080"/>
                </a:solidFill>
                <a:latin typeface="Arial"/>
                <a:ea typeface="Arial Unicode MS"/>
                <a:cs typeface="Tahoma"/>
              </a:rPr>
              <a:t> Brewing Company</a:t>
            </a:r>
            <a:endParaRPr lang="en-US" sz="1200" kern="50" dirty="0">
              <a:solidFill>
                <a:srgbClr val="808080"/>
              </a:solidFill>
              <a:latin typeface="Arial"/>
              <a:ea typeface="Arial Unicode MS"/>
              <a:cs typeface="Tahoma"/>
            </a:endParaRPr>
          </a:p>
          <a:p>
            <a:pPr>
              <a:spcBef>
                <a:spcPts val="1440"/>
              </a:spcBef>
              <a:spcAft>
                <a:spcPts val="0"/>
              </a:spcAft>
              <a:buFont typeface="Times New Roman" pitchFamily="16" charset="0"/>
              <a:buNone/>
              <a:defRPr/>
            </a:pPr>
            <a:endParaRPr lang="en-US" sz="1200" kern="50" dirty="0">
              <a:solidFill>
                <a:srgbClr val="808080"/>
              </a:solidFill>
              <a:latin typeface="Arial"/>
              <a:ea typeface="Arial Unicode MS"/>
              <a:cs typeface="Tahoma"/>
            </a:endParaRPr>
          </a:p>
          <a:p>
            <a:pPr>
              <a:spcBef>
                <a:spcPts val="1440"/>
              </a:spcBef>
              <a:spcAft>
                <a:spcPts val="0"/>
              </a:spcAft>
              <a:buFont typeface="Times New Roman" pitchFamily="16" charset="0"/>
              <a:buNone/>
              <a:defRPr/>
            </a:pPr>
            <a:r>
              <a:rPr lang="en-US" sz="1200" b="1" kern="50" dirty="0">
                <a:latin typeface="Arial"/>
                <a:ea typeface="Arial Unicode MS"/>
                <a:cs typeface="Tahoma"/>
              </a:rPr>
              <a:t>Video</a:t>
            </a:r>
            <a:r>
              <a:rPr lang="en-US" sz="1200" b="1" kern="50" baseline="0" dirty="0">
                <a:latin typeface="Arial"/>
                <a:ea typeface="Arial Unicode MS"/>
                <a:cs typeface="Tahoma"/>
              </a:rPr>
              <a:t> Internal Page</a:t>
            </a:r>
            <a:r>
              <a:rPr lang="en-US" sz="1200" b="1" kern="50" dirty="0">
                <a:latin typeface="Arial"/>
                <a:ea typeface="Arial Unicode MS"/>
                <a:cs typeface="Tahoma"/>
              </a:rPr>
              <a:t> Link:</a:t>
            </a:r>
            <a:endParaRPr lang="en-US" sz="1200" kern="50" dirty="0">
              <a:latin typeface="Arial"/>
              <a:ea typeface="Arial Unicode MS"/>
              <a:cs typeface="Tahoma"/>
            </a:endParaRPr>
          </a:p>
          <a:p>
            <a:pPr>
              <a:spcBef>
                <a:spcPts val="1440"/>
              </a:spcBef>
              <a:spcAft>
                <a:spcPts val="0"/>
              </a:spcAft>
              <a:buFont typeface="Times New Roman" pitchFamily="16" charset="0"/>
              <a:buNone/>
              <a:defRPr/>
            </a:pPr>
            <a:r>
              <a:rPr lang="en-US" sz="1200" kern="50" dirty="0">
                <a:latin typeface="Arial"/>
                <a:ea typeface="Arial Unicode MS"/>
                <a:cs typeface="Tahoma"/>
              </a:rPr>
              <a:t>http://www.ibm.com/software/businesscasestudies?synkey=D770412W61040H23</a:t>
            </a:r>
          </a:p>
          <a:p>
            <a:pPr>
              <a:spcBef>
                <a:spcPts val="1440"/>
              </a:spcBef>
              <a:spcAft>
                <a:spcPts val="0"/>
              </a:spcAft>
              <a:buFont typeface="Times New Roman" pitchFamily="16" charset="0"/>
              <a:buNone/>
              <a:defRPr/>
            </a:pPr>
            <a:endParaRPr lang="en-US" sz="1200" kern="50" dirty="0">
              <a:latin typeface="Arial"/>
              <a:ea typeface="Arial Unicode MS"/>
              <a:cs typeface="Tahoma"/>
            </a:endParaRPr>
          </a:p>
          <a:p>
            <a:pPr>
              <a:spcBef>
                <a:spcPts val="1440"/>
              </a:spcBef>
              <a:spcAft>
                <a:spcPts val="0"/>
              </a:spcAft>
              <a:buFont typeface="Times New Roman" pitchFamily="16" charset="0"/>
              <a:buNone/>
              <a:defRPr/>
            </a:pPr>
            <a:r>
              <a:rPr lang="en-US" sz="1200" b="1" kern="50" dirty="0">
                <a:latin typeface="Arial"/>
                <a:ea typeface="Arial Unicode MS"/>
                <a:cs typeface="Tahoma"/>
              </a:rPr>
              <a:t>Pull Quote:</a:t>
            </a:r>
          </a:p>
          <a:p>
            <a:pPr>
              <a:spcBef>
                <a:spcPts val="1440"/>
              </a:spcBef>
              <a:spcAft>
                <a:spcPts val="0"/>
              </a:spcAft>
              <a:buFont typeface="Times New Roman" pitchFamily="16" charset="0"/>
              <a:buNone/>
              <a:defRPr/>
            </a:pPr>
            <a:r>
              <a:rPr lang="en-US" sz="1600" i="1" dirty="0"/>
              <a:t>When I think of how IBM has helped us outperform our competition, it is really around the solutions that we have provided. </a:t>
            </a:r>
            <a:endParaRPr lang="en-US" altLang="en-US" sz="1600" i="1" dirty="0"/>
          </a:p>
          <a:p>
            <a:pPr>
              <a:spcBef>
                <a:spcPts val="1440"/>
              </a:spcBef>
              <a:spcAft>
                <a:spcPts val="0"/>
              </a:spcAft>
              <a:buFont typeface="Times New Roman" pitchFamily="16" charset="0"/>
              <a:buNone/>
              <a:defRPr/>
            </a:pPr>
            <a:r>
              <a:rPr lang="en-US" altLang="en-US" sz="1600" i="1" dirty="0"/>
              <a:t>— </a:t>
            </a:r>
            <a:r>
              <a:rPr lang="en-US" sz="1600" dirty="0"/>
              <a:t>Cordell Sweeney, Senior Vice President and CFO, Pabst Brewing Company</a:t>
            </a:r>
            <a:r>
              <a:rPr lang="en-US" altLang="en-US" sz="1600" i="1" dirty="0"/>
              <a:t> </a:t>
            </a:r>
          </a:p>
          <a:p>
            <a:pPr>
              <a:spcBef>
                <a:spcPts val="1440"/>
              </a:spcBef>
              <a:spcAft>
                <a:spcPts val="0"/>
              </a:spcAft>
              <a:buFont typeface="Times New Roman" pitchFamily="16" charset="0"/>
              <a:buNone/>
              <a:defRPr/>
            </a:pPr>
            <a:endParaRPr lang="en-US" sz="1200" i="1" kern="50" dirty="0">
              <a:solidFill>
                <a:srgbClr val="808080"/>
              </a:solidFill>
              <a:latin typeface="Arial"/>
              <a:ea typeface="Arial Unicode MS"/>
              <a:cs typeface="Tahoma"/>
            </a:endParaRPr>
          </a:p>
          <a:p>
            <a:pPr>
              <a:spcBef>
                <a:spcPts val="1440"/>
              </a:spcBef>
              <a:spcAft>
                <a:spcPts val="0"/>
              </a:spcAft>
              <a:buFont typeface="Times New Roman" pitchFamily="16" charset="0"/>
              <a:buNone/>
              <a:defRPr/>
            </a:pPr>
            <a:r>
              <a:rPr lang="en-US" sz="1200" b="1" kern="50" dirty="0">
                <a:latin typeface="Arial"/>
                <a:ea typeface="Arial Unicode MS"/>
                <a:cs typeface="Tahoma"/>
              </a:rPr>
              <a:t>Company Background:</a:t>
            </a:r>
            <a:endParaRPr lang="en-US" sz="1200" kern="50" dirty="0">
              <a:latin typeface="Arial"/>
              <a:ea typeface="Arial Unicode MS"/>
              <a:cs typeface="Tahoma"/>
            </a:endParaRPr>
          </a:p>
          <a:p>
            <a:pPr>
              <a:spcBef>
                <a:spcPts val="1440"/>
              </a:spcBef>
              <a:spcAft>
                <a:spcPts val="0"/>
              </a:spcAft>
              <a:buFont typeface="Times New Roman" pitchFamily="16" charset="0"/>
              <a:buNone/>
              <a:defRPr/>
            </a:pPr>
            <a:r>
              <a:rPr lang="en-US" dirty="0"/>
              <a:t>Pabst Brewing Company founded in 1844, is the largest independently owned American brewer, encompassing 80 brand of beer and malt liquor.</a:t>
            </a:r>
            <a:endParaRPr lang="en-US" sz="1200" kern="50" dirty="0">
              <a:solidFill>
                <a:srgbClr val="808080"/>
              </a:solidFill>
              <a:latin typeface="Arial"/>
              <a:ea typeface="Arial Unicode MS"/>
              <a:cs typeface="Tahoma"/>
            </a:endParaRPr>
          </a:p>
          <a:p>
            <a:pPr>
              <a:spcBef>
                <a:spcPts val="1440"/>
              </a:spcBef>
              <a:spcAft>
                <a:spcPts val="0"/>
              </a:spcAft>
              <a:buFont typeface="Times New Roman" pitchFamily="16" charset="0"/>
              <a:buNone/>
              <a:defRPr/>
            </a:pPr>
            <a:endParaRPr lang="en-US" sz="1200" kern="50" dirty="0">
              <a:solidFill>
                <a:srgbClr val="808080"/>
              </a:solidFill>
              <a:latin typeface="Arial"/>
              <a:ea typeface="Arial Unicode MS"/>
              <a:cs typeface="Tahoma"/>
            </a:endParaRPr>
          </a:p>
          <a:p>
            <a:pPr>
              <a:spcBef>
                <a:spcPts val="1440"/>
              </a:spcBef>
              <a:spcAft>
                <a:spcPts val="0"/>
              </a:spcAft>
              <a:buFont typeface="Times New Roman" pitchFamily="16" charset="0"/>
              <a:buNone/>
              <a:defRPr/>
            </a:pPr>
            <a:r>
              <a:rPr lang="en-US" sz="1200" b="1" kern="50" dirty="0">
                <a:latin typeface="Arial"/>
                <a:ea typeface="Arial Unicode MS"/>
                <a:cs typeface="Tahoma"/>
              </a:rPr>
              <a:t>Solution components:</a:t>
            </a:r>
            <a:endParaRPr lang="en-US" sz="1200" kern="50" dirty="0">
              <a:latin typeface="Arial"/>
              <a:ea typeface="Arial Unicode MS"/>
              <a:cs typeface="Tahoma"/>
            </a:endParaRPr>
          </a:p>
          <a:p>
            <a:pPr>
              <a:buFont typeface="Times New Roman" pitchFamily="16" charset="0"/>
              <a:buNone/>
              <a:defRPr/>
            </a:pPr>
            <a:r>
              <a:rPr lang="en-US" altLang="en-US" b="1" dirty="0"/>
              <a:t>Software</a:t>
            </a:r>
            <a:endParaRPr lang="en-US" altLang="en-US" dirty="0"/>
          </a:p>
          <a:p>
            <a:pPr>
              <a:buFont typeface="Times New Roman" pitchFamily="16" charset="0"/>
              <a:buNone/>
              <a:defRPr/>
            </a:pPr>
            <a:r>
              <a:rPr lang="en-US" altLang="en-US" dirty="0"/>
              <a:t>• </a:t>
            </a:r>
            <a:r>
              <a:rPr lang="en-US" dirty="0" err="1"/>
              <a:t>Cognos</a:t>
            </a:r>
            <a:r>
              <a:rPr lang="en-US" dirty="0"/>
              <a:t> TM1, SPSS Modeler </a:t>
            </a:r>
            <a:endParaRPr lang="en-US" sz="1200" b="1" kern="50" dirty="0">
              <a:latin typeface="Arial"/>
              <a:ea typeface="Arial Unicode MS"/>
              <a:cs typeface="Tahoma"/>
            </a:endParaRPr>
          </a:p>
          <a:p>
            <a:pPr>
              <a:spcBef>
                <a:spcPts val="1440"/>
              </a:spcBef>
              <a:spcAft>
                <a:spcPts val="0"/>
              </a:spcAft>
              <a:buFont typeface="Times New Roman" pitchFamily="16" charset="0"/>
              <a:buNone/>
              <a:defRPr/>
            </a:pPr>
            <a:endParaRPr lang="en-US" sz="1200" b="1" kern="50" dirty="0">
              <a:latin typeface="Arial"/>
              <a:ea typeface="Arial Unicode MS"/>
              <a:cs typeface="Tahoma"/>
            </a:endParaRPr>
          </a:p>
          <a:p>
            <a:pPr>
              <a:spcBef>
                <a:spcPts val="1440"/>
              </a:spcBef>
              <a:spcAft>
                <a:spcPts val="0"/>
              </a:spcAft>
              <a:buFont typeface="Times New Roman" pitchFamily="16" charset="0"/>
              <a:buNone/>
              <a:defRPr/>
            </a:pPr>
            <a:r>
              <a:rPr lang="en-US" sz="1200" b="1" kern="50" dirty="0">
                <a:latin typeface="Arial"/>
                <a:ea typeface="Arial Unicode MS"/>
                <a:cs typeface="Tahoma"/>
              </a:rPr>
              <a:t>Business challenge:</a:t>
            </a:r>
            <a:endParaRPr lang="en-US" sz="1200" kern="50" dirty="0">
              <a:latin typeface="Arial"/>
              <a:ea typeface="Arial Unicode MS"/>
              <a:cs typeface="Tahoma"/>
            </a:endParaRPr>
          </a:p>
          <a:p>
            <a:pPr>
              <a:spcBef>
                <a:spcPts val="1440"/>
              </a:spcBef>
              <a:spcAft>
                <a:spcPts val="0"/>
              </a:spcAft>
              <a:buFont typeface="Times New Roman" pitchFamily="16" charset="0"/>
              <a:buNone/>
              <a:defRPr/>
            </a:pPr>
            <a:r>
              <a:rPr lang="en-US" dirty="0"/>
              <a:t>Pabst Brewing needed to effectively manage cost and predictive insights for reliable forecasts.</a:t>
            </a:r>
            <a:endParaRPr lang="en-US" sz="1200" b="1" kern="50" dirty="0">
              <a:latin typeface="Arial"/>
              <a:ea typeface="Arial Unicode MS"/>
              <a:cs typeface="Tahoma"/>
            </a:endParaRPr>
          </a:p>
          <a:p>
            <a:pPr>
              <a:spcBef>
                <a:spcPts val="1440"/>
              </a:spcBef>
              <a:spcAft>
                <a:spcPts val="0"/>
              </a:spcAft>
              <a:buFont typeface="Times New Roman" pitchFamily="16" charset="0"/>
              <a:buNone/>
              <a:defRPr/>
            </a:pPr>
            <a:endParaRPr lang="en-US" sz="1200" b="1" kern="50" dirty="0">
              <a:latin typeface="Arial"/>
              <a:ea typeface="Arial Unicode MS"/>
              <a:cs typeface="Tahoma"/>
            </a:endParaRPr>
          </a:p>
          <a:p>
            <a:pPr>
              <a:spcBef>
                <a:spcPts val="1440"/>
              </a:spcBef>
              <a:spcAft>
                <a:spcPts val="0"/>
              </a:spcAft>
              <a:buFont typeface="Times New Roman" pitchFamily="16" charset="0"/>
              <a:buNone/>
              <a:defRPr/>
            </a:pPr>
            <a:r>
              <a:rPr lang="en-US" sz="1200" b="1" kern="50" dirty="0">
                <a:latin typeface="Arial"/>
                <a:ea typeface="Arial Unicode MS"/>
                <a:cs typeface="Tahoma"/>
              </a:rPr>
              <a:t>The benefit:</a:t>
            </a:r>
          </a:p>
          <a:p>
            <a:pPr>
              <a:spcBef>
                <a:spcPts val="1440"/>
              </a:spcBef>
              <a:spcAft>
                <a:spcPts val="0"/>
              </a:spcAft>
              <a:buFont typeface="Times New Roman" pitchFamily="16" charset="0"/>
              <a:buNone/>
              <a:defRPr/>
            </a:pPr>
            <a:r>
              <a:rPr lang="en-US" dirty="0"/>
              <a:t>1) Two weeks to produce forecasts that previously took up to three months to generate; 2) 80% of staff time is now focused on value-added analysis, compared with 20% previously.</a:t>
            </a:r>
            <a:endParaRPr lang="en-US" sz="1200" b="1" kern="50" dirty="0">
              <a:latin typeface="Arial"/>
              <a:ea typeface="Arial Unicode MS"/>
              <a:cs typeface="Tahoma"/>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114650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xfrm>
            <a:off x="1209675" y="685800"/>
            <a:ext cx="4438650" cy="3429000"/>
          </a:xfrm>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defRPr/>
            </a:pPr>
            <a:endParaRPr lang="en-US" altLang="en-US" sz="1000" dirty="0">
              <a:latin typeface="Arial" pitchFamily="34" charset="0"/>
              <a:cs typeface="Arial" pitchFamily="34" charset="0"/>
            </a:endParaRPr>
          </a:p>
        </p:txBody>
      </p:sp>
      <p:sp>
        <p:nvSpPr>
          <p:cNvPr id="11469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pitchFamily="34" charset="-128"/>
              </a:defRPr>
            </a:lvl1pPr>
            <a:lvl2pPr marL="721702" indent="-277578">
              <a:spcBef>
                <a:spcPct val="30000"/>
              </a:spcBef>
              <a:defRPr sz="1200">
                <a:solidFill>
                  <a:schemeClr val="tx1"/>
                </a:solidFill>
                <a:latin typeface="Arial" charset="0"/>
                <a:ea typeface="MS PGothic" pitchFamily="34" charset="-128"/>
              </a:defRPr>
            </a:lvl2pPr>
            <a:lvl3pPr marL="1110310" indent="-222062">
              <a:spcBef>
                <a:spcPct val="30000"/>
              </a:spcBef>
              <a:defRPr sz="1200">
                <a:solidFill>
                  <a:schemeClr val="tx1"/>
                </a:solidFill>
                <a:latin typeface="Arial" charset="0"/>
                <a:ea typeface="MS PGothic" pitchFamily="34" charset="-128"/>
              </a:defRPr>
            </a:lvl3pPr>
            <a:lvl4pPr marL="1554434" indent="-222062">
              <a:spcBef>
                <a:spcPct val="30000"/>
              </a:spcBef>
              <a:defRPr sz="1200">
                <a:solidFill>
                  <a:schemeClr val="tx1"/>
                </a:solidFill>
                <a:latin typeface="Arial" charset="0"/>
                <a:ea typeface="MS PGothic" pitchFamily="34" charset="-128"/>
              </a:defRPr>
            </a:lvl4pPr>
            <a:lvl5pPr marL="1998558" indent="-222062">
              <a:spcBef>
                <a:spcPct val="30000"/>
              </a:spcBef>
              <a:defRPr sz="1200">
                <a:solidFill>
                  <a:schemeClr val="tx1"/>
                </a:solidFill>
                <a:latin typeface="Arial" charset="0"/>
                <a:ea typeface="MS PGothic" pitchFamily="34" charset="-128"/>
              </a:defRPr>
            </a:lvl5pPr>
            <a:lvl6pPr marL="2442682" indent="-222062" eaLnBrk="0" fontAlgn="base" hangingPunct="0">
              <a:spcBef>
                <a:spcPct val="30000"/>
              </a:spcBef>
              <a:spcAft>
                <a:spcPct val="0"/>
              </a:spcAft>
              <a:defRPr sz="1200">
                <a:solidFill>
                  <a:schemeClr val="tx1"/>
                </a:solidFill>
                <a:latin typeface="Arial" charset="0"/>
                <a:ea typeface="MS PGothic" pitchFamily="34" charset="-128"/>
              </a:defRPr>
            </a:lvl6pPr>
            <a:lvl7pPr marL="2886807" indent="-222062" eaLnBrk="0" fontAlgn="base" hangingPunct="0">
              <a:spcBef>
                <a:spcPct val="30000"/>
              </a:spcBef>
              <a:spcAft>
                <a:spcPct val="0"/>
              </a:spcAft>
              <a:defRPr sz="1200">
                <a:solidFill>
                  <a:schemeClr val="tx1"/>
                </a:solidFill>
                <a:latin typeface="Arial" charset="0"/>
                <a:ea typeface="MS PGothic" pitchFamily="34" charset="-128"/>
              </a:defRPr>
            </a:lvl7pPr>
            <a:lvl8pPr marL="3330931" indent="-222062" eaLnBrk="0" fontAlgn="base" hangingPunct="0">
              <a:spcBef>
                <a:spcPct val="30000"/>
              </a:spcBef>
              <a:spcAft>
                <a:spcPct val="0"/>
              </a:spcAft>
              <a:defRPr sz="1200">
                <a:solidFill>
                  <a:schemeClr val="tx1"/>
                </a:solidFill>
                <a:latin typeface="Arial" charset="0"/>
                <a:ea typeface="MS PGothic" pitchFamily="34" charset="-128"/>
              </a:defRPr>
            </a:lvl8pPr>
            <a:lvl9pPr marL="3775055" indent="-222062" eaLnBrk="0" fontAlgn="base" hangingPunct="0">
              <a:spcBef>
                <a:spcPct val="30000"/>
              </a:spcBef>
              <a:spcAft>
                <a:spcPct val="0"/>
              </a:spcAft>
              <a:defRPr sz="1200">
                <a:solidFill>
                  <a:schemeClr val="tx1"/>
                </a:solidFill>
                <a:latin typeface="Arial" charset="0"/>
                <a:ea typeface="MS PGothic" pitchFamily="34" charset="-128"/>
              </a:defRPr>
            </a:lvl9pPr>
          </a:lstStyle>
          <a:p>
            <a:pPr>
              <a:spcBef>
                <a:spcPct val="0"/>
              </a:spcBef>
            </a:pPr>
            <a:fld id="{C27DB820-98BA-4379-BF51-C38C48A6ED10}" type="slidenum">
              <a:rPr lang="en-US" altLang="en-US">
                <a:solidFill>
                  <a:prstClr val="black"/>
                </a:solidFill>
                <a:latin typeface="Calibri" pitchFamily="34" charset="0"/>
              </a:rPr>
              <a:pPr>
                <a:spcBef>
                  <a:spcPct val="0"/>
                </a:spcBef>
              </a:pPr>
              <a:t>8</a:t>
            </a:fld>
            <a:endParaRPr lang="en-US" altLang="en-US" dirty="0">
              <a:solidFill>
                <a:prstClr val="black"/>
              </a:solidFill>
              <a:latin typeface="Calibri" pitchFamily="34" charset="0"/>
            </a:endParaRPr>
          </a:p>
        </p:txBody>
      </p:sp>
    </p:spTree>
    <p:extLst>
      <p:ext uri="{BB962C8B-B14F-4D97-AF65-F5344CB8AC3E}">
        <p14:creationId xmlns:p14="http://schemas.microsoft.com/office/powerpoint/2010/main" val="190980860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440"/>
              </a:spcBef>
              <a:spcAft>
                <a:spcPts val="0"/>
              </a:spcAft>
              <a:buFont typeface="Times New Roman" pitchFamily="16" charset="0"/>
              <a:buNone/>
              <a:defRPr/>
            </a:pPr>
            <a:r>
              <a:rPr lang="en-US" sz="1200" b="1" kern="50" dirty="0">
                <a:latin typeface="Arial"/>
                <a:ea typeface="Arial Unicode MS"/>
                <a:cs typeface="Tahoma"/>
              </a:rPr>
              <a:t>Client Name:</a:t>
            </a:r>
            <a:endParaRPr lang="en-US" sz="1200" kern="50" dirty="0">
              <a:latin typeface="Arial"/>
              <a:ea typeface="Arial Unicode MS"/>
              <a:cs typeface="Tahoma"/>
            </a:endParaRPr>
          </a:p>
          <a:p>
            <a:pPr>
              <a:spcBef>
                <a:spcPts val="1440"/>
              </a:spcBef>
              <a:spcAft>
                <a:spcPts val="0"/>
              </a:spcAft>
              <a:buFont typeface="Times New Roman" pitchFamily="16" charset="0"/>
              <a:buNone/>
              <a:defRPr/>
            </a:pPr>
            <a:r>
              <a:rPr lang="en-US" sz="1200" kern="50" dirty="0">
                <a:solidFill>
                  <a:srgbClr val="808080"/>
                </a:solidFill>
                <a:latin typeface="Arial"/>
                <a:ea typeface="Arial Unicode MS"/>
                <a:cs typeface="Tahoma"/>
              </a:rPr>
              <a:t>Safelite</a:t>
            </a:r>
            <a:r>
              <a:rPr lang="en-US" sz="1200" kern="50" baseline="0" dirty="0">
                <a:solidFill>
                  <a:srgbClr val="808080"/>
                </a:solidFill>
                <a:latin typeface="Arial"/>
                <a:ea typeface="Arial Unicode MS"/>
                <a:cs typeface="Tahoma"/>
              </a:rPr>
              <a:t> </a:t>
            </a:r>
            <a:r>
              <a:rPr lang="en-US" sz="1200" kern="50" baseline="0" dirty="0" err="1">
                <a:solidFill>
                  <a:srgbClr val="808080"/>
                </a:solidFill>
                <a:latin typeface="Arial"/>
                <a:ea typeface="Arial Unicode MS"/>
                <a:cs typeface="Tahoma"/>
              </a:rPr>
              <a:t>Autoglass</a:t>
            </a:r>
            <a:endParaRPr lang="en-US" sz="1200" kern="50" dirty="0">
              <a:solidFill>
                <a:srgbClr val="808080"/>
              </a:solidFill>
              <a:latin typeface="Arial"/>
              <a:ea typeface="Arial Unicode MS"/>
              <a:cs typeface="Tahoma"/>
            </a:endParaRPr>
          </a:p>
          <a:p>
            <a:pPr>
              <a:spcBef>
                <a:spcPts val="1440"/>
              </a:spcBef>
              <a:spcAft>
                <a:spcPts val="0"/>
              </a:spcAft>
              <a:buFont typeface="Times New Roman" pitchFamily="16" charset="0"/>
              <a:buNone/>
              <a:defRPr/>
            </a:pPr>
            <a:endParaRPr lang="en-US" sz="1200" kern="50" dirty="0">
              <a:solidFill>
                <a:srgbClr val="808080"/>
              </a:solidFill>
              <a:latin typeface="Arial"/>
              <a:ea typeface="Arial Unicode MS"/>
              <a:cs typeface="Tahoma"/>
            </a:endParaRPr>
          </a:p>
          <a:p>
            <a:pPr>
              <a:spcBef>
                <a:spcPts val="1440"/>
              </a:spcBef>
              <a:spcAft>
                <a:spcPts val="0"/>
              </a:spcAft>
              <a:buFont typeface="Times New Roman" pitchFamily="16" charset="0"/>
              <a:buNone/>
              <a:defRPr/>
            </a:pPr>
            <a:r>
              <a:rPr lang="en-US" sz="1200" b="1" kern="50" dirty="0">
                <a:latin typeface="Arial"/>
                <a:ea typeface="Arial Unicode MS"/>
                <a:cs typeface="Tahoma"/>
              </a:rPr>
              <a:t>Video</a:t>
            </a:r>
            <a:r>
              <a:rPr lang="en-US" sz="1200" b="1" kern="50" baseline="0" dirty="0">
                <a:latin typeface="Arial"/>
                <a:ea typeface="Arial Unicode MS"/>
                <a:cs typeface="Tahoma"/>
              </a:rPr>
              <a:t> Internal Page</a:t>
            </a:r>
            <a:r>
              <a:rPr lang="en-US" sz="1200" b="1" kern="50" dirty="0">
                <a:latin typeface="Arial"/>
                <a:ea typeface="Arial Unicode MS"/>
                <a:cs typeface="Tahoma"/>
              </a:rPr>
              <a:t> Link:</a:t>
            </a:r>
            <a:endParaRPr lang="en-US" sz="1200" kern="50" dirty="0">
              <a:latin typeface="Arial"/>
              <a:ea typeface="Arial Unicode MS"/>
              <a:cs typeface="Tahoma"/>
            </a:endParaRPr>
          </a:p>
          <a:p>
            <a:pPr>
              <a:spcBef>
                <a:spcPts val="1440"/>
              </a:spcBef>
              <a:spcAft>
                <a:spcPts val="0"/>
              </a:spcAft>
              <a:buFont typeface="Times New Roman" pitchFamily="16" charset="0"/>
              <a:buNone/>
              <a:defRPr/>
            </a:pPr>
            <a:r>
              <a:rPr lang="en-US" sz="1200" kern="50" dirty="0">
                <a:latin typeface="Arial"/>
                <a:ea typeface="Arial Unicode MS"/>
                <a:cs typeface="Tahoma"/>
              </a:rPr>
              <a:t>http://www.ibm.com/software/businesscasestudies?synkey=A778994I59924W53</a:t>
            </a:r>
          </a:p>
          <a:p>
            <a:pPr>
              <a:spcBef>
                <a:spcPts val="1440"/>
              </a:spcBef>
              <a:spcAft>
                <a:spcPts val="0"/>
              </a:spcAft>
              <a:buFont typeface="Times New Roman" pitchFamily="16" charset="0"/>
              <a:buNone/>
              <a:defRPr/>
            </a:pPr>
            <a:endParaRPr lang="en-US" sz="1200" kern="50" dirty="0">
              <a:latin typeface="Arial"/>
              <a:ea typeface="Arial Unicode MS"/>
              <a:cs typeface="Tahoma"/>
            </a:endParaRPr>
          </a:p>
          <a:p>
            <a:pPr>
              <a:spcBef>
                <a:spcPts val="1440"/>
              </a:spcBef>
              <a:spcAft>
                <a:spcPts val="0"/>
              </a:spcAft>
              <a:buFont typeface="Times New Roman" pitchFamily="16" charset="0"/>
              <a:buNone/>
              <a:defRPr/>
            </a:pPr>
            <a:r>
              <a:rPr lang="en-US" sz="1200" b="1" kern="50" dirty="0">
                <a:latin typeface="Arial"/>
                <a:ea typeface="Arial Unicode MS"/>
                <a:cs typeface="Tahoma"/>
              </a:rPr>
              <a:t>Pull Quote:</a:t>
            </a:r>
          </a:p>
          <a:p>
            <a:pPr>
              <a:spcBef>
                <a:spcPts val="1440"/>
              </a:spcBef>
              <a:spcAft>
                <a:spcPts val="0"/>
              </a:spcAft>
              <a:buFont typeface="Times New Roman" pitchFamily="16" charset="0"/>
              <a:buNone/>
              <a:defRPr/>
            </a:pPr>
            <a:r>
              <a:rPr lang="en-US" sz="1600" i="1" dirty="0"/>
              <a:t>“We have only scratched the surface of what we can do with SPSS and TM1, and we have so much more to look forward to. Our journey with IBM started about ten years ago, and today the future is looking brighter than ever.”</a:t>
            </a:r>
            <a:endParaRPr lang="en-US" altLang="en-US" sz="1600" i="1" dirty="0"/>
          </a:p>
          <a:p>
            <a:pPr>
              <a:spcBef>
                <a:spcPts val="1440"/>
              </a:spcBef>
              <a:spcAft>
                <a:spcPts val="0"/>
              </a:spcAft>
              <a:buFont typeface="Times New Roman" pitchFamily="16" charset="0"/>
              <a:buNone/>
              <a:defRPr/>
            </a:pPr>
            <a:r>
              <a:rPr lang="en-US" altLang="en-US" sz="1600" i="1" dirty="0"/>
              <a:t>—  </a:t>
            </a:r>
            <a:r>
              <a:rPr lang="en-US" dirty="0"/>
              <a:t>Mike Lyons, Director of Financial Planning and Analysis</a:t>
            </a:r>
          </a:p>
          <a:p>
            <a:pPr>
              <a:spcBef>
                <a:spcPts val="1440"/>
              </a:spcBef>
              <a:spcAft>
                <a:spcPts val="0"/>
              </a:spcAft>
              <a:buFont typeface="Times New Roman" pitchFamily="16" charset="0"/>
              <a:buNone/>
              <a:defRPr/>
            </a:pPr>
            <a:endParaRPr lang="en-US" sz="1200" i="1" kern="50" dirty="0">
              <a:solidFill>
                <a:srgbClr val="808080"/>
              </a:solidFill>
              <a:latin typeface="Arial"/>
              <a:ea typeface="Arial Unicode MS"/>
              <a:cs typeface="Tahoma"/>
            </a:endParaRPr>
          </a:p>
          <a:p>
            <a:pPr>
              <a:spcBef>
                <a:spcPts val="1440"/>
              </a:spcBef>
              <a:spcAft>
                <a:spcPts val="0"/>
              </a:spcAft>
              <a:buFont typeface="Times New Roman" pitchFamily="16" charset="0"/>
              <a:buNone/>
              <a:defRPr/>
            </a:pPr>
            <a:r>
              <a:rPr lang="en-US" sz="1200" b="1" kern="50" dirty="0">
                <a:latin typeface="Arial"/>
                <a:ea typeface="Arial Unicode MS"/>
                <a:cs typeface="Tahoma"/>
              </a:rPr>
              <a:t>Company Background:</a:t>
            </a:r>
            <a:endParaRPr lang="en-US" sz="1200" kern="50" dirty="0">
              <a:latin typeface="Arial"/>
              <a:ea typeface="Arial Unicode MS"/>
              <a:cs typeface="Tahoma"/>
            </a:endParaRPr>
          </a:p>
          <a:p>
            <a:pPr>
              <a:spcBef>
                <a:spcPts val="1440"/>
              </a:spcBef>
              <a:spcAft>
                <a:spcPts val="0"/>
              </a:spcAft>
              <a:buFont typeface="Times New Roman" pitchFamily="16" charset="0"/>
              <a:buNone/>
              <a:defRPr/>
            </a:pPr>
            <a:r>
              <a:rPr lang="en-US" dirty="0"/>
              <a:t>Safelite </a:t>
            </a:r>
            <a:r>
              <a:rPr lang="en-US" dirty="0" err="1"/>
              <a:t>AutoGlass</a:t>
            </a:r>
            <a:r>
              <a:rPr lang="en-US" dirty="0"/>
              <a:t> has grown to become the largest auto glass specialist in the United States. Operating around 600 bricks-and-mortar outlets and 6,500 mobile stores, the company helps more than five million customers every year to repair or replace their vehicle glass.</a:t>
            </a:r>
            <a:endParaRPr lang="en-US" sz="1200" kern="50" dirty="0">
              <a:solidFill>
                <a:srgbClr val="808080"/>
              </a:solidFill>
              <a:latin typeface="Arial"/>
              <a:ea typeface="Arial Unicode MS"/>
              <a:cs typeface="Tahoma"/>
            </a:endParaRPr>
          </a:p>
          <a:p>
            <a:pPr>
              <a:spcBef>
                <a:spcPts val="1440"/>
              </a:spcBef>
              <a:spcAft>
                <a:spcPts val="0"/>
              </a:spcAft>
              <a:buFont typeface="Times New Roman" pitchFamily="16" charset="0"/>
              <a:buNone/>
              <a:defRPr/>
            </a:pPr>
            <a:endParaRPr lang="en-US" sz="1200" kern="50" dirty="0">
              <a:solidFill>
                <a:srgbClr val="808080"/>
              </a:solidFill>
              <a:latin typeface="Arial"/>
              <a:ea typeface="Arial Unicode MS"/>
              <a:cs typeface="Tahoma"/>
            </a:endParaRPr>
          </a:p>
          <a:p>
            <a:pPr>
              <a:spcBef>
                <a:spcPts val="1440"/>
              </a:spcBef>
              <a:spcAft>
                <a:spcPts val="0"/>
              </a:spcAft>
              <a:buFont typeface="Times New Roman" pitchFamily="16" charset="0"/>
              <a:buNone/>
              <a:defRPr/>
            </a:pPr>
            <a:r>
              <a:rPr lang="en-US" sz="1200" b="1" kern="50" dirty="0">
                <a:latin typeface="Arial"/>
                <a:ea typeface="Arial Unicode MS"/>
                <a:cs typeface="Tahoma"/>
              </a:rPr>
              <a:t>Solution components:</a:t>
            </a:r>
            <a:endParaRPr lang="en-US" sz="1200" kern="50" dirty="0">
              <a:latin typeface="Arial"/>
              <a:ea typeface="Arial Unicode MS"/>
              <a:cs typeface="Tahoma"/>
            </a:endParaRPr>
          </a:p>
          <a:p>
            <a:pPr>
              <a:buFont typeface="Times New Roman" pitchFamily="16" charset="0"/>
              <a:buNone/>
              <a:defRPr/>
            </a:pPr>
            <a:r>
              <a:rPr lang="en-US" altLang="en-US" b="1" dirty="0"/>
              <a:t>Software</a:t>
            </a:r>
            <a:endParaRPr lang="en-US" altLang="en-US" dirty="0"/>
          </a:p>
          <a:p>
            <a:pPr>
              <a:buFont typeface="Times New Roman" pitchFamily="16" charset="0"/>
              <a:buNone/>
              <a:defRPr/>
            </a:pPr>
            <a:r>
              <a:rPr lang="en-US" altLang="en-US" dirty="0"/>
              <a:t>• </a:t>
            </a:r>
            <a:r>
              <a:rPr lang="en-US" dirty="0" err="1"/>
              <a:t>Cognos</a:t>
            </a:r>
            <a:r>
              <a:rPr lang="en-US" dirty="0"/>
              <a:t> 8 Business Intelligence, </a:t>
            </a:r>
            <a:r>
              <a:rPr lang="en-US" dirty="0" err="1"/>
              <a:t>Cognos</a:t>
            </a:r>
            <a:r>
              <a:rPr lang="en-US" dirty="0"/>
              <a:t> TM1, SPSS Modeler </a:t>
            </a:r>
            <a:endParaRPr lang="en-US" sz="1200" b="1" kern="50" dirty="0">
              <a:latin typeface="Arial"/>
              <a:ea typeface="Arial Unicode MS"/>
              <a:cs typeface="Tahoma"/>
            </a:endParaRPr>
          </a:p>
          <a:p>
            <a:pPr>
              <a:spcBef>
                <a:spcPts val="1440"/>
              </a:spcBef>
              <a:spcAft>
                <a:spcPts val="0"/>
              </a:spcAft>
              <a:buFont typeface="Times New Roman" pitchFamily="16" charset="0"/>
              <a:buNone/>
              <a:defRPr/>
            </a:pPr>
            <a:endParaRPr lang="en-US" sz="1200" b="1" kern="50" dirty="0">
              <a:latin typeface="Arial"/>
              <a:ea typeface="Arial Unicode MS"/>
              <a:cs typeface="Tahoma"/>
            </a:endParaRPr>
          </a:p>
          <a:p>
            <a:pPr>
              <a:spcBef>
                <a:spcPts val="1440"/>
              </a:spcBef>
              <a:spcAft>
                <a:spcPts val="0"/>
              </a:spcAft>
              <a:buFont typeface="Times New Roman" pitchFamily="16" charset="0"/>
              <a:buNone/>
              <a:defRPr/>
            </a:pPr>
            <a:r>
              <a:rPr lang="en-US" sz="1200" b="1" kern="50" dirty="0">
                <a:latin typeface="Arial"/>
                <a:ea typeface="Arial Unicode MS"/>
                <a:cs typeface="Tahoma"/>
              </a:rPr>
              <a:t>Business challenge:</a:t>
            </a:r>
            <a:endParaRPr lang="en-US" sz="1200" kern="50" dirty="0">
              <a:latin typeface="Arial"/>
              <a:ea typeface="Arial Unicode MS"/>
              <a:cs typeface="Tahoma"/>
            </a:endParaRPr>
          </a:p>
          <a:p>
            <a:pPr>
              <a:spcBef>
                <a:spcPts val="1440"/>
              </a:spcBef>
              <a:spcAft>
                <a:spcPts val="0"/>
              </a:spcAft>
              <a:buFont typeface="Times New Roman" pitchFamily="16" charset="0"/>
              <a:buNone/>
              <a:defRPr/>
            </a:pPr>
            <a:r>
              <a:rPr lang="en-US" dirty="0"/>
              <a:t>To get customers back on the road more quickly, Safelite </a:t>
            </a:r>
            <a:r>
              <a:rPr lang="en-US" dirty="0" err="1"/>
              <a:t>AutoGlass</a:t>
            </a:r>
            <a:r>
              <a:rPr lang="en-US" dirty="0"/>
              <a:t> aimed to allocate resources to where they are needed most. To do so, the company needed to forecast demand accurately at each store.</a:t>
            </a:r>
            <a:endParaRPr lang="en-US" sz="1200" b="1" kern="50" dirty="0">
              <a:latin typeface="Arial"/>
              <a:ea typeface="Arial Unicode MS"/>
              <a:cs typeface="Tahoma"/>
            </a:endParaRPr>
          </a:p>
          <a:p>
            <a:pPr>
              <a:spcBef>
                <a:spcPts val="1440"/>
              </a:spcBef>
              <a:spcAft>
                <a:spcPts val="0"/>
              </a:spcAft>
              <a:buFont typeface="Times New Roman" pitchFamily="16" charset="0"/>
              <a:buNone/>
              <a:defRPr/>
            </a:pPr>
            <a:endParaRPr lang="en-US" sz="1200" b="1" kern="50" dirty="0">
              <a:latin typeface="Arial"/>
              <a:ea typeface="Arial Unicode MS"/>
              <a:cs typeface="Tahoma"/>
            </a:endParaRPr>
          </a:p>
          <a:p>
            <a:pPr>
              <a:spcBef>
                <a:spcPts val="1440"/>
              </a:spcBef>
              <a:spcAft>
                <a:spcPts val="0"/>
              </a:spcAft>
              <a:buFont typeface="Times New Roman" pitchFamily="16" charset="0"/>
              <a:buNone/>
              <a:defRPr/>
            </a:pPr>
            <a:r>
              <a:rPr lang="en-US" sz="1200" b="1" kern="50" dirty="0">
                <a:latin typeface="Arial"/>
                <a:ea typeface="Arial Unicode MS"/>
                <a:cs typeface="Tahoma"/>
              </a:rPr>
              <a:t>The benefit:</a:t>
            </a:r>
          </a:p>
          <a:p>
            <a:pPr>
              <a:spcBef>
                <a:spcPts val="1440"/>
              </a:spcBef>
              <a:spcAft>
                <a:spcPts val="0"/>
              </a:spcAft>
              <a:buFont typeface="Times New Roman" pitchFamily="16" charset="0"/>
              <a:buNone/>
              <a:defRPr/>
            </a:pPr>
            <a:r>
              <a:rPr lang="en-US" dirty="0"/>
              <a:t>Automation reduces time spent on manual work by 50 percent, cuts budget cycles by 40 percent and saves 450 person-hours a year. Sales forecast accuracy is an impressive 99.8 percent.</a:t>
            </a:r>
            <a:endParaRPr lang="en-US" sz="1200" b="1" kern="50" dirty="0">
              <a:latin typeface="Arial"/>
              <a:ea typeface="Arial Unicode MS"/>
              <a:cs typeface="Tahoma"/>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2836743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Client Name:</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San</a:t>
            </a:r>
            <a:r>
              <a:rPr lang="en-US" altLang="en-US" sz="1200" b="1" baseline="0" dirty="0">
                <a:cs typeface="Arial Unicode MS" panose="020B0604020202020204" pitchFamily="34" charset="-128"/>
              </a:rPr>
              <a:t> Miguel Brewery</a:t>
            </a:r>
            <a:endParaRPr lang="en-US" altLang="en-US" sz="1200" dirty="0">
              <a:cs typeface="Arial Unicode MS" panose="020B0604020202020204" pitchFamily="34" charset="-128"/>
            </a:endParaRP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cs typeface="Arial Unicode MS" panose="020B0604020202020204" pitchFamily="34" charset="-128"/>
            </a:endParaRP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Case study Link:</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a:ea typeface="DejaVu Sans" charset="0"/>
                <a:cs typeface="DejaVu Sans" charset="0"/>
              </a:rPr>
              <a:t>http://www.ibm.com/software/businesscasestudies?synkey=P838948M91807H08</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ea typeface="DejaVu Sans" charset="0"/>
              <a:cs typeface="DejaVu Sans" charset="0"/>
            </a:endParaRPr>
          </a:p>
          <a:p>
            <a:pPr eaLnBrk="1" hangingPunct="1">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Pull Quote:</a:t>
            </a:r>
          </a:p>
          <a:p>
            <a:pPr eaLnBrk="1" hangingPunct="1">
              <a:defRPr/>
            </a:pPr>
            <a:r>
              <a:rPr lang="en-US" sz="1100" i="1" dirty="0"/>
              <a:t>My vision of analytics has everyone looking at the same version of the truth so we can make informed decisions to maintain market dominance, improve profitability and build a stronger business. </a:t>
            </a:r>
            <a:endParaRPr lang="en-US" sz="1100" dirty="0"/>
          </a:p>
          <a:p>
            <a:r>
              <a:rPr lang="en-US" sz="1100" dirty="0"/>
              <a:t>Mae Amador, CFO, San Miguel Brewery</a:t>
            </a:r>
          </a:p>
          <a:p>
            <a:pPr eaLnBrk="1" hangingPunct="1">
              <a:defRPr/>
            </a:pPr>
            <a:endParaRPr lang="en-GB" altLang="en-US" sz="1100" i="1" dirty="0">
              <a:cs typeface="Arial Unicode MS" panose="020B0604020202020204" pitchFamily="34" charset="-128"/>
            </a:endParaRPr>
          </a:p>
          <a:p>
            <a:pPr eaLnBrk="1" hangingPunct="1">
              <a:defRPr/>
            </a:pPr>
            <a:endParaRPr lang="en-GB" altLang="en-US" sz="1100" i="1" dirty="0">
              <a:cs typeface="Arial Unicode MS" panose="020B060402020202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Company Background:</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t>Since its inception in 1890, San Miguel Brewery Inc (SMB) has grown to become the largest producer of beer in the Philippines. With a portfolio of ten popular beers, SMB champions the San Miguel brand as a subsidiary of San Miguel Corp., the Philippines’ biggest diversified conglomerate.</a:t>
            </a:r>
            <a:endParaRPr lang="en-US" altLang="en-US" sz="1200" b="1" dirty="0">
              <a:cs typeface="Arial Unicode MS" panose="020B060402020202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b="1" dirty="0">
              <a:cs typeface="Arial Unicode MS" panose="020B060402020202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Solution Components:</a:t>
            </a:r>
          </a:p>
          <a:p>
            <a:pPr eaLnBrk="1" hangingPunct="1">
              <a:defRPr/>
            </a:pPr>
            <a:r>
              <a:rPr lang="en-US" altLang="en-US" sz="1200" b="1" dirty="0">
                <a:cs typeface="Arial Unicode MS" panose="020B0604020202020204" pitchFamily="34" charset="-128"/>
              </a:rPr>
              <a:t>Software</a:t>
            </a:r>
            <a:endParaRPr lang="en-US" altLang="en-US" sz="1200" dirty="0">
              <a:cs typeface="Arial Unicode MS" panose="020B0604020202020204" pitchFamily="34" charset="-128"/>
            </a:endParaRPr>
          </a:p>
          <a:p>
            <a:pPr marL="171450" indent="-171450">
              <a:buFont typeface="Arial" panose="020B0604020202020204" pitchFamily="34" charset="0"/>
              <a:buChar char="•"/>
              <a:defRPr/>
            </a:pPr>
            <a:r>
              <a:rPr lang="en-US" dirty="0" err="1"/>
              <a:t>Cognos</a:t>
            </a:r>
            <a:r>
              <a:rPr lang="en-US" baseline="0" dirty="0"/>
              <a:t> Business Intelligence </a:t>
            </a:r>
          </a:p>
          <a:p>
            <a:pPr marL="171450" indent="-171450">
              <a:buFont typeface="Arial" panose="020B0604020202020204" pitchFamily="34" charset="0"/>
              <a:buChar char="•"/>
              <a:defRPr/>
            </a:pPr>
            <a:r>
              <a:rPr lang="en-US" baseline="0" dirty="0" err="1"/>
              <a:t>Cognos</a:t>
            </a:r>
            <a:r>
              <a:rPr lang="en-US" baseline="0" dirty="0"/>
              <a:t> TM1</a:t>
            </a:r>
            <a:endParaRPr lang="en-US" dirty="0"/>
          </a:p>
          <a:p>
            <a:pPr marL="0" indent="0">
              <a:buFont typeface="Arial" panose="020B0604020202020204" pitchFamily="34" charset="0"/>
              <a:buNone/>
              <a:defRPr/>
            </a:pPr>
            <a:endParaRPr lang="en-GB" sz="1200" dirty="0"/>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Business challenge:</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t>San Miguel Brewery (SMB) sought to maintain its market dominance and improve profitability, but a manual approach to budgeting and reporting impaired its ability to make informed strategic decisions.</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b="1" dirty="0">
              <a:cs typeface="Arial Unicode MS" panose="020B060402020202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The benefit:</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t>Single version of the truth across the organization - that is finance, logistics, manufacturing, brewing, marketing; Shared business insights from data analytics allows for better decision making</a:t>
            </a:r>
            <a:endParaRPr lang="en-US" altLang="en-US" sz="1200" b="1" dirty="0">
              <a:cs typeface="Arial Unicode MS" panose="020B0604020202020204" pitchFamily="34" charset="-128"/>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2434617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Client Name</a:t>
            </a:r>
          </a:p>
          <a:p>
            <a:r>
              <a:rPr lang="en-US" sz="1200" kern="1200" dirty="0">
                <a:solidFill>
                  <a:schemeClr val="tx1"/>
                </a:solidFill>
                <a:effectLst/>
                <a:latin typeface="+mn-lt"/>
                <a:ea typeface="+mn-ea"/>
                <a:cs typeface="+mn-cs"/>
              </a:rPr>
              <a:t>The Hershey Company</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Company Background	</a:t>
            </a:r>
          </a:p>
          <a:p>
            <a:r>
              <a:rPr lang="en-US" dirty="0"/>
              <a:t>The Hershey Company, commonly referred to as Hershey’s, is the largest chocolate manufacturer in North America and one of the top ten largest chocolate manufacturers worldwide. It was founded in 1894 and its products are sold in around 90 countries.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Business challenge</a:t>
            </a:r>
          </a:p>
          <a:p>
            <a:r>
              <a:rPr lang="en-GB" sz="1200" kern="1200" dirty="0">
                <a:solidFill>
                  <a:schemeClr val="tx1"/>
                </a:solidFill>
                <a:effectLst/>
                <a:latin typeface="+mn-lt"/>
                <a:ea typeface="+mn-ea"/>
                <a:cs typeface="+mn-cs"/>
              </a:rPr>
              <a:t>Facing stiff competition from local chocolate manufacturers, Hershey’s Brazil wanted to boost sales effectiveness by gaining faster, deeper insight into customers.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benefit</a:t>
            </a:r>
          </a:p>
          <a:p>
            <a:pPr hangingPunct="0"/>
            <a:r>
              <a:rPr lang="en-US" sz="1200" kern="1200" dirty="0">
                <a:solidFill>
                  <a:schemeClr val="tx1"/>
                </a:solidFill>
                <a:effectLst/>
                <a:latin typeface="+mn-lt"/>
                <a:ea typeface="+mn-ea"/>
                <a:cs typeface="+mn-cs"/>
              </a:rPr>
              <a:t>Optimizes sales performance, increasing profit margins. Drives fast, more informed decision-making to sharpen competitiveness and help the company win valuable market share.</a:t>
            </a:r>
            <a:endParaRPr lang="en-GB"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Pull Quote</a:t>
            </a:r>
          </a:p>
          <a:p>
            <a:r>
              <a:rPr lang="en-GB" sz="1200" i="1" kern="1200" dirty="0">
                <a:solidFill>
                  <a:schemeClr val="tx1"/>
                </a:solidFill>
                <a:effectLst/>
                <a:latin typeface="+mn-lt"/>
                <a:ea typeface="+mn-ea"/>
                <a:cs typeface="+mn-cs"/>
              </a:rPr>
              <a:t>“IBM Cognos TM1 is a powerful tool that is helping The Hershey Company in Brazil transform its business.”</a:t>
            </a:r>
          </a:p>
          <a:p>
            <a:r>
              <a:rPr lang="en-GB" sz="1200" i="1" kern="1200" dirty="0">
                <a:solidFill>
                  <a:schemeClr val="tx1"/>
                </a:solidFill>
                <a:effectLst/>
                <a:latin typeface="+mn-lt"/>
                <a:ea typeface="+mn-ea"/>
                <a:cs typeface="+mn-cs"/>
              </a:rPr>
              <a:t>—Wilmar Moreira Junior, Head of Planning, Hershey’s Brazil</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Solution components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IBM® Cognos® TM1®</a:t>
            </a:r>
          </a:p>
          <a:p>
            <a:pPr marL="171450" lvl="0" indent="-171450">
              <a:buFont typeface="Arial" panose="020B0604020202020204" pitchFamily="34" charset="0"/>
              <a:buChar char="•"/>
            </a:pP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Video link: http://www.ibm.com/software/businesscasestudies/US/en/corp?synkey=C818168C36046N85</a:t>
            </a:r>
          </a:p>
          <a:p>
            <a:r>
              <a:rPr lang="en-US" sz="1200" b="1" kern="1200" dirty="0">
                <a:solidFill>
                  <a:schemeClr val="tx1"/>
                </a:solidFill>
                <a:effectLst/>
                <a:latin typeface="+mn-lt"/>
                <a:ea typeface="+mn-ea"/>
                <a:cs typeface="+mn-cs"/>
              </a:rPr>
              <a:t>YouTube video link: http://</a:t>
            </a:r>
            <a:r>
              <a:rPr lang="en-US" sz="1200" b="1" kern="1200" dirty="0" err="1">
                <a:solidFill>
                  <a:schemeClr val="tx1"/>
                </a:solidFill>
                <a:effectLst/>
                <a:latin typeface="+mn-lt"/>
                <a:ea typeface="+mn-ea"/>
                <a:cs typeface="+mn-cs"/>
              </a:rPr>
              <a:t>ibm.co</a:t>
            </a:r>
            <a:r>
              <a:rPr lang="en-US" sz="1200" b="1" kern="1200" dirty="0">
                <a:solidFill>
                  <a:schemeClr val="tx1"/>
                </a:solidFill>
                <a:effectLst/>
                <a:latin typeface="+mn-lt"/>
                <a:ea typeface="+mn-ea"/>
                <a:cs typeface="+mn-cs"/>
              </a:rPr>
              <a:t>/1RuU7II</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Case study Link</a:t>
            </a:r>
          </a:p>
          <a:p>
            <a:r>
              <a:rPr lang="en-US" sz="1200" kern="1200" dirty="0">
                <a:solidFill>
                  <a:schemeClr val="tx1"/>
                </a:solidFill>
                <a:effectLst/>
                <a:latin typeface="+mn-lt"/>
                <a:ea typeface="+mn-ea"/>
                <a:cs typeface="+mn-cs"/>
              </a:rPr>
              <a:t>http://www.ibm.com/common/ssi/cgi-bin/ssialias?subtype=AB&amp;infotype=PM&amp;htmlfid=YTC04069USEN&amp;attachment=YTC04069USEN.PDF</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82</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06875737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http://ibm.co/2axiwhN</a:t>
            </a:r>
          </a:p>
          <a:p>
            <a:r>
              <a:rPr lang="en-US" sz="1200" b="1" kern="1200" dirty="0">
                <a:solidFill>
                  <a:schemeClr val="tx1"/>
                </a:solidFill>
                <a:effectLst/>
                <a:latin typeface="+mn-lt"/>
                <a:ea typeface="+mn-ea"/>
                <a:cs typeface="+mn-cs"/>
              </a:rPr>
              <a:t>Name</a:t>
            </a:r>
          </a:p>
          <a:p>
            <a:r>
              <a:rPr lang="en-US" sz="1200" kern="1200" dirty="0">
                <a:solidFill>
                  <a:schemeClr val="tx1"/>
                </a:solidFill>
                <a:effectLst/>
                <a:latin typeface="+mn-lt"/>
                <a:ea typeface="+mn-ea"/>
                <a:cs typeface="+mn-cs"/>
              </a:rPr>
              <a:t>Arizona State University Foundation </a:t>
            </a:r>
          </a:p>
          <a:p>
            <a:r>
              <a:rPr lang="en-US" sz="1200" b="1" kern="1200" dirty="0">
                <a:solidFill>
                  <a:schemeClr val="tx1"/>
                </a:solidFill>
                <a:effectLst/>
                <a:latin typeface="+mn-lt"/>
                <a:ea typeface="+mn-ea"/>
                <a:cs typeface="+mn-cs"/>
              </a:rPr>
              <a:t>Company Background</a:t>
            </a:r>
          </a:p>
          <a:p>
            <a:r>
              <a:rPr lang="en-US" sz="1200" kern="1200" dirty="0">
                <a:solidFill>
                  <a:schemeClr val="tx1"/>
                </a:solidFill>
                <a:effectLst/>
                <a:latin typeface="+mn-lt"/>
                <a:ea typeface="+mn-ea"/>
                <a:cs typeface="+mn-cs"/>
              </a:rPr>
              <a:t>The </a:t>
            </a:r>
            <a:r>
              <a:rPr lang="en-US" sz="1200" u="sng" kern="1200" dirty="0">
                <a:solidFill>
                  <a:schemeClr val="tx1"/>
                </a:solidFill>
                <a:effectLst/>
                <a:latin typeface="+mn-lt"/>
                <a:ea typeface="+mn-ea"/>
                <a:cs typeface="+mn-cs"/>
                <a:hlinkClick r:id="rId3"/>
              </a:rPr>
              <a:t>Arizona State University Foundation </a:t>
            </a:r>
            <a:r>
              <a:rPr lang="en-US" sz="1200" kern="1200" dirty="0">
                <a:solidFill>
                  <a:schemeClr val="tx1"/>
                </a:solidFill>
                <a:effectLst/>
                <a:latin typeface="+mn-lt"/>
                <a:ea typeface="+mn-ea"/>
                <a:cs typeface="+mn-cs"/>
              </a:rPr>
              <a:t>(ASU Foundation) is a nonprofit organization that raises, invests and manages private funds for Arizona State University. It coordinates and directs all major fundraising campaigns on behalf of the university and its colleges and schools, and currently manages assets exceeding USD756 million. It also serves as the university’s entrepreneurial arm in technology commercialization, real estate investment and other emerging initiatives.</a:t>
            </a:r>
          </a:p>
          <a:p>
            <a:r>
              <a:rPr lang="en-US" sz="1200" b="1" kern="1200" dirty="0">
                <a:solidFill>
                  <a:schemeClr val="tx1"/>
                </a:solidFill>
                <a:effectLst/>
                <a:latin typeface="+mn-lt"/>
                <a:ea typeface="+mn-ea"/>
                <a:cs typeface="+mn-cs"/>
              </a:rPr>
              <a:t>Business challenge</a:t>
            </a:r>
          </a:p>
          <a:p>
            <a:r>
              <a:rPr lang="en-US" sz="1200" kern="1200" dirty="0">
                <a:solidFill>
                  <a:schemeClr val="tx1"/>
                </a:solidFill>
                <a:effectLst/>
                <a:latin typeface="+mn-lt"/>
                <a:ea typeface="+mn-ea"/>
                <a:cs typeface="+mn-cs"/>
              </a:rPr>
              <a:t>To create and manage new resource-raising initiatives, ASU Foundation wanted to empower decision-makers to improve the efficiency, predictability and revenue generation of business initiatives.</a:t>
            </a:r>
          </a:p>
          <a:p>
            <a:r>
              <a:rPr lang="en-US" sz="1200" b="1" kern="1200" dirty="0">
                <a:solidFill>
                  <a:schemeClr val="tx1"/>
                </a:solidFill>
                <a:effectLst/>
                <a:latin typeface="+mn-lt"/>
                <a:ea typeface="+mn-ea"/>
                <a:cs typeface="+mn-cs"/>
              </a:rPr>
              <a:t>Transformation</a:t>
            </a:r>
          </a:p>
          <a:p>
            <a:r>
              <a:rPr lang="en-US" sz="1200" kern="1200" dirty="0">
                <a:solidFill>
                  <a:schemeClr val="tx1"/>
                </a:solidFill>
                <a:effectLst/>
                <a:latin typeface="+mn-lt"/>
                <a:ea typeface="+mn-ea"/>
                <a:cs typeface="+mn-cs"/>
              </a:rPr>
              <a:t>To efficiently manage and project a variety of business initiatives designed to raise resources for the university, ASU Foundation wanted to make faster, better-informed financial decisions. By transforming finance processes, IBM Analytics has enabled ASU Foundation to move from annual to monthly budgets and use powerful what-if scenarios to enhance long-term planning.</a:t>
            </a:r>
          </a:p>
          <a:p>
            <a:r>
              <a:rPr lang="en-US" sz="1200" b="1" kern="1200" dirty="0">
                <a:solidFill>
                  <a:schemeClr val="tx1"/>
                </a:solidFill>
                <a:effectLst/>
                <a:latin typeface="+mn-lt"/>
                <a:ea typeface="+mn-ea"/>
                <a:cs typeface="+mn-cs"/>
              </a:rPr>
              <a:t>Results</a:t>
            </a:r>
          </a:p>
          <a:p>
            <a:r>
              <a:rPr lang="en-US" sz="1200" kern="1200" dirty="0">
                <a:solidFill>
                  <a:schemeClr val="tx1"/>
                </a:solidFill>
                <a:effectLst/>
                <a:latin typeface="+mn-lt"/>
                <a:ea typeface="+mn-ea"/>
                <a:cs typeface="+mn-cs"/>
              </a:rPr>
              <a:t>Shortens budget development cycle by 50 percent. Increases budgeting accuracy by using up-to-date actuals from systems of record. Uses what-if scenarios to make better-informed investment decisions.</a:t>
            </a:r>
          </a:p>
          <a:p>
            <a:r>
              <a:rPr lang="en-US" sz="1200" b="1" kern="1200" dirty="0">
                <a:solidFill>
                  <a:schemeClr val="tx1"/>
                </a:solidFill>
                <a:effectLst/>
                <a:latin typeface="+mn-lt"/>
                <a:ea typeface="+mn-ea"/>
                <a:cs typeface="+mn-cs"/>
              </a:rPr>
              <a:t>Pull Quote</a:t>
            </a:r>
          </a:p>
          <a:p>
            <a:r>
              <a:rPr lang="en-US" sz="1200" i="1" kern="1200" dirty="0">
                <a:solidFill>
                  <a:schemeClr val="tx1"/>
                </a:solidFill>
                <a:effectLst/>
                <a:latin typeface="+mn-lt"/>
                <a:ea typeface="+mn-ea"/>
                <a:cs typeface="+mn-cs"/>
              </a:rPr>
              <a:t>“IBM </a:t>
            </a:r>
            <a:r>
              <a:rPr lang="en-US" sz="1200" i="1" kern="1200" dirty="0" err="1">
                <a:solidFill>
                  <a:schemeClr val="tx1"/>
                </a:solidFill>
                <a:effectLst/>
                <a:latin typeface="+mn-lt"/>
                <a:ea typeface="+mn-ea"/>
                <a:cs typeface="+mn-cs"/>
              </a:rPr>
              <a:t>Cognos</a:t>
            </a:r>
            <a:r>
              <a:rPr lang="en-US" sz="1200" i="1" kern="1200" dirty="0">
                <a:solidFill>
                  <a:schemeClr val="tx1"/>
                </a:solidFill>
                <a:effectLst/>
                <a:latin typeface="+mn-lt"/>
                <a:ea typeface="+mn-ea"/>
                <a:cs typeface="+mn-cs"/>
              </a:rPr>
              <a:t> TM1 on Cloud helps us move from annual to monthly budgeting, and build smart long-range plans for better strategic decision-making.”</a:t>
            </a:r>
          </a:p>
          <a:p>
            <a:r>
              <a:rPr lang="en-US" sz="1200" i="1" kern="1200" dirty="0">
                <a:solidFill>
                  <a:schemeClr val="tx1"/>
                </a:solidFill>
                <a:effectLst/>
                <a:latin typeface="+mn-lt"/>
                <a:ea typeface="+mn-ea"/>
                <a:cs typeface="+mn-cs"/>
              </a:rPr>
              <a:t>—Vivian Pemberton, Director of Financial Systems, Arizona State University Foundation</a:t>
            </a:r>
          </a:p>
          <a:p>
            <a:r>
              <a:rPr lang="en-US" sz="1200" b="1" kern="1200" dirty="0">
                <a:solidFill>
                  <a:schemeClr val="tx1"/>
                </a:solidFill>
                <a:effectLst/>
                <a:latin typeface="+mn-lt"/>
                <a:ea typeface="+mn-ea"/>
                <a:cs typeface="+mn-cs"/>
              </a:rPr>
              <a:t>Solution components</a:t>
            </a:r>
          </a:p>
          <a:p>
            <a:r>
              <a:rPr lang="en-US" sz="1200" b="1" kern="1200" dirty="0">
                <a:solidFill>
                  <a:schemeClr val="tx1"/>
                </a:solidFill>
                <a:effectLst/>
                <a:latin typeface="+mn-lt"/>
                <a:ea typeface="+mn-ea"/>
                <a:cs typeface="+mn-cs"/>
              </a:rPr>
              <a:t>Case study Link</a:t>
            </a:r>
          </a:p>
          <a:p>
            <a:r>
              <a:rPr lang="en-US" sz="1200" u="sng" kern="1200" dirty="0">
                <a:solidFill>
                  <a:schemeClr val="tx1"/>
                </a:solidFill>
                <a:effectLst/>
                <a:latin typeface="+mn-lt"/>
                <a:ea typeface="+mn-ea"/>
                <a:cs typeface="+mn-cs"/>
                <a:hlinkClick r:id="rId4"/>
              </a:rPr>
              <a:t>http://ecc.ibm.com/case-study/us-en/ECCF-ASC12416USEN</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83</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65007109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Client Name: </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a:cs typeface="Arial Unicode MS" panose="020B0604020202020204" pitchFamily="34" charset="-128"/>
              </a:rPr>
              <a:t>Northwestern</a:t>
            </a:r>
            <a:r>
              <a:rPr lang="en-US" altLang="en-US" sz="1200" baseline="0" dirty="0">
                <a:cs typeface="Arial Unicode MS" panose="020B0604020202020204" pitchFamily="34" charset="-128"/>
              </a:rPr>
              <a:t> University</a:t>
            </a:r>
            <a:endParaRPr lang="en-US" altLang="en-US" sz="1200" dirty="0">
              <a:cs typeface="Arial Unicode MS" panose="020B0604020202020204" pitchFamily="34" charset="-128"/>
            </a:endParaRP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cs typeface="Arial Unicode MS" panose="020B0604020202020204" pitchFamily="34" charset="-128"/>
            </a:endParaRP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Video Link:</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0" dirty="0">
                <a:ea typeface="DejaVu Sans" charset="0"/>
                <a:cs typeface="DejaVu Sans" charset="0"/>
              </a:rPr>
              <a:t>http://www.ibm.com/software/businesscasestudies?synkey=J151938A91545H07</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0" dirty="0">
                <a:ea typeface="DejaVu Sans" charset="0"/>
                <a:cs typeface="DejaVu Sans" charset="0"/>
              </a:rPr>
              <a:t>YouTube video link: https://www.youtube.com/watch?v=5f8DpdHSmH8&amp;feature=youtu.be</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dirty="0">
              <a:ea typeface="DejaVu Sans" charset="0"/>
              <a:cs typeface="DejaVu Sans" charset="0"/>
            </a:endParaRPr>
          </a:p>
          <a:p>
            <a:pPr eaLnBrk="1" hangingPunct="1">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Pull Quote:</a:t>
            </a:r>
          </a:p>
          <a:p>
            <a:pPr eaLnBrk="1" hangingPunct="1">
              <a:defRPr/>
            </a:pPr>
            <a:r>
              <a:rPr lang="en-US" sz="1100" i="1" dirty="0"/>
              <a:t>Our budget analysts...basically take data out of our financial system and prepare Excel files to send to people who would often then break the Excel file. So, us having a solution in TM1 saves them a ton of time and work. </a:t>
            </a:r>
          </a:p>
          <a:p>
            <a:pPr eaLnBrk="1" hangingPunct="1">
              <a:defRPr/>
            </a:pPr>
            <a:r>
              <a:rPr lang="en-US" sz="1100" dirty="0"/>
              <a:t>Lauren </a:t>
            </a:r>
            <a:r>
              <a:rPr lang="en-US" sz="1100" dirty="0" err="1"/>
              <a:t>Pahnke</a:t>
            </a:r>
            <a:r>
              <a:rPr lang="en-US" sz="1100" dirty="0"/>
              <a:t>, Senior Business Systems Analyst Finance, Facilities and Research Administration, Northwestern University</a:t>
            </a:r>
            <a:endParaRPr lang="en-GB" altLang="en-US" sz="1100" i="1" dirty="0">
              <a:cs typeface="Arial Unicode MS" panose="020B0604020202020204" pitchFamily="34" charset="-128"/>
            </a:endParaRPr>
          </a:p>
          <a:p>
            <a:pPr eaLnBrk="1" hangingPunct="1">
              <a:defRPr/>
            </a:pPr>
            <a:endParaRPr lang="en-GB" altLang="en-US" sz="1100" i="1" dirty="0">
              <a:cs typeface="Arial Unicode MS" panose="020B060402020202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Company Background:</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t>Northwestern University, founded in 1851, is a private university providing higher education courses to students. Headquartered in Evanston, Illinois, the university comprises of 12 schools and colleges across three campuses with a presence in Chicago, educating more than 16,000 students each year. Northwestern University employs more than 8,800 faculty and staff and offers students undergraduate, graduate and professional courses year-round.</a:t>
            </a:r>
            <a:endParaRPr lang="en-US" altLang="en-US" sz="1200" b="1" dirty="0">
              <a:cs typeface="Arial Unicode MS" panose="020B060402020202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altLang="en-US" sz="1200" b="1" dirty="0">
              <a:cs typeface="Arial Unicode MS" panose="020B060402020202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Solution Components:</a:t>
            </a:r>
          </a:p>
          <a:p>
            <a:pPr eaLnBrk="1" hangingPunct="1">
              <a:defRPr/>
            </a:pPr>
            <a:r>
              <a:rPr lang="en-US" altLang="en-US" sz="1200" b="1" dirty="0">
                <a:cs typeface="Arial Unicode MS" panose="020B0604020202020204" pitchFamily="34" charset="-128"/>
              </a:rPr>
              <a:t>Software</a:t>
            </a:r>
            <a:endParaRPr lang="en-US" altLang="en-US" sz="1200" dirty="0">
              <a:cs typeface="Arial Unicode MS" panose="020B0604020202020204" pitchFamily="34" charset="-128"/>
            </a:endParaRPr>
          </a:p>
          <a:p>
            <a:pPr marL="171450" indent="-171450">
              <a:buFont typeface="Arial" panose="020B0604020202020204" pitchFamily="34" charset="0"/>
              <a:buChar char="•"/>
              <a:defRPr/>
            </a:pPr>
            <a:r>
              <a:rPr lang="en-US" dirty="0" err="1"/>
              <a:t>Cognos</a:t>
            </a:r>
            <a:r>
              <a:rPr lang="en-US" dirty="0"/>
              <a:t> TM1</a:t>
            </a:r>
          </a:p>
          <a:p>
            <a:pPr marL="0" indent="0">
              <a:buFont typeface="Arial" panose="020B0604020202020204" pitchFamily="34" charset="0"/>
              <a:buNone/>
              <a:defRPr/>
            </a:pPr>
            <a:endParaRPr lang="en-GB" sz="1200" dirty="0"/>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Business challenge:</a:t>
            </a:r>
          </a:p>
          <a:p>
            <a:pPr fontAlgn="auto" hangingPunct="1">
              <a:defRPr/>
            </a:pPr>
            <a:r>
              <a:rPr lang="en-US" dirty="0"/>
              <a:t>Northwestern University realized that if it could simulate the financial impact of offering new academic programs, it could shape its courses to offer the best value to the best applicants.</a:t>
            </a:r>
            <a:endParaRPr lang="en-GB" dirty="0"/>
          </a:p>
          <a:p>
            <a:pPr fontAlgn="auto" hangingPunct="1">
              <a:defRPr/>
            </a:pPr>
            <a:endParaRPr lang="en-GB" dirty="0"/>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The benefit:</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t>Accurate foresight of financial impact supports better decision-making on tuition and enrollment; Flexible financial model empowers schools to plan their own operations while maintaining a consistent university-wide approach; Real-time analysis enables users to iterate plans and budgets quickly to find the best solutions</a:t>
            </a:r>
            <a:endParaRPr lang="en-US" altLang="en-US" sz="1200" b="1" dirty="0">
              <a:cs typeface="Arial Unicode MS" panose="020B0604020202020204" pitchFamily="34" charset="-128"/>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6160621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Video ONLY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Overview:</a:t>
            </a:r>
            <a:br>
              <a:rPr lang="en-US" dirty="0"/>
            </a:br>
            <a:r>
              <a:rPr lang="en-US" dirty="0"/>
              <a:t>Part of the Uruguayan Ministry of Economy and Finance, </a:t>
            </a:r>
            <a:r>
              <a:rPr lang="en-US" dirty="0" err="1"/>
              <a:t>Tesorería</a:t>
            </a:r>
            <a:r>
              <a:rPr lang="en-US" dirty="0"/>
              <a:t> General de la </a:t>
            </a:r>
            <a:r>
              <a:rPr lang="en-US" dirty="0" err="1"/>
              <a:t>Nación</a:t>
            </a:r>
            <a:r>
              <a:rPr lang="en-US" dirty="0"/>
              <a:t> (TGN) is the institution tasked with managing the country's national budget. TGN formulates, implements and monitors the financial planning of public spending across the whole country, with the goal of achieving consistency between the government's financial program and the national budget.</a:t>
            </a:r>
            <a:br>
              <a:rPr lang="en-US" dirty="0"/>
            </a:br>
            <a:br>
              <a:rPr lang="en-US" dirty="0"/>
            </a:br>
            <a:r>
              <a:rPr lang="en-US" b="1" dirty="0"/>
              <a:t>Business Need:</a:t>
            </a:r>
            <a:br>
              <a:rPr lang="en-US" dirty="0"/>
            </a:br>
            <a:r>
              <a:rPr lang="en-US" dirty="0"/>
              <a:t>Optimizing the national budget requires accurate financial planning and forecasts. To support this goal, TGN needs to collect and analyze financial data from 25 different government bodies.</a:t>
            </a:r>
            <a:br>
              <a:rPr lang="en-US" dirty="0"/>
            </a:br>
            <a:br>
              <a:rPr lang="en-US" dirty="0"/>
            </a:br>
            <a:r>
              <a:rPr lang="en-US" b="1" dirty="0"/>
              <a:t>Solution Summary:</a:t>
            </a:r>
            <a:br>
              <a:rPr lang="en-US" dirty="0"/>
            </a:br>
            <a:r>
              <a:rPr lang="en-US" dirty="0" err="1"/>
              <a:t>Tesorería</a:t>
            </a:r>
            <a:r>
              <a:rPr lang="en-US" dirty="0"/>
              <a:t> General de la </a:t>
            </a:r>
            <a:r>
              <a:rPr lang="en-US" dirty="0" err="1"/>
              <a:t>Nación</a:t>
            </a:r>
            <a:r>
              <a:rPr lang="en-US" dirty="0"/>
              <a:t> (TGN), used IBM Analytics software to build an innovative platform that automates data collection, improves collaboration, increases quality and trace-ability, and accelerates the creation of financial plans, budgets and revisions - strengthening the country's financial management.</a:t>
            </a:r>
            <a:br>
              <a:rPr lang="en-US" dirty="0"/>
            </a:br>
            <a:br>
              <a:rPr lang="en-US" dirty="0"/>
            </a:br>
            <a:r>
              <a:rPr lang="en-US" b="1" dirty="0"/>
              <a:t>Benefits:</a:t>
            </a:r>
            <a:br>
              <a:rPr lang="en-US" dirty="0"/>
            </a:br>
            <a:r>
              <a:rPr lang="en-US" dirty="0"/>
              <a:t>Cuts the time needed to create financial reports, from one week to one day; Drives real-time data analysis, improving financial planning and forecasting; Standardizes best practices and improves core workflows</a:t>
            </a:r>
            <a:br>
              <a:rPr lang="en-US" dirty="0"/>
            </a:br>
            <a:br>
              <a:rPr lang="en-US" dirty="0"/>
            </a:br>
            <a:r>
              <a:rPr lang="en-US" b="1" dirty="0"/>
              <a:t>Client Quote:</a:t>
            </a:r>
            <a:br>
              <a:rPr lang="en-US" dirty="0"/>
            </a:br>
            <a:r>
              <a:rPr lang="en-US" dirty="0"/>
              <a:t>With </a:t>
            </a:r>
            <a:r>
              <a:rPr lang="en-US" dirty="0" err="1"/>
              <a:t>Cognos</a:t>
            </a:r>
            <a:r>
              <a:rPr lang="en-US" dirty="0"/>
              <a:t> TM1 we have been able to integrate information in a much more agile manner, receive information in a much more agile manner and also report variances to executors in an easier </a:t>
            </a:r>
            <a:r>
              <a:rPr lang="en-US" dirty="0" err="1"/>
              <a:t>way.The</a:t>
            </a:r>
            <a:r>
              <a:rPr lang="en-US" dirty="0"/>
              <a:t> Financial Planning cycle has reduced from one week to one day.</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a:t>Adriana </a:t>
            </a:r>
            <a:r>
              <a:rPr lang="en-US" dirty="0" err="1"/>
              <a:t>Cantullera</a:t>
            </a:r>
            <a:r>
              <a:rPr lang="en-US" dirty="0"/>
              <a:t>, General Treasurer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Video</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Link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http://www.ibm.com/software/businesscasestudies?synkey=A179045N23032P88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2858605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Client Name: </a:t>
            </a: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err="1">
                <a:cs typeface="Arial Unicode MS" panose="020B0604020202020204" pitchFamily="34" charset="-128"/>
              </a:rPr>
              <a:t>Velan</a:t>
            </a:r>
            <a:endParaRPr lang="en-US" altLang="en-US" sz="1200" dirty="0">
              <a:cs typeface="Arial Unicode MS" panose="020B0604020202020204" pitchFamily="34" charset="-128"/>
            </a:endParaRPr>
          </a:p>
          <a:p>
            <a:pPr>
              <a:spcBef>
                <a:spcPts val="438"/>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Case study Link:</a:t>
            </a: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dirty="0">
                <a:ea typeface="DejaVu Sans" charset="0"/>
                <a:cs typeface="DejaVu Sans" charset="0"/>
              </a:rPr>
              <a:t>http://www.ibm.com/software/businesscasestudies/us/en/corp?synkey=W063743U33843R35</a:t>
            </a:r>
          </a:p>
          <a:p>
            <a:pPr>
              <a:spcBef>
                <a:spcPts val="438"/>
              </a:spcBef>
              <a:buClrTx/>
              <a:buSzPct val="45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Pull Quote:</a:t>
            </a:r>
          </a:p>
          <a:p>
            <a:pPr eaLnBrk="1" hangingPunct="1">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altLang="en-US" sz="1200" i="1" dirty="0">
                <a:ea typeface="DejaVu Sans" charset="0"/>
                <a:cs typeface="DejaVu Sans" charset="0"/>
              </a:rPr>
              <a:t>“With </a:t>
            </a:r>
            <a:r>
              <a:rPr lang="en-GB" altLang="en-US" sz="1200" i="1" dirty="0" err="1">
                <a:ea typeface="DejaVu Sans" charset="0"/>
                <a:cs typeface="DejaVu Sans" charset="0"/>
              </a:rPr>
              <a:t>Cognos</a:t>
            </a:r>
            <a:r>
              <a:rPr lang="en-GB" altLang="en-US" sz="1200" i="1" dirty="0">
                <a:ea typeface="DejaVu Sans" charset="0"/>
                <a:cs typeface="DejaVu Sans" charset="0"/>
              </a:rPr>
              <a:t> solutions, we have opened up a whole new world of possibility.”</a:t>
            </a:r>
          </a:p>
          <a:p>
            <a:pPr eaLnBrk="1" hangingPunct="1">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100" i="1" dirty="0">
                <a:ea typeface="DejaVu Sans" charset="0"/>
                <a:cs typeface="DejaVu Sans" charset="0"/>
              </a:rPr>
              <a:t>— Alex </a:t>
            </a:r>
            <a:r>
              <a:rPr lang="en-US" altLang="en-US" sz="1100" i="1" dirty="0" err="1">
                <a:ea typeface="DejaVu Sans" charset="0"/>
                <a:cs typeface="DejaVu Sans" charset="0"/>
              </a:rPr>
              <a:t>Salvaggio</a:t>
            </a:r>
            <a:r>
              <a:rPr lang="en-US" altLang="en-US" sz="1100" i="1" dirty="0">
                <a:ea typeface="DejaVu Sans" charset="0"/>
                <a:cs typeface="DejaVu Sans" charset="0"/>
              </a:rPr>
              <a:t>, Finance and Budgeting Manager at </a:t>
            </a:r>
            <a:r>
              <a:rPr lang="en-US" altLang="en-US" sz="1100" i="1" dirty="0" err="1">
                <a:ea typeface="DejaVu Sans" charset="0"/>
                <a:cs typeface="DejaVu Sans" charset="0"/>
              </a:rPr>
              <a:t>Velan</a:t>
            </a:r>
            <a:endParaRPr lang="en-US" altLang="en-US" sz="1100" i="1" dirty="0">
              <a:ea typeface="DejaVu Sans" charset="0"/>
              <a:cs typeface="DejaVu Sans" charset="0"/>
            </a:endParaRPr>
          </a:p>
          <a:p>
            <a:pPr eaLnBrk="1" hangingPunct="1">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Company Background:</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altLang="en-US" sz="1200" dirty="0">
                <a:ea typeface="DejaVu Sans" charset="0"/>
                <a:cs typeface="DejaVu Sans" charset="0"/>
              </a:rPr>
              <a:t>Founded in Canada in 1950, </a:t>
            </a:r>
            <a:r>
              <a:rPr lang="en-GB" altLang="en-US" sz="1200" dirty="0" err="1">
                <a:ea typeface="DejaVu Sans" charset="0"/>
                <a:cs typeface="DejaVu Sans" charset="0"/>
              </a:rPr>
              <a:t>Velan</a:t>
            </a:r>
            <a:r>
              <a:rPr lang="en-GB" altLang="en-US" sz="1200" dirty="0">
                <a:ea typeface="DejaVu Sans" charset="0"/>
                <a:cs typeface="DejaVu Sans" charset="0"/>
              </a:rPr>
              <a:t> produces a world-leading range of cast and forged steel gate, globe, check, ball, triple-offset, knife gate, highly engineered severe service valves, and steam traps for all major industrial applications. </a:t>
            </a:r>
            <a:r>
              <a:rPr lang="en-GB" altLang="en-US" sz="1200" dirty="0" err="1">
                <a:ea typeface="DejaVu Sans" charset="0"/>
                <a:cs typeface="DejaVu Sans" charset="0"/>
              </a:rPr>
              <a:t>Velan</a:t>
            </a:r>
            <a:r>
              <a:rPr lang="en-GB" altLang="en-US" sz="1200" dirty="0">
                <a:ea typeface="DejaVu Sans" charset="0"/>
                <a:cs typeface="DejaVu Sans" charset="0"/>
              </a:rPr>
              <a:t> operates 17 production facilities in North America, Europe and Asia, five stocking distribution </a:t>
            </a:r>
            <a:r>
              <a:rPr lang="en-GB" altLang="en-US" sz="1200" dirty="0" err="1">
                <a:ea typeface="DejaVu Sans" charset="0"/>
                <a:cs typeface="DejaVu Sans" charset="0"/>
              </a:rPr>
              <a:t>centers</a:t>
            </a:r>
            <a:r>
              <a:rPr lang="en-GB" altLang="en-US" sz="1200" dirty="0">
                <a:ea typeface="DejaVu Sans" charset="0"/>
                <a:cs typeface="DejaVu Sans" charset="0"/>
              </a:rPr>
              <a:t>, and service shops across the world. It employs over 2,000 people and reporting revenues of more than USD450 million.</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Solution Components:</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Software</a:t>
            </a:r>
          </a:p>
          <a:p>
            <a:pPr>
              <a:spcBef>
                <a:spcPts val="375"/>
              </a:spcBef>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s-ES" altLang="en-US" sz="1200" dirty="0">
                <a:ea typeface="MS PGothic" panose="020B0600070205080204" pitchFamily="34" charset="-128"/>
              </a:rPr>
              <a:t> IBM® </a:t>
            </a:r>
            <a:r>
              <a:rPr lang="es-ES" altLang="en-US" sz="1200" dirty="0" err="1">
                <a:ea typeface="MS PGothic" panose="020B0600070205080204" pitchFamily="34" charset="-128"/>
              </a:rPr>
              <a:t>Cognos</a:t>
            </a:r>
            <a:r>
              <a:rPr lang="es-ES" altLang="en-US" sz="1200" dirty="0">
                <a:ea typeface="MS PGothic" panose="020B0600070205080204" pitchFamily="34" charset="-128"/>
              </a:rPr>
              <a:t>® </a:t>
            </a:r>
            <a:r>
              <a:rPr lang="es-ES" altLang="en-US" sz="1200" dirty="0" err="1">
                <a:ea typeface="MS PGothic" panose="020B0600070205080204" pitchFamily="34" charset="-128"/>
              </a:rPr>
              <a:t>Controller</a:t>
            </a:r>
            <a:endParaRPr lang="es-ES" altLang="en-US" sz="1200" dirty="0">
              <a:ea typeface="MS PGothic" panose="020B0600070205080204" pitchFamily="34" charset="-128"/>
            </a:endParaRPr>
          </a:p>
          <a:p>
            <a:pPr>
              <a:spcBef>
                <a:spcPts val="375"/>
              </a:spcBef>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s-ES" altLang="en-US" sz="1200" dirty="0">
                <a:ea typeface="MS PGothic" panose="020B0600070205080204" pitchFamily="34" charset="-128"/>
              </a:rPr>
              <a:t> IBM </a:t>
            </a:r>
            <a:r>
              <a:rPr lang="es-ES" altLang="en-US" sz="1200" dirty="0" err="1">
                <a:ea typeface="MS PGothic" panose="020B0600070205080204" pitchFamily="34" charset="-128"/>
              </a:rPr>
              <a:t>Cognos</a:t>
            </a:r>
            <a:r>
              <a:rPr lang="es-ES" altLang="en-US" sz="1200" dirty="0">
                <a:ea typeface="MS PGothic" panose="020B0600070205080204" pitchFamily="34" charset="-128"/>
              </a:rPr>
              <a:t> TM1®</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Business challenge:</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altLang="en-US" sz="1200" dirty="0" err="1">
                <a:ea typeface="DejaVu Sans" charset="0"/>
                <a:cs typeface="DejaVu Sans" charset="0"/>
              </a:rPr>
              <a:t>Velan</a:t>
            </a:r>
            <a:r>
              <a:rPr lang="en-GB" altLang="en-US" sz="1200" dirty="0">
                <a:ea typeface="DejaVu Sans" charset="0"/>
                <a:cs typeface="DejaVu Sans" charset="0"/>
              </a:rPr>
              <a:t> wanted to enhance decision-making with a better understanding of corporate performance. With vital data buried in spreadsheets, how could it shift its finance team’s focus from number-crunching to analysis?</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sz="1200" b="1" dirty="0">
                <a:cs typeface="Arial Unicode MS" panose="020B0604020202020204" pitchFamily="34" charset="-128"/>
              </a:rPr>
              <a:t>The benefit:</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altLang="en-US" sz="1200" dirty="0">
                <a:cs typeface="Arial Unicode MS" panose="020B0604020202020204" pitchFamily="34" charset="-128"/>
              </a:rPr>
              <a:t>Financial reports can be generated in hours rather than days, and are based on trusted data, equipping decision-makers with the actionable insights they need to guide </a:t>
            </a:r>
            <a:r>
              <a:rPr lang="en-GB" altLang="en-US" sz="1200" dirty="0" err="1">
                <a:cs typeface="Arial Unicode MS" panose="020B0604020202020204" pitchFamily="34" charset="-128"/>
              </a:rPr>
              <a:t>Velan</a:t>
            </a:r>
            <a:r>
              <a:rPr lang="en-GB" altLang="en-US" sz="1200" dirty="0">
                <a:cs typeface="Arial Unicode MS" panose="020B0604020202020204" pitchFamily="34" charset="-128"/>
              </a:rPr>
              <a:t> to even better performance.  </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GB" sz="1200" kern="50" dirty="0">
              <a:solidFill>
                <a:schemeClr val="tx1"/>
              </a:solidFill>
              <a:latin typeface="Arial"/>
              <a:ea typeface="Arial Unicode MS"/>
              <a:cs typeface="Arial Unicode MS" panose="020B060402020202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200" b="1" kern="50" dirty="0">
                <a:solidFill>
                  <a:schemeClr val="tx1"/>
                </a:solidFill>
                <a:latin typeface="Arial"/>
                <a:ea typeface="Arial Unicode MS"/>
                <a:cs typeface="Arial Unicode MS" panose="020B0604020202020204" pitchFamily="34" charset="-128"/>
              </a:rPr>
              <a:t>Video</a:t>
            </a:r>
            <a:r>
              <a:rPr lang="en-GB" sz="1200" kern="50" dirty="0">
                <a:solidFill>
                  <a:schemeClr val="tx1"/>
                </a:solidFill>
                <a:latin typeface="Arial"/>
                <a:ea typeface="Arial Unicode MS"/>
                <a:cs typeface="Arial Unicode MS" panose="020B0604020202020204" pitchFamily="34" charset="-128"/>
              </a:rPr>
              <a:t>:</a:t>
            </a:r>
            <a:r>
              <a:rPr lang="en-GB" sz="1200" kern="50" baseline="0" dirty="0">
                <a:solidFill>
                  <a:schemeClr val="tx1"/>
                </a:solidFill>
                <a:latin typeface="Arial"/>
                <a:ea typeface="Arial Unicode MS"/>
                <a:cs typeface="Arial Unicode MS" panose="020B0604020202020204" pitchFamily="34" charset="-128"/>
              </a:rPr>
              <a:t> </a:t>
            </a:r>
            <a:r>
              <a:rPr lang="en-GB" dirty="0"/>
              <a:t>In order to provide quality service worldwide, </a:t>
            </a:r>
            <a:r>
              <a:rPr lang="en-GB" dirty="0" err="1"/>
              <a:t>Velan</a:t>
            </a:r>
            <a:r>
              <a:rPr lang="en-GB" dirty="0"/>
              <a:t> had to move past Excel. With more than 25 workbooks and spreadsheets one little error could throw off their entire system. They turned to IBM </a:t>
            </a:r>
            <a:r>
              <a:rPr lang="en-GB" dirty="0" err="1"/>
              <a:t>Cognos</a:t>
            </a:r>
            <a:r>
              <a:rPr lang="en-GB" dirty="0"/>
              <a:t> TM1 for the perfect reporting solution. Reports that used to</a:t>
            </a:r>
            <a:br>
              <a:rPr lang="en-GB" dirty="0"/>
            </a:br>
            <a:r>
              <a:rPr lang="en-GB" dirty="0"/>
              <a:t>take days now take hours with this new system – increasing accuracy and giving employees time for higher valued tasks.</a:t>
            </a:r>
            <a:endParaRPr lang="en-GB" sz="1200" kern="50" dirty="0">
              <a:solidFill>
                <a:schemeClr val="tx1"/>
              </a:solidFill>
              <a:latin typeface="Arial"/>
              <a:ea typeface="Arial Unicode MS"/>
              <a:cs typeface="Arial Unicode MS" panose="020B0604020202020204" pitchFamily="34" charset="-128"/>
            </a:endParaRP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200" b="1" kern="50" dirty="0">
                <a:solidFill>
                  <a:schemeClr val="tx1"/>
                </a:solidFill>
                <a:latin typeface="Arial"/>
                <a:ea typeface="Arial Unicode MS"/>
                <a:cs typeface="Arial Unicode MS" panose="020B0604020202020204" pitchFamily="34" charset="-128"/>
              </a:rPr>
              <a:t>Podcast:</a:t>
            </a:r>
            <a:r>
              <a:rPr lang="en-GB" sz="1200" kern="50" baseline="0" dirty="0">
                <a:solidFill>
                  <a:schemeClr val="tx1"/>
                </a:solidFill>
                <a:latin typeface="Arial"/>
                <a:ea typeface="Arial Unicode MS"/>
                <a:cs typeface="Arial Unicode MS" panose="020B0604020202020204" pitchFamily="34" charset="-128"/>
              </a:rPr>
              <a:t> </a:t>
            </a:r>
            <a:r>
              <a:rPr lang="en-GB" sz="1200" kern="50" baseline="0" dirty="0" err="1">
                <a:solidFill>
                  <a:schemeClr val="tx1"/>
                </a:solidFill>
                <a:latin typeface="Arial"/>
                <a:ea typeface="Arial Unicode MS"/>
                <a:cs typeface="Arial Unicode MS" panose="020B0604020202020204" pitchFamily="34" charset="-128"/>
              </a:rPr>
              <a:t>Velan</a:t>
            </a:r>
            <a:r>
              <a:rPr lang="en-GB" sz="1200" kern="50" baseline="0" dirty="0">
                <a:solidFill>
                  <a:schemeClr val="tx1"/>
                </a:solidFill>
                <a:latin typeface="Arial"/>
                <a:ea typeface="Arial Unicode MS"/>
                <a:cs typeface="Arial Unicode MS" panose="020B0604020202020204" pitchFamily="34" charset="-128"/>
              </a:rPr>
              <a:t> discusses how growth and competitive forces led the company to initiate a "complete finance transformation” </a:t>
            </a:r>
            <a:endParaRPr lang="en-US" sz="1200" kern="50" dirty="0">
              <a:solidFill>
                <a:schemeClr val="tx1"/>
              </a:solidFill>
              <a:latin typeface="Arial"/>
              <a:ea typeface="Arial Unicode MS"/>
              <a:cs typeface="Tahoma"/>
            </a:endParaRP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63189965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Client Name</a:t>
            </a:r>
          </a:p>
          <a:p>
            <a:r>
              <a:rPr lang="en-US" sz="1200" kern="1200" dirty="0">
                <a:solidFill>
                  <a:schemeClr val="tx1"/>
                </a:solidFill>
                <a:effectLst/>
                <a:latin typeface="+mn-lt"/>
                <a:ea typeface="+mn-ea"/>
                <a:cs typeface="+mn-cs"/>
              </a:rPr>
              <a:t>Hunter Industries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Company Background</a:t>
            </a:r>
          </a:p>
          <a:p>
            <a:r>
              <a:rPr lang="en-US" sz="1200" kern="1200" dirty="0">
                <a:solidFill>
                  <a:schemeClr val="tx1"/>
                </a:solidFill>
                <a:effectLst/>
                <a:latin typeface="+mn-lt"/>
                <a:ea typeface="+mn-ea"/>
                <a:cs typeface="+mn-cs"/>
              </a:rPr>
              <a:t>Leading manufacturer </a:t>
            </a:r>
            <a:r>
              <a:rPr lang="en-US" sz="1200" u="sng" kern="1200" dirty="0">
                <a:solidFill>
                  <a:schemeClr val="tx1"/>
                </a:solidFill>
                <a:effectLst/>
                <a:latin typeface="+mn-lt"/>
                <a:ea typeface="+mn-ea"/>
                <a:cs typeface="+mn-cs"/>
                <a:hlinkClick r:id="rId3"/>
              </a:rPr>
              <a:t>Hunter Industries</a:t>
            </a:r>
            <a:r>
              <a:rPr lang="en-US" sz="1200" kern="1200" dirty="0">
                <a:solidFill>
                  <a:schemeClr val="tx1"/>
                </a:solidFill>
                <a:effectLst/>
                <a:latin typeface="+mn-lt"/>
                <a:ea typeface="+mn-ea"/>
                <a:cs typeface="+mn-cs"/>
              </a:rPr>
              <a:t> produces a wide range of irrigation systems, valves and landscape lighting, as well as custom molding products. Headquartered in San Marcos, CA, Hunter Industries operates in more than 125 countries and employs around 2,000 people worldwide.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Business challenge</a:t>
            </a:r>
          </a:p>
          <a:p>
            <a:r>
              <a:rPr lang="en-US" sz="1200" kern="1200" dirty="0">
                <a:solidFill>
                  <a:schemeClr val="tx1"/>
                </a:solidFill>
                <a:effectLst/>
                <a:latin typeface="+mn-lt"/>
                <a:ea typeface="+mn-ea"/>
                <a:cs typeface="+mn-cs"/>
              </a:rPr>
              <a:t>Held back by overwhelmingly manual planning, analysis and reporting processes, Hunter Industries found it difficult to provide business decision-makers with timely insight into company performance.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Transformation</a:t>
            </a:r>
          </a:p>
          <a:p>
            <a:r>
              <a:rPr lang="en-US" sz="1200" kern="1200" dirty="0">
                <a:solidFill>
                  <a:schemeClr val="tx1"/>
                </a:solidFill>
                <a:effectLst/>
                <a:latin typeface="+mn-lt"/>
                <a:ea typeface="+mn-ea"/>
                <a:cs typeface="+mn-cs"/>
              </a:rPr>
              <a:t>Business leaders are faced with dozens of decisions each day, and having the latest information at their fingertips is crucial to making the right choices. To better support manufacturing operations, Hunter Industries worked with Data41 to transform its planning, analysis and reporting processes, enabling staff to deliver actionable insight faster.</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Results</a:t>
            </a:r>
          </a:p>
          <a:p>
            <a:r>
              <a:rPr lang="en-US" sz="1200" kern="1200" dirty="0">
                <a:solidFill>
                  <a:schemeClr val="tx1"/>
                </a:solidFill>
                <a:effectLst/>
                <a:latin typeface="+mn-lt"/>
                <a:ea typeface="+mn-ea"/>
                <a:cs typeface="+mn-cs"/>
              </a:rPr>
              <a:t>Now, staff spend less time compiling and checking data, and more time analyzing it—enabling them to deliver detailed insight into the company’s business performance faster for smarter decision-making.</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Pull Quote</a:t>
            </a:r>
          </a:p>
          <a:p>
            <a:r>
              <a:rPr lang="en-US" sz="1200" i="1" kern="1200" dirty="0">
                <a:solidFill>
                  <a:schemeClr val="tx1"/>
                </a:solidFill>
                <a:effectLst/>
                <a:latin typeface="+mn-lt"/>
                <a:ea typeface="+mn-ea"/>
                <a:cs typeface="+mn-cs"/>
              </a:rPr>
              <a:t>“We’re delighted with IBM Cognos TM1 on Cloud; it’s become the one-stop shop for all of our finance and accounting needs.”</a:t>
            </a:r>
          </a:p>
          <a:p>
            <a:r>
              <a:rPr lang="en-US" sz="1200" i="1" kern="1200" dirty="0">
                <a:solidFill>
                  <a:schemeClr val="tx1"/>
                </a:solidFill>
                <a:effectLst/>
                <a:latin typeface="+mn-lt"/>
                <a:ea typeface="+mn-ea"/>
                <a:cs typeface="+mn-cs"/>
              </a:rPr>
              <a:t>—Mick Ferguson, Finance Manager, Hunter Industries</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Or </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“Because we now capture and consolidate everything directly in Cognos TM1, we save around 32 hours per month in forecast preparation time and there is no risk of manual error.”</a:t>
            </a:r>
          </a:p>
          <a:p>
            <a:r>
              <a:rPr lang="en-US" sz="1200" i="1" kern="1200" dirty="0">
                <a:solidFill>
                  <a:schemeClr val="tx1"/>
                </a:solidFill>
                <a:effectLst/>
                <a:latin typeface="+mn-lt"/>
                <a:ea typeface="+mn-ea"/>
                <a:cs typeface="+mn-cs"/>
              </a:rPr>
              <a:t>—Mick Ferguson, Finance Manager, Hunter Industries</a:t>
            </a:r>
          </a:p>
          <a:p>
            <a:endParaRPr lang="en-US" sz="1200" i="1" kern="1200" dirty="0">
              <a:solidFill>
                <a:schemeClr val="tx1"/>
              </a:solidFill>
              <a:effectLst/>
              <a:latin typeface="+mn-lt"/>
              <a:ea typeface="+mn-ea"/>
              <a:cs typeface="+mn-cs"/>
            </a:endParaRPr>
          </a:p>
          <a:p>
            <a:endParaRPr lang="en-US" sz="1200" i="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Solution components</a:t>
            </a:r>
          </a:p>
          <a:p>
            <a:pPr lvl="0"/>
            <a:r>
              <a:rPr lang="en-US" sz="1200" kern="1200" dirty="0">
                <a:solidFill>
                  <a:schemeClr val="tx1"/>
                </a:solidFill>
                <a:effectLst/>
                <a:latin typeface="+mn-lt"/>
                <a:ea typeface="+mn-ea"/>
                <a:cs typeface="+mn-cs"/>
              </a:rPr>
              <a:t>BM® Cognos® TM1® on Cloud</a:t>
            </a:r>
          </a:p>
          <a:p>
            <a:pPr lvl="0"/>
            <a:r>
              <a:rPr lang="en-US" sz="1200" kern="1200" dirty="0">
                <a:solidFill>
                  <a:schemeClr val="tx1"/>
                </a:solidFill>
                <a:effectLst/>
                <a:latin typeface="+mn-lt"/>
                <a:ea typeface="+mn-ea"/>
                <a:cs typeface="+mn-cs"/>
              </a:rPr>
              <a:t>IBM Planning Analytics</a:t>
            </a: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Video Link</a:t>
            </a:r>
          </a:p>
          <a:p>
            <a:r>
              <a:rPr lang="en-US" sz="1200" b="0" i="0" u="none" strike="noStrike" kern="1200" dirty="0">
                <a:solidFill>
                  <a:schemeClr val="tx1"/>
                </a:solidFill>
                <a:effectLst/>
                <a:latin typeface="+mn-lt"/>
                <a:ea typeface="+mn-ea"/>
                <a:cs typeface="+mn-cs"/>
              </a:rPr>
              <a:t>YouTube: ibm.co/2jjDj8V</a:t>
            </a:r>
            <a:br>
              <a:rPr lang="en-US" sz="1200" b="0" i="0" u="none" strike="noStrike" kern="1200" dirty="0">
                <a:solidFill>
                  <a:schemeClr val="tx1"/>
                </a:solidFill>
                <a:effectLst/>
                <a:latin typeface="+mn-lt"/>
                <a:ea typeface="+mn-ea"/>
                <a:cs typeface="+mn-cs"/>
              </a:rPr>
            </a:br>
            <a:r>
              <a:rPr lang="en-US" sz="1200" b="0" i="0" u="none" strike="noStrike" kern="1200" dirty="0" err="1">
                <a:solidFill>
                  <a:schemeClr val="tx1"/>
                </a:solidFill>
                <a:effectLst/>
                <a:latin typeface="+mn-lt"/>
                <a:ea typeface="+mn-ea"/>
                <a:cs typeface="+mn-cs"/>
              </a:rPr>
              <a:t>ibm.com</a:t>
            </a:r>
            <a:r>
              <a:rPr lang="en-US" sz="1200" b="0" i="0" u="none" strike="noStrike" kern="1200" dirty="0">
                <a:solidFill>
                  <a:schemeClr val="tx1"/>
                </a:solidFill>
                <a:effectLst/>
                <a:latin typeface="+mn-lt"/>
                <a:ea typeface="+mn-ea"/>
                <a:cs typeface="+mn-cs"/>
              </a:rPr>
              <a:t>: ibm.co/2j7m50H</a:t>
            </a:r>
            <a:r>
              <a:rPr lang="en-US" dirty="0"/>
              <a:t> </a:t>
            </a:r>
          </a:p>
          <a:p>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Case Study</a:t>
            </a:r>
            <a:r>
              <a:rPr lang="en-US" sz="1200" b="1" i="0" u="none" strike="noStrike" kern="1200" baseline="0" dirty="0">
                <a:solidFill>
                  <a:schemeClr val="tx1"/>
                </a:solidFill>
                <a:effectLst/>
                <a:latin typeface="+mn-lt"/>
                <a:ea typeface="+mn-ea"/>
                <a:cs typeface="+mn-cs"/>
              </a:rPr>
              <a:t> Link</a:t>
            </a:r>
            <a:endParaRPr lang="en-US" sz="1200" b="1"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Digital - http://ibm.co/2k12jpb</a:t>
            </a:r>
            <a:br>
              <a:rPr lang="en-US" sz="1200" b="0" i="0" u="none" strike="noStrike" kern="1200" dirty="0">
                <a:solidFill>
                  <a:schemeClr val="tx1"/>
                </a:solidFill>
                <a:effectLst/>
                <a:latin typeface="+mn-lt"/>
                <a:ea typeface="+mn-ea"/>
                <a:cs typeface="+mn-cs"/>
              </a:rPr>
            </a:br>
            <a:r>
              <a:rPr lang="en-US" sz="1200" b="0" i="0" u="none" strike="noStrike" kern="1200" dirty="0" err="1">
                <a:solidFill>
                  <a:schemeClr val="tx1"/>
                </a:solidFill>
                <a:effectLst/>
                <a:latin typeface="+mn-lt"/>
                <a:ea typeface="+mn-ea"/>
                <a:cs typeface="+mn-cs"/>
              </a:rPr>
              <a:t>ibm.com</a:t>
            </a:r>
            <a:r>
              <a:rPr lang="en-US" sz="1200" b="0" i="0" u="none" strike="noStrike" kern="1200" dirty="0">
                <a:solidFill>
                  <a:schemeClr val="tx1"/>
                </a:solidFill>
                <a:effectLst/>
                <a:latin typeface="+mn-lt"/>
                <a:ea typeface="+mn-ea"/>
                <a:cs typeface="+mn-cs"/>
              </a:rPr>
              <a:t> - http://ibm.co/2jZZD78</a:t>
            </a:r>
            <a:r>
              <a:rPr lang="en-US" dirty="0"/>
              <a:t> </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27135128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Client Name</a:t>
            </a:r>
          </a:p>
          <a:p>
            <a:r>
              <a:rPr lang="en-US" sz="1200" kern="1200" dirty="0">
                <a:solidFill>
                  <a:schemeClr val="tx1"/>
                </a:solidFill>
                <a:effectLst/>
                <a:latin typeface="+mn-lt"/>
                <a:ea typeface="+mn-ea"/>
                <a:cs typeface="+mn-cs"/>
              </a:rPr>
              <a:t>Grupo Boticário</a:t>
            </a:r>
          </a:p>
          <a:p>
            <a:r>
              <a:rPr lang="en-US" sz="1200" b="1" kern="1200" dirty="0">
                <a:solidFill>
                  <a:schemeClr val="tx1"/>
                </a:solidFill>
                <a:effectLst/>
                <a:latin typeface="+mn-lt"/>
                <a:ea typeface="+mn-ea"/>
                <a:cs typeface="+mn-cs"/>
              </a:rPr>
              <a:t>Company Background</a:t>
            </a:r>
          </a:p>
          <a:p>
            <a:r>
              <a:rPr lang="en-US" sz="1200" u="sng" kern="1200" dirty="0">
                <a:solidFill>
                  <a:schemeClr val="tx1"/>
                </a:solidFill>
                <a:effectLst/>
                <a:latin typeface="+mn-lt"/>
                <a:ea typeface="+mn-ea"/>
                <a:cs typeface="+mn-cs"/>
                <a:hlinkClick r:id="rId3"/>
              </a:rPr>
              <a:t>Grupo Boticário</a:t>
            </a:r>
            <a:r>
              <a:rPr lang="en-US" sz="1200" kern="1200" dirty="0">
                <a:solidFill>
                  <a:schemeClr val="tx1"/>
                </a:solidFill>
                <a:effectLst/>
                <a:latin typeface="+mn-lt"/>
                <a:ea typeface="+mn-ea"/>
                <a:cs typeface="+mn-cs"/>
              </a:rPr>
              <a:t> can trace its roots back to a small pharmacy in Curitiba, Brazil, which opened in 1977. Since then, it has grown to become one of the largest beauty groups in Brazil, and the leading perfumery and cosmetics franchiser in the world. Through four business units, O Boticário, Eudora, </a:t>
            </a:r>
            <a:r>
              <a:rPr lang="en-US" sz="1200" kern="1200" dirty="0" err="1">
                <a:solidFill>
                  <a:schemeClr val="tx1"/>
                </a:solidFill>
                <a:effectLst/>
                <a:latin typeface="+mn-lt"/>
                <a:ea typeface="+mn-ea"/>
                <a:cs typeface="+mn-cs"/>
              </a:rPr>
              <a:t>quem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disse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berenice</a:t>
            </a:r>
            <a:r>
              <a:rPr lang="en-US" sz="1200" kern="1200" dirty="0">
                <a:solidFill>
                  <a:schemeClr val="tx1"/>
                </a:solidFill>
                <a:effectLst/>
                <a:latin typeface="+mn-lt"/>
                <a:ea typeface="+mn-ea"/>
                <a:cs typeface="+mn-cs"/>
              </a:rPr>
              <a:t>? and The Beauty Box, Grupo Boticário employs over 7,000 people directly and 22,000 indirectly, with a presence in 1,750 cities across Brazil.</a:t>
            </a:r>
          </a:p>
          <a:p>
            <a:r>
              <a:rPr lang="en-US" sz="1200" b="1" kern="1200" dirty="0">
                <a:solidFill>
                  <a:schemeClr val="tx1"/>
                </a:solidFill>
                <a:effectLst/>
                <a:latin typeface="+mn-lt"/>
                <a:ea typeface="+mn-ea"/>
                <a:cs typeface="+mn-cs"/>
              </a:rPr>
              <a:t>Business challenge</a:t>
            </a:r>
          </a:p>
          <a:p>
            <a:r>
              <a:rPr lang="en-US" sz="1200" kern="1200" dirty="0">
                <a:solidFill>
                  <a:schemeClr val="tx1"/>
                </a:solidFill>
                <a:effectLst/>
                <a:latin typeface="+mn-lt"/>
                <a:ea typeface="+mn-ea"/>
                <a:cs typeface="+mn-cs"/>
              </a:rPr>
              <a:t>Cosmetics are an easy way to tap into the latest trends—but what if that new lipstick sells out before you can buy it? To keep its customers in style, Grupo Boticário must predict demand accurately.</a:t>
            </a:r>
          </a:p>
          <a:p>
            <a:r>
              <a:rPr lang="en-US" sz="1200" b="1" kern="1200" dirty="0">
                <a:solidFill>
                  <a:schemeClr val="tx1"/>
                </a:solidFill>
                <a:effectLst/>
                <a:latin typeface="+mn-lt"/>
                <a:ea typeface="+mn-ea"/>
                <a:cs typeface="+mn-cs"/>
              </a:rPr>
              <a:t>Transformation</a:t>
            </a:r>
          </a:p>
          <a:p>
            <a:r>
              <a:rPr lang="en-US" sz="1200" kern="1200" dirty="0">
                <a:solidFill>
                  <a:schemeClr val="tx1"/>
                </a:solidFill>
                <a:effectLst/>
                <a:latin typeface="+mn-lt"/>
                <a:ea typeface="+mn-ea"/>
                <a:cs typeface="+mn-cs"/>
              </a:rPr>
              <a:t>Grupo Boticário has grown into the world’s largest perfumery and cosmetics franchiser by helping its customers look good—which means it always needs to keep the hottest new products in stock. IBM Analytics helps the group understand what customers want, before they even know they want it—enabling smarter sales, marketing and production planning.</a:t>
            </a:r>
          </a:p>
          <a:p>
            <a:r>
              <a:rPr lang="en-US" sz="1200" b="1" kern="1200" dirty="0">
                <a:solidFill>
                  <a:schemeClr val="tx1"/>
                </a:solidFill>
                <a:effectLst/>
                <a:latin typeface="+mn-lt"/>
                <a:ea typeface="+mn-ea"/>
                <a:cs typeface="+mn-cs"/>
              </a:rPr>
              <a:t>Results</a:t>
            </a:r>
          </a:p>
          <a:p>
            <a:r>
              <a:rPr lang="en-US" sz="1200" kern="1200" dirty="0">
                <a:solidFill>
                  <a:schemeClr val="tx1"/>
                </a:solidFill>
                <a:effectLst/>
                <a:latin typeface="+mn-lt"/>
                <a:ea typeface="+mn-ea"/>
                <a:cs typeface="+mn-cs"/>
              </a:rPr>
              <a:t>Increasing forecast accuracy by 20 percent over traditional time-series approaches, the solution enables Grupo Boticário to better align supply with demand—reducing stock-outs and lifting sales.</a:t>
            </a:r>
          </a:p>
          <a:p>
            <a:r>
              <a:rPr lang="en-US" sz="1200" b="1" kern="1200" dirty="0">
                <a:solidFill>
                  <a:schemeClr val="tx1"/>
                </a:solidFill>
                <a:effectLst/>
                <a:latin typeface="+mn-lt"/>
                <a:ea typeface="+mn-ea"/>
                <a:cs typeface="+mn-cs"/>
              </a:rPr>
              <a:t>Pull Quote</a:t>
            </a:r>
          </a:p>
          <a:p>
            <a:r>
              <a:rPr lang="en-US" sz="1200" kern="1200" dirty="0">
                <a:solidFill>
                  <a:schemeClr val="tx1"/>
                </a:solidFill>
                <a:effectLst/>
                <a:latin typeface="+mn-lt"/>
                <a:ea typeface="+mn-ea"/>
                <a:cs typeface="+mn-cs"/>
              </a:rPr>
              <a:t>“IBM Analytics solutions are helping us understand the myriad factors that make consumers choose one product over another.”</a:t>
            </a:r>
          </a:p>
          <a:p>
            <a:r>
              <a:rPr lang="en-US" sz="1200" kern="1200" dirty="0">
                <a:solidFill>
                  <a:schemeClr val="tx1"/>
                </a:solidFill>
                <a:effectLst/>
                <a:latin typeface="+mn-lt"/>
                <a:ea typeface="+mn-ea"/>
                <a:cs typeface="+mn-cs"/>
              </a:rPr>
              <a:t>—Donald Neumann, Demand Manager, Grupo Boticário</a:t>
            </a:r>
          </a:p>
          <a:p>
            <a:r>
              <a:rPr lang="en-US" sz="1200" b="1" kern="1200" dirty="0">
                <a:solidFill>
                  <a:schemeClr val="tx1"/>
                </a:solidFill>
                <a:effectLst/>
                <a:latin typeface="+mn-lt"/>
                <a:ea typeface="+mn-ea"/>
                <a:cs typeface="+mn-cs"/>
              </a:rPr>
              <a:t>Solution components</a:t>
            </a:r>
          </a:p>
          <a:p>
            <a:pPr lvl="0"/>
            <a:r>
              <a:rPr lang="en-US" sz="1200" kern="1200" dirty="0">
                <a:solidFill>
                  <a:schemeClr val="tx1"/>
                </a:solidFill>
                <a:effectLst/>
                <a:latin typeface="+mn-lt"/>
                <a:ea typeface="+mn-ea"/>
                <a:cs typeface="+mn-cs"/>
              </a:rPr>
              <a:t>BM® Cognos® TM1®</a:t>
            </a:r>
          </a:p>
          <a:p>
            <a:pPr lvl="0"/>
            <a:r>
              <a:rPr lang="en-US" sz="1200" kern="1200" dirty="0">
                <a:solidFill>
                  <a:schemeClr val="tx1"/>
                </a:solidFill>
                <a:effectLst/>
                <a:latin typeface="+mn-lt"/>
                <a:ea typeface="+mn-ea"/>
                <a:cs typeface="+mn-cs"/>
              </a:rPr>
              <a:t>IBM DB2®</a:t>
            </a:r>
          </a:p>
          <a:p>
            <a:pPr lvl="0"/>
            <a:r>
              <a:rPr lang="en-US" sz="1200" kern="1200" dirty="0">
                <a:solidFill>
                  <a:schemeClr val="tx1"/>
                </a:solidFill>
                <a:effectLst/>
                <a:latin typeface="+mn-lt"/>
                <a:ea typeface="+mn-ea"/>
                <a:cs typeface="+mn-cs"/>
              </a:rPr>
              <a:t>IBM SPSS® Collaboration and Deployment Services</a:t>
            </a:r>
          </a:p>
          <a:p>
            <a:pPr lvl="0"/>
            <a:r>
              <a:rPr lang="en-US" sz="1200" kern="1200" dirty="0">
                <a:solidFill>
                  <a:schemeClr val="tx1"/>
                </a:solidFill>
                <a:effectLst/>
                <a:latin typeface="+mn-lt"/>
                <a:ea typeface="+mn-ea"/>
                <a:cs typeface="+mn-cs"/>
              </a:rPr>
              <a:t>IBM SPSS Modeler</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Case study Links</a:t>
            </a:r>
          </a:p>
          <a:p>
            <a:r>
              <a:rPr lang="en-US" sz="1200" kern="1200" dirty="0">
                <a:solidFill>
                  <a:schemeClr val="tx1"/>
                </a:solidFill>
                <a:effectLst/>
                <a:latin typeface="+mn-lt"/>
                <a:ea typeface="+mn-ea"/>
                <a:cs typeface="+mn-cs"/>
              </a:rPr>
              <a:t>Case study landing page: http://</a:t>
            </a:r>
            <a:r>
              <a:rPr lang="en-US" sz="1200" kern="1200" dirty="0" err="1">
                <a:solidFill>
                  <a:schemeClr val="tx1"/>
                </a:solidFill>
                <a:effectLst/>
                <a:latin typeface="+mn-lt"/>
                <a:ea typeface="+mn-ea"/>
                <a:cs typeface="+mn-cs"/>
              </a:rPr>
              <a:t>ibm.co</a:t>
            </a:r>
            <a:r>
              <a:rPr lang="en-US" sz="1200" kern="1200" dirty="0">
                <a:solidFill>
                  <a:schemeClr val="tx1"/>
                </a:solidFill>
                <a:effectLst/>
                <a:latin typeface="+mn-lt"/>
                <a:ea typeface="+mn-ea"/>
                <a:cs typeface="+mn-cs"/>
              </a:rPr>
              <a:t>/2ijuw5F</a:t>
            </a:r>
          </a:p>
          <a:p>
            <a:r>
              <a:rPr lang="en-US" sz="1200" kern="1200" dirty="0">
                <a:solidFill>
                  <a:schemeClr val="tx1"/>
                </a:solidFill>
                <a:effectLst/>
                <a:latin typeface="+mn-lt"/>
                <a:ea typeface="+mn-ea"/>
                <a:cs typeface="+mn-cs"/>
              </a:rPr>
              <a:t>Digital version: http://ibm.co/2ifFtoK</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Video Links</a:t>
            </a:r>
          </a:p>
          <a:p>
            <a:r>
              <a:rPr lang="en-US" sz="1200" kern="1200" dirty="0" err="1">
                <a:solidFill>
                  <a:schemeClr val="tx1"/>
                </a:solidFill>
                <a:effectLst/>
                <a:latin typeface="+mn-lt"/>
                <a:ea typeface="+mn-ea"/>
                <a:cs typeface="+mn-cs"/>
              </a:rPr>
              <a:t>Ibm.com</a:t>
            </a:r>
            <a:r>
              <a:rPr lang="en-US" sz="1200" kern="1200" dirty="0">
                <a:solidFill>
                  <a:schemeClr val="tx1"/>
                </a:solidFill>
                <a:effectLst/>
                <a:latin typeface="+mn-lt"/>
                <a:ea typeface="+mn-ea"/>
                <a:cs typeface="+mn-cs"/>
              </a:rPr>
              <a:t>: http://www-03.ibm.com/software/</a:t>
            </a:r>
            <a:r>
              <a:rPr lang="en-US" sz="1200" kern="1200" dirty="0" err="1">
                <a:solidFill>
                  <a:schemeClr val="tx1"/>
                </a:solidFill>
                <a:effectLst/>
                <a:latin typeface="+mn-lt"/>
                <a:ea typeface="+mn-ea"/>
                <a:cs typeface="+mn-cs"/>
              </a:rPr>
              <a:t>businesscasestudies</a:t>
            </a:r>
            <a:r>
              <a:rPr lang="en-US" sz="1200" kern="1200" dirty="0">
                <a:solidFill>
                  <a:schemeClr val="tx1"/>
                </a:solidFill>
                <a:effectLst/>
                <a:latin typeface="+mn-lt"/>
                <a:ea typeface="+mn-ea"/>
                <a:cs typeface="+mn-cs"/>
              </a:rPr>
              <a:t>/US/</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corp?synkey</a:t>
            </a:r>
            <a:r>
              <a:rPr lang="en-US" sz="1200" kern="1200" dirty="0">
                <a:solidFill>
                  <a:schemeClr val="tx1"/>
                </a:solidFill>
                <a:effectLst/>
                <a:latin typeface="+mn-lt"/>
                <a:ea typeface="+mn-ea"/>
                <a:cs typeface="+mn-cs"/>
              </a:rPr>
              <a:t>=Q160583H47931H36</a:t>
            </a:r>
          </a:p>
          <a:p>
            <a:r>
              <a:rPr lang="en-US" sz="1200" kern="1200" dirty="0" err="1">
                <a:solidFill>
                  <a:schemeClr val="tx1"/>
                </a:solidFill>
                <a:effectLst/>
                <a:latin typeface="+mn-lt"/>
                <a:ea typeface="+mn-ea"/>
                <a:cs typeface="+mn-cs"/>
              </a:rPr>
              <a:t>Youtube</a:t>
            </a:r>
            <a:r>
              <a:rPr lang="en-US" sz="1200" kern="1200" dirty="0">
                <a:solidFill>
                  <a:schemeClr val="tx1"/>
                </a:solidFill>
                <a:effectLst/>
                <a:latin typeface="+mn-lt"/>
                <a:ea typeface="+mn-ea"/>
                <a:cs typeface="+mn-cs"/>
              </a:rPr>
              <a:t>: https://</a:t>
            </a:r>
            <a:r>
              <a:rPr lang="en-US" sz="1200" kern="1200" dirty="0" err="1">
                <a:solidFill>
                  <a:schemeClr val="tx1"/>
                </a:solidFill>
                <a:effectLst/>
                <a:latin typeface="+mn-lt"/>
                <a:ea typeface="+mn-ea"/>
                <a:cs typeface="+mn-cs"/>
              </a:rPr>
              <a:t>www.youtube.com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watch?v</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MwROlfhbEnE&amp;feature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youtu.be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02F2589-1B5F-4B55-A371-A2B8D5B59C34}"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153428940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Client Name</a:t>
            </a:r>
          </a:p>
          <a:p>
            <a:r>
              <a:rPr lang="en-US" sz="1200" kern="1200" dirty="0">
                <a:solidFill>
                  <a:schemeClr val="tx1"/>
                </a:solidFill>
                <a:effectLst/>
                <a:latin typeface="+mn-lt"/>
                <a:ea typeface="+mn-ea"/>
                <a:cs typeface="+mn-cs"/>
              </a:rPr>
              <a:t>Pebble Beach</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Company Background</a:t>
            </a:r>
          </a:p>
          <a:p>
            <a:r>
              <a:rPr lang="en-US" sz="1200" u="sng" kern="1200" dirty="0">
                <a:solidFill>
                  <a:schemeClr val="tx1"/>
                </a:solidFill>
                <a:effectLst/>
                <a:latin typeface="+mn-lt"/>
                <a:ea typeface="+mn-ea"/>
                <a:cs typeface="+mn-cs"/>
                <a:hlinkClick r:id="rId3"/>
              </a:rPr>
              <a:t>Pebble Beach</a:t>
            </a:r>
            <a:r>
              <a:rPr lang="en-US" sz="1200" kern="1200" dirty="0">
                <a:solidFill>
                  <a:schemeClr val="tx1"/>
                </a:solidFill>
                <a:effectLst/>
                <a:latin typeface="+mn-lt"/>
                <a:ea typeface="+mn-ea"/>
                <a:cs typeface="+mn-cs"/>
              </a:rPr>
              <a:t> is best known for its world-class collection of golf courses and the world-famous Lodge at Pebble Beach, located on the Monterey Peninsula in California. But Pebble Beach is also a diverse organization with 1,500 employees and more than 40 brands, including luxury hotels, dining destinations, golf courses, retail stores, fitness clubs, a spa and several renowned landmarks such as 17-Mile Drive and The Lone Cypress, the iconic symbol of Pebble Beach Resorts.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Business challenge</a:t>
            </a:r>
          </a:p>
          <a:p>
            <a:r>
              <a:rPr lang="en-US" sz="1200" kern="1200" dirty="0">
                <a:solidFill>
                  <a:schemeClr val="tx1"/>
                </a:solidFill>
                <a:effectLst/>
                <a:latin typeface="+mn-lt"/>
                <a:ea typeface="+mn-ea"/>
                <a:cs typeface="+mn-cs"/>
              </a:rPr>
              <a:t>If you were a guest at luxury golf resort Pebble Beach, what would you take home as a souvenir? The company’s stores strive to keep the right merchandise on their shelves to meet any guest’s needs.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Transformation</a:t>
            </a:r>
          </a:p>
          <a:p>
            <a:r>
              <a:rPr lang="en-US" sz="1200" kern="1200" dirty="0">
                <a:solidFill>
                  <a:schemeClr val="tx1"/>
                </a:solidFill>
                <a:effectLst/>
                <a:latin typeface="+mn-lt"/>
                <a:ea typeface="+mn-ea"/>
                <a:cs typeface="+mn-cs"/>
              </a:rPr>
              <a:t>Working with Locus Solutions, Pebble Beach deployed IBM® Planning Analytics to help its retail division analyze inventory levels, optimize purchasing and make better use of merchandise. As a result, Pebble Beach can keep its stores stocked with the most desirable items, boosting sales and helping guests find the perfect memento of their visit.</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Results</a:t>
            </a:r>
          </a:p>
          <a:p>
            <a:r>
              <a:rPr lang="en-US" sz="1200" kern="1200" dirty="0">
                <a:solidFill>
                  <a:schemeClr val="tx1"/>
                </a:solidFill>
                <a:effectLst/>
                <a:latin typeface="+mn-lt"/>
                <a:ea typeface="+mn-ea"/>
                <a:cs typeface="+mn-cs"/>
              </a:rPr>
              <a:t>Smarter planning helps Pebble Beach ensure guests find the perfect gift—while cutting cost of sales by up to two percent, boosting profitability and accelerating reporting from hours to minutes.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Pull Quote</a:t>
            </a:r>
          </a:p>
          <a:p>
            <a:r>
              <a:rPr lang="en-US" sz="1200" i="1" kern="1200" dirty="0">
                <a:solidFill>
                  <a:schemeClr val="tx1"/>
                </a:solidFill>
                <a:effectLst/>
                <a:latin typeface="+mn-lt"/>
                <a:ea typeface="+mn-ea"/>
                <a:cs typeface="+mn-cs"/>
              </a:rPr>
              <a:t>“With the IBM solution, we are now able to ensure that guests can connect with merchandise that perfectly enhances their Pebble Beach experience.”</a:t>
            </a:r>
          </a:p>
          <a:p>
            <a:r>
              <a:rPr lang="en-US" sz="1200" i="1" kern="1200" dirty="0">
                <a:solidFill>
                  <a:schemeClr val="tx1"/>
                </a:solidFill>
                <a:effectLst/>
                <a:latin typeface="+mn-lt"/>
                <a:ea typeface="+mn-ea"/>
                <a:cs typeface="+mn-cs"/>
              </a:rPr>
              <a:t>—Kevin </a:t>
            </a:r>
            <a:r>
              <a:rPr lang="en-US" sz="1200" i="1" kern="1200" dirty="0" err="1">
                <a:solidFill>
                  <a:schemeClr val="tx1"/>
                </a:solidFill>
                <a:effectLst/>
                <a:latin typeface="+mn-lt"/>
                <a:ea typeface="+mn-ea"/>
                <a:cs typeface="+mn-cs"/>
              </a:rPr>
              <a:t>Kakalow</a:t>
            </a:r>
            <a:r>
              <a:rPr lang="en-US" sz="1200" i="1" kern="1200" dirty="0">
                <a:solidFill>
                  <a:schemeClr val="tx1"/>
                </a:solidFill>
                <a:effectLst/>
                <a:latin typeface="+mn-lt"/>
                <a:ea typeface="+mn-ea"/>
                <a:cs typeface="+mn-cs"/>
              </a:rPr>
              <a:t>, Director of Retail, Pebble Beach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Solution components</a:t>
            </a:r>
          </a:p>
          <a:p>
            <a:r>
              <a:rPr lang="en-US" sz="1200" b="1" kern="1200" dirty="0">
                <a:solidFill>
                  <a:schemeClr val="tx1"/>
                </a:solidFill>
                <a:effectLst/>
                <a:latin typeface="+mn-lt"/>
                <a:ea typeface="+mn-ea"/>
                <a:cs typeface="+mn-cs"/>
              </a:rPr>
              <a:t>IBM Planning Analytics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Case study Link</a:t>
            </a:r>
          </a:p>
          <a:p>
            <a:pPr marL="0" marR="0" indent="0" algn="l" defTabSz="914400" rtl="0" eaLnBrk="1" fontAlgn="auto" latinLnBrk="0" hangingPunct="1">
              <a:lnSpc>
                <a:spcPct val="100000"/>
              </a:lnSpc>
              <a:spcBef>
                <a:spcPts val="1440"/>
              </a:spcBef>
              <a:spcAft>
                <a:spcPts val="0"/>
              </a:spcAft>
              <a:buClrTx/>
              <a:buSzTx/>
              <a:buFont typeface="Times New Roman" pitchFamily="16" charset="0"/>
              <a:buNone/>
              <a:tabLst/>
              <a:defRPr/>
            </a:pPr>
            <a:r>
              <a:rPr lang="en-US" sz="1200" u="sng" kern="1200" dirty="0">
                <a:solidFill>
                  <a:schemeClr val="tx1"/>
                </a:solidFill>
                <a:effectLst/>
                <a:latin typeface="+mn-lt"/>
                <a:ea typeface="+mn-ea"/>
                <a:cs typeface="+mn-cs"/>
              </a:rPr>
              <a:t>Digital - </a:t>
            </a:r>
            <a:r>
              <a:rPr lang="en-US" sz="1200" u="sng" kern="1200" dirty="0">
                <a:solidFill>
                  <a:schemeClr val="tx1"/>
                </a:solidFill>
                <a:effectLst/>
                <a:latin typeface="+mn-lt"/>
                <a:ea typeface="+mn-ea"/>
                <a:cs typeface="+mn-cs"/>
                <a:hlinkClick r:id="rId4"/>
              </a:rPr>
              <a:t>http://ibm.co/2jbsg3X</a:t>
            </a:r>
            <a:br>
              <a:rPr lang="en-US" sz="1200" u="sng" kern="1200" dirty="0">
                <a:solidFill>
                  <a:schemeClr val="tx1"/>
                </a:solidFill>
                <a:effectLst/>
                <a:latin typeface="+mn-lt"/>
                <a:ea typeface="+mn-ea"/>
                <a:cs typeface="+mn-cs"/>
              </a:rPr>
            </a:br>
            <a:r>
              <a:rPr lang="en-US" sz="1200" u="sng" kern="1200" dirty="0" err="1">
                <a:solidFill>
                  <a:schemeClr val="tx1"/>
                </a:solidFill>
                <a:effectLst/>
                <a:latin typeface="+mn-lt"/>
                <a:ea typeface="+mn-ea"/>
                <a:cs typeface="+mn-cs"/>
              </a:rPr>
              <a:t>ibm.com</a:t>
            </a:r>
            <a:r>
              <a:rPr lang="en-US" sz="1200" u="sng" kern="1200" dirty="0">
                <a:solidFill>
                  <a:schemeClr val="tx1"/>
                </a:solidFill>
                <a:effectLst/>
                <a:latin typeface="+mn-lt"/>
                <a:ea typeface="+mn-ea"/>
                <a:cs typeface="+mn-cs"/>
              </a:rPr>
              <a:t> - </a:t>
            </a:r>
            <a:r>
              <a:rPr lang="en-US" sz="1200" u="sng" kern="1200" dirty="0">
                <a:solidFill>
                  <a:schemeClr val="tx1"/>
                </a:solidFill>
                <a:effectLst/>
                <a:latin typeface="+mn-lt"/>
                <a:ea typeface="+mn-ea"/>
                <a:cs typeface="+mn-cs"/>
                <a:hlinkClick r:id="rId5"/>
              </a:rPr>
              <a:t>http://ibm.co/2ijKRvn</a:t>
            </a:r>
            <a:endParaRPr lang="en-US" sz="1200" kern="1200" dirty="0">
              <a:solidFill>
                <a:schemeClr val="tx1"/>
              </a:solidFill>
              <a:effectLst/>
              <a:latin typeface="+mn-lt"/>
              <a:ea typeface="+mn-ea"/>
              <a:cs typeface="+mn-cs"/>
            </a:endParaRPr>
          </a:p>
          <a:p>
            <a:pPr>
              <a:spcBef>
                <a:spcPts val="1440"/>
              </a:spcBef>
              <a:spcAft>
                <a:spcPts val="0"/>
              </a:spcAft>
              <a:buFont typeface="Times New Roman" pitchFamily="16" charset="0"/>
              <a:buNone/>
              <a:defRPr/>
            </a:pPr>
            <a:endParaRPr lang="en-US" sz="1200" b="1" kern="50" dirty="0">
              <a:latin typeface="Arial"/>
              <a:ea typeface="Arial Unicode MS"/>
              <a:cs typeface="Tahoma"/>
            </a:endParaRPr>
          </a:p>
          <a:p>
            <a:pPr marL="0" marR="0" indent="0" algn="l" defTabSz="914400" rtl="0" eaLnBrk="1" fontAlgn="auto" latinLnBrk="0" hangingPunct="1">
              <a:lnSpc>
                <a:spcPct val="100000"/>
              </a:lnSpc>
              <a:spcBef>
                <a:spcPts val="1440"/>
              </a:spcBef>
              <a:spcAft>
                <a:spcPts val="0"/>
              </a:spcAft>
              <a:buClrTx/>
              <a:buSzTx/>
              <a:buFont typeface="Times New Roman" pitchFamily="16" charset="0"/>
              <a:buNone/>
              <a:tabLst/>
              <a:defRPr/>
            </a:pPr>
            <a:r>
              <a:rPr lang="en-US" sz="1200" b="1" kern="50" dirty="0">
                <a:latin typeface="Arial"/>
                <a:ea typeface="Arial Unicode MS"/>
                <a:cs typeface="Tahoma"/>
              </a:rPr>
              <a:t>Video link: </a:t>
            </a:r>
          </a:p>
          <a:p>
            <a:pPr marL="0" marR="0" indent="0" algn="l" defTabSz="914400" rtl="0" eaLnBrk="1" fontAlgn="auto" latinLnBrk="0" hangingPunct="1">
              <a:lnSpc>
                <a:spcPct val="100000"/>
              </a:lnSpc>
              <a:spcBef>
                <a:spcPts val="1440"/>
              </a:spcBef>
              <a:spcAft>
                <a:spcPts val="0"/>
              </a:spcAft>
              <a:buClrTx/>
              <a:buSzTx/>
              <a:buFont typeface="Times New Roman" pitchFamily="16" charset="0"/>
              <a:buNone/>
              <a:tabLst/>
              <a:defRPr/>
            </a:pPr>
            <a:r>
              <a:rPr lang="en-US" sz="1200" b="1" kern="50" dirty="0" err="1">
                <a:latin typeface="Arial"/>
                <a:ea typeface="Arial Unicode MS"/>
                <a:cs typeface="Tahoma"/>
              </a:rPr>
              <a:t>I</a:t>
            </a:r>
            <a:r>
              <a:rPr lang="en-US" sz="1200" u="sng" kern="1200" dirty="0" err="1">
                <a:solidFill>
                  <a:schemeClr val="tx1"/>
                </a:solidFill>
                <a:effectLst/>
                <a:latin typeface="+mn-lt"/>
                <a:ea typeface="+mn-ea"/>
                <a:cs typeface="+mn-cs"/>
              </a:rPr>
              <a:t>BM.com</a:t>
            </a:r>
            <a:r>
              <a:rPr lang="en-US" sz="1200" u="sng"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6"/>
              </a:rPr>
              <a:t>http://ibm.co/2jRKR5C</a:t>
            </a:r>
            <a:br>
              <a:rPr lang="en-US" sz="1200" u="sng" kern="1200" dirty="0">
                <a:solidFill>
                  <a:schemeClr val="tx1"/>
                </a:solidFill>
                <a:effectLst/>
                <a:latin typeface="+mn-lt"/>
                <a:ea typeface="+mn-ea"/>
                <a:cs typeface="+mn-cs"/>
              </a:rPr>
            </a:br>
            <a:r>
              <a:rPr lang="en-US" sz="1200" u="sng" kern="1200" dirty="0">
                <a:solidFill>
                  <a:schemeClr val="tx1"/>
                </a:solidFill>
                <a:effectLst/>
                <a:latin typeface="+mn-lt"/>
                <a:ea typeface="+mn-ea"/>
                <a:cs typeface="+mn-cs"/>
              </a:rPr>
              <a:t>YouTube: </a:t>
            </a:r>
            <a:r>
              <a:rPr lang="en-US" sz="1200" u="sng" kern="1200" dirty="0">
                <a:solidFill>
                  <a:schemeClr val="tx1"/>
                </a:solidFill>
                <a:effectLst/>
                <a:latin typeface="+mn-lt"/>
                <a:ea typeface="+mn-ea"/>
                <a:cs typeface="+mn-cs"/>
                <a:hlinkClick r:id="rId7"/>
              </a:rPr>
              <a:t>http://ibm.co/2jKxBxz</a:t>
            </a:r>
            <a:endParaRPr lang="en-US" sz="1200" kern="1200" dirty="0">
              <a:solidFill>
                <a:schemeClr val="tx1"/>
              </a:solidFill>
              <a:effectLst/>
              <a:latin typeface="+mn-lt"/>
              <a:ea typeface="+mn-ea"/>
              <a:cs typeface="+mn-cs"/>
            </a:endParaRPr>
          </a:p>
          <a:p>
            <a:pPr>
              <a:spcBef>
                <a:spcPts val="1440"/>
              </a:spcBef>
              <a:spcAft>
                <a:spcPts val="0"/>
              </a:spcAft>
              <a:buFont typeface="Times New Roman" pitchFamily="16" charset="0"/>
              <a:buNone/>
              <a:defRPr/>
            </a:pPr>
            <a:endParaRPr lang="en-US" sz="1200" b="1" kern="50" dirty="0">
              <a:latin typeface="Arial"/>
              <a:ea typeface="Arial Unicode MS"/>
              <a:cs typeface="Tahoma"/>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494659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xfrm>
            <a:off x="1209675" y="685800"/>
            <a:ext cx="4438650" cy="3429000"/>
          </a:xfrm>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defRPr/>
            </a:pPr>
            <a:endParaRPr lang="en-US" altLang="en-US" sz="1000" dirty="0">
              <a:latin typeface="Arial" pitchFamily="34" charset="0"/>
              <a:cs typeface="Arial" pitchFamily="34" charset="0"/>
            </a:endParaRPr>
          </a:p>
        </p:txBody>
      </p:sp>
      <p:sp>
        <p:nvSpPr>
          <p:cNvPr id="11469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pitchFamily="34" charset="-128"/>
              </a:defRPr>
            </a:lvl1pPr>
            <a:lvl2pPr marL="721702" indent="-277578">
              <a:spcBef>
                <a:spcPct val="30000"/>
              </a:spcBef>
              <a:defRPr sz="1200">
                <a:solidFill>
                  <a:schemeClr val="tx1"/>
                </a:solidFill>
                <a:latin typeface="Arial" charset="0"/>
                <a:ea typeface="MS PGothic" pitchFamily="34" charset="-128"/>
              </a:defRPr>
            </a:lvl2pPr>
            <a:lvl3pPr marL="1110310" indent="-222062">
              <a:spcBef>
                <a:spcPct val="30000"/>
              </a:spcBef>
              <a:defRPr sz="1200">
                <a:solidFill>
                  <a:schemeClr val="tx1"/>
                </a:solidFill>
                <a:latin typeface="Arial" charset="0"/>
                <a:ea typeface="MS PGothic" pitchFamily="34" charset="-128"/>
              </a:defRPr>
            </a:lvl3pPr>
            <a:lvl4pPr marL="1554434" indent="-222062">
              <a:spcBef>
                <a:spcPct val="30000"/>
              </a:spcBef>
              <a:defRPr sz="1200">
                <a:solidFill>
                  <a:schemeClr val="tx1"/>
                </a:solidFill>
                <a:latin typeface="Arial" charset="0"/>
                <a:ea typeface="MS PGothic" pitchFamily="34" charset="-128"/>
              </a:defRPr>
            </a:lvl4pPr>
            <a:lvl5pPr marL="1998558" indent="-222062">
              <a:spcBef>
                <a:spcPct val="30000"/>
              </a:spcBef>
              <a:defRPr sz="1200">
                <a:solidFill>
                  <a:schemeClr val="tx1"/>
                </a:solidFill>
                <a:latin typeface="Arial" charset="0"/>
                <a:ea typeface="MS PGothic" pitchFamily="34" charset="-128"/>
              </a:defRPr>
            </a:lvl5pPr>
            <a:lvl6pPr marL="2442682" indent="-222062" eaLnBrk="0" fontAlgn="base" hangingPunct="0">
              <a:spcBef>
                <a:spcPct val="30000"/>
              </a:spcBef>
              <a:spcAft>
                <a:spcPct val="0"/>
              </a:spcAft>
              <a:defRPr sz="1200">
                <a:solidFill>
                  <a:schemeClr val="tx1"/>
                </a:solidFill>
                <a:latin typeface="Arial" charset="0"/>
                <a:ea typeface="MS PGothic" pitchFamily="34" charset="-128"/>
              </a:defRPr>
            </a:lvl6pPr>
            <a:lvl7pPr marL="2886807" indent="-222062" eaLnBrk="0" fontAlgn="base" hangingPunct="0">
              <a:spcBef>
                <a:spcPct val="30000"/>
              </a:spcBef>
              <a:spcAft>
                <a:spcPct val="0"/>
              </a:spcAft>
              <a:defRPr sz="1200">
                <a:solidFill>
                  <a:schemeClr val="tx1"/>
                </a:solidFill>
                <a:latin typeface="Arial" charset="0"/>
                <a:ea typeface="MS PGothic" pitchFamily="34" charset="-128"/>
              </a:defRPr>
            </a:lvl7pPr>
            <a:lvl8pPr marL="3330931" indent="-222062" eaLnBrk="0" fontAlgn="base" hangingPunct="0">
              <a:spcBef>
                <a:spcPct val="30000"/>
              </a:spcBef>
              <a:spcAft>
                <a:spcPct val="0"/>
              </a:spcAft>
              <a:defRPr sz="1200">
                <a:solidFill>
                  <a:schemeClr val="tx1"/>
                </a:solidFill>
                <a:latin typeface="Arial" charset="0"/>
                <a:ea typeface="MS PGothic" pitchFamily="34" charset="-128"/>
              </a:defRPr>
            </a:lvl8pPr>
            <a:lvl9pPr marL="3775055" indent="-222062" eaLnBrk="0" fontAlgn="base" hangingPunct="0">
              <a:spcBef>
                <a:spcPct val="30000"/>
              </a:spcBef>
              <a:spcAft>
                <a:spcPct val="0"/>
              </a:spcAft>
              <a:defRPr sz="1200">
                <a:solidFill>
                  <a:schemeClr val="tx1"/>
                </a:solidFill>
                <a:latin typeface="Arial" charset="0"/>
                <a:ea typeface="MS PGothic" pitchFamily="34" charset="-128"/>
              </a:defRPr>
            </a:lvl9pPr>
          </a:lstStyle>
          <a:p>
            <a:pPr>
              <a:spcBef>
                <a:spcPct val="0"/>
              </a:spcBef>
            </a:pPr>
            <a:fld id="{C27DB820-98BA-4379-BF51-C38C48A6ED10}" type="slidenum">
              <a:rPr lang="en-US" altLang="en-US">
                <a:solidFill>
                  <a:prstClr val="black"/>
                </a:solidFill>
                <a:latin typeface="Calibri" pitchFamily="34" charset="0"/>
              </a:rPr>
              <a:pPr>
                <a:spcBef>
                  <a:spcPct val="0"/>
                </a:spcBef>
              </a:pPr>
              <a:t>9</a:t>
            </a:fld>
            <a:endParaRPr lang="en-US" altLang="en-US" dirty="0">
              <a:solidFill>
                <a:prstClr val="black"/>
              </a:solidFill>
              <a:latin typeface="Calibri" pitchFamily="34" charset="0"/>
            </a:endParaRPr>
          </a:p>
        </p:txBody>
      </p:sp>
    </p:spTree>
    <p:extLst>
      <p:ext uri="{BB962C8B-B14F-4D97-AF65-F5344CB8AC3E}">
        <p14:creationId xmlns:p14="http://schemas.microsoft.com/office/powerpoint/2010/main" val="42234457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440"/>
              </a:spcBef>
              <a:spcAft>
                <a:spcPts val="0"/>
              </a:spcAft>
              <a:buFont typeface="Times New Roman" pitchFamily="16" charset="0"/>
              <a:buNone/>
              <a:defRPr/>
            </a:pPr>
            <a:r>
              <a:rPr lang="en-US" sz="1200" b="1" kern="50" dirty="0">
                <a:latin typeface="Arial"/>
                <a:ea typeface="Arial Unicode MS"/>
                <a:cs typeface="Tahoma"/>
              </a:rPr>
              <a:t>Client Name:</a:t>
            </a:r>
            <a:endParaRPr lang="en-US" sz="1200" kern="50" dirty="0">
              <a:latin typeface="Arial"/>
              <a:ea typeface="Arial Unicode MS"/>
              <a:cs typeface="Tahoma"/>
            </a:endParaRPr>
          </a:p>
          <a:p>
            <a:pPr>
              <a:spcBef>
                <a:spcPts val="1440"/>
              </a:spcBef>
              <a:spcAft>
                <a:spcPts val="0"/>
              </a:spcAft>
              <a:buFont typeface="Times New Roman" pitchFamily="16" charset="0"/>
              <a:buNone/>
              <a:defRPr/>
            </a:pPr>
            <a:r>
              <a:rPr lang="en-US" sz="1200" kern="50" dirty="0">
                <a:solidFill>
                  <a:srgbClr val="808080"/>
                </a:solidFill>
                <a:latin typeface="Arial"/>
                <a:ea typeface="Arial Unicode MS"/>
                <a:cs typeface="Tahoma"/>
              </a:rPr>
              <a:t>Telenet</a:t>
            </a:r>
          </a:p>
          <a:p>
            <a:pPr>
              <a:spcBef>
                <a:spcPts val="1440"/>
              </a:spcBef>
              <a:spcAft>
                <a:spcPts val="0"/>
              </a:spcAft>
              <a:buFont typeface="Times New Roman" pitchFamily="16" charset="0"/>
              <a:buNone/>
              <a:defRPr/>
            </a:pPr>
            <a:endParaRPr lang="en-US" sz="1200" kern="50" dirty="0">
              <a:solidFill>
                <a:srgbClr val="808080"/>
              </a:solidFill>
              <a:latin typeface="Arial"/>
              <a:ea typeface="Arial Unicode MS"/>
              <a:cs typeface="Tahoma"/>
            </a:endParaRPr>
          </a:p>
          <a:p>
            <a:pPr>
              <a:spcBef>
                <a:spcPts val="1440"/>
              </a:spcBef>
              <a:spcAft>
                <a:spcPts val="0"/>
              </a:spcAft>
              <a:buFont typeface="Times New Roman" pitchFamily="16" charset="0"/>
              <a:buNone/>
              <a:defRPr/>
            </a:pPr>
            <a:r>
              <a:rPr lang="en-US" sz="1200" b="1" kern="50" baseline="0" dirty="0">
                <a:latin typeface="Arial"/>
                <a:ea typeface="Arial Unicode MS"/>
                <a:cs typeface="Tahoma"/>
              </a:rPr>
              <a:t>IBM Page</a:t>
            </a:r>
            <a:r>
              <a:rPr lang="en-US" sz="1200" b="1" kern="50" dirty="0">
                <a:latin typeface="Arial"/>
                <a:ea typeface="Arial Unicode MS"/>
                <a:cs typeface="Tahoma"/>
              </a:rPr>
              <a:t> Link:</a:t>
            </a:r>
            <a:endParaRPr lang="en-US" sz="1200" kern="50" dirty="0">
              <a:latin typeface="Arial"/>
              <a:ea typeface="Arial Unicode MS"/>
              <a:cs typeface="Tahoma"/>
            </a:endParaRPr>
          </a:p>
          <a:p>
            <a:pPr>
              <a:spcBef>
                <a:spcPts val="1440"/>
              </a:spcBef>
              <a:spcAft>
                <a:spcPts val="0"/>
              </a:spcAft>
              <a:buFont typeface="Times New Roman" pitchFamily="16" charset="0"/>
              <a:buNone/>
              <a:defRPr/>
            </a:pPr>
            <a:r>
              <a:rPr lang="en-US" sz="1200" kern="50" dirty="0">
                <a:latin typeface="Arial"/>
                <a:ea typeface="Arial Unicode MS"/>
                <a:cs typeface="Tahoma"/>
              </a:rPr>
              <a:t>http://</a:t>
            </a:r>
            <a:r>
              <a:rPr lang="en-US" sz="1200" kern="50" dirty="0" err="1">
                <a:latin typeface="Arial"/>
                <a:ea typeface="Arial Unicode MS"/>
                <a:cs typeface="Tahoma"/>
              </a:rPr>
              <a:t>ibm.co</a:t>
            </a:r>
            <a:r>
              <a:rPr lang="en-US" sz="1200" kern="50" dirty="0">
                <a:latin typeface="Arial"/>
                <a:ea typeface="Arial Unicode MS"/>
                <a:cs typeface="Tahoma"/>
              </a:rPr>
              <a:t>/2k1fQgb</a:t>
            </a:r>
          </a:p>
          <a:p>
            <a:pPr>
              <a:spcBef>
                <a:spcPts val="1440"/>
              </a:spcBef>
              <a:spcAft>
                <a:spcPts val="0"/>
              </a:spcAft>
              <a:buFont typeface="Times New Roman" pitchFamily="16" charset="0"/>
              <a:buNone/>
              <a:defRPr/>
            </a:pPr>
            <a:endParaRPr lang="en-US" sz="1200" kern="50" dirty="0">
              <a:latin typeface="Arial"/>
              <a:ea typeface="Arial Unicode MS"/>
              <a:cs typeface="Tahoma"/>
            </a:endParaRPr>
          </a:p>
          <a:p>
            <a:pPr>
              <a:spcBef>
                <a:spcPts val="1440"/>
              </a:spcBef>
              <a:spcAft>
                <a:spcPts val="0"/>
              </a:spcAft>
              <a:buFont typeface="Times New Roman" pitchFamily="16" charset="0"/>
              <a:buNone/>
              <a:defRPr/>
            </a:pPr>
            <a:r>
              <a:rPr lang="en-US" sz="1200" b="1" kern="50" dirty="0">
                <a:latin typeface="Arial"/>
                <a:ea typeface="Arial Unicode MS"/>
                <a:cs typeface="Tahoma"/>
              </a:rPr>
              <a:t>YouTube</a:t>
            </a:r>
            <a:r>
              <a:rPr lang="en-US" sz="1200" b="1" kern="50" baseline="0" dirty="0">
                <a:latin typeface="Arial"/>
                <a:ea typeface="Arial Unicode MS"/>
                <a:cs typeface="Tahoma"/>
              </a:rPr>
              <a:t> page link: </a:t>
            </a:r>
          </a:p>
          <a:p>
            <a:pPr>
              <a:spcBef>
                <a:spcPts val="1440"/>
              </a:spcBef>
              <a:spcAft>
                <a:spcPts val="0"/>
              </a:spcAft>
              <a:buFont typeface="Times New Roman" pitchFamily="16" charset="0"/>
              <a:buNone/>
              <a:defRPr/>
            </a:pPr>
            <a:r>
              <a:rPr lang="en-US" sz="1200" kern="50" dirty="0">
                <a:latin typeface="Arial"/>
                <a:ea typeface="Arial Unicode MS"/>
                <a:cs typeface="Tahoma"/>
              </a:rPr>
              <a:t>http://</a:t>
            </a:r>
            <a:r>
              <a:rPr lang="en-US" sz="1200" kern="50" dirty="0" err="1">
                <a:latin typeface="Arial"/>
                <a:ea typeface="Arial Unicode MS"/>
                <a:cs typeface="Tahoma"/>
              </a:rPr>
              <a:t>ibm.co</a:t>
            </a:r>
            <a:r>
              <a:rPr lang="en-US" sz="1200" kern="50" dirty="0">
                <a:latin typeface="Arial"/>
                <a:ea typeface="Arial Unicode MS"/>
                <a:cs typeface="Tahoma"/>
              </a:rPr>
              <a:t>/2jsRBXw </a:t>
            </a:r>
          </a:p>
          <a:p>
            <a:pPr>
              <a:spcBef>
                <a:spcPts val="1440"/>
              </a:spcBef>
              <a:spcAft>
                <a:spcPts val="0"/>
              </a:spcAft>
              <a:buFont typeface="Times New Roman" pitchFamily="16" charset="0"/>
              <a:buNone/>
              <a:defRPr/>
            </a:pPr>
            <a:endParaRPr lang="en-US" sz="1200" b="1" kern="50" dirty="0">
              <a:latin typeface="Arial"/>
              <a:ea typeface="Arial Unicode MS"/>
              <a:cs typeface="Tahoma"/>
            </a:endParaRPr>
          </a:p>
          <a:p>
            <a:pPr>
              <a:spcBef>
                <a:spcPts val="1440"/>
              </a:spcBef>
              <a:spcAft>
                <a:spcPts val="0"/>
              </a:spcAft>
              <a:buFont typeface="Times New Roman" pitchFamily="16" charset="0"/>
              <a:buNone/>
              <a:defRPr/>
            </a:pPr>
            <a:r>
              <a:rPr lang="en-US" sz="1200" b="1" kern="50" dirty="0">
                <a:latin typeface="Arial"/>
                <a:ea typeface="Arial Unicode MS"/>
                <a:cs typeface="Tahoma"/>
              </a:rPr>
              <a:t>Pull Quote:</a:t>
            </a:r>
          </a:p>
          <a:p>
            <a:pPr>
              <a:spcBef>
                <a:spcPts val="1440"/>
              </a:spcBef>
              <a:spcAft>
                <a:spcPts val="0"/>
              </a:spcAft>
              <a:buFont typeface="Times New Roman" pitchFamily="16" charset="0"/>
              <a:buNone/>
              <a:defRPr/>
            </a:pPr>
            <a:r>
              <a:rPr lang="en-US" sz="1200" kern="1200" dirty="0">
                <a:solidFill>
                  <a:schemeClr val="tx1"/>
                </a:solidFill>
                <a:effectLst/>
                <a:latin typeface="+mn-lt"/>
                <a:ea typeface="+mn-ea"/>
                <a:cs typeface="+mn-cs"/>
              </a:rPr>
              <a:t>“We have done an elaborate market search and we came to the conclusion that IBM TM1 was the best product for that solution.” </a:t>
            </a:r>
          </a:p>
          <a:p>
            <a:pPr>
              <a:spcBef>
                <a:spcPts val="1440"/>
              </a:spcBef>
              <a:spcAft>
                <a:spcPts val="0"/>
              </a:spcAft>
              <a:buFont typeface="Times New Roman" pitchFamily="16" charset="0"/>
              <a:buNone/>
              <a:defRPr/>
            </a:pPr>
            <a:r>
              <a:rPr lang="en-US" sz="1200" kern="1200" dirty="0">
                <a:solidFill>
                  <a:schemeClr val="tx1"/>
                </a:solidFill>
                <a:effectLst/>
                <a:latin typeface="+mn-lt"/>
                <a:ea typeface="+mn-ea"/>
                <a:cs typeface="+mn-cs"/>
              </a:rPr>
              <a:t>Rudy </a:t>
            </a:r>
            <a:r>
              <a:rPr lang="en-US" sz="1200" kern="1200" dirty="0" err="1">
                <a:solidFill>
                  <a:schemeClr val="tx1"/>
                </a:solidFill>
                <a:effectLst/>
                <a:latin typeface="+mn-lt"/>
                <a:ea typeface="+mn-ea"/>
                <a:cs typeface="+mn-cs"/>
              </a:rPr>
              <a:t>Verlinden</a:t>
            </a:r>
            <a:r>
              <a:rPr lang="en-US" sz="1200" kern="1200" dirty="0">
                <a:solidFill>
                  <a:schemeClr val="tx1"/>
                </a:solidFill>
                <a:effectLst/>
                <a:latin typeface="+mn-lt"/>
                <a:ea typeface="+mn-ea"/>
                <a:cs typeface="+mn-cs"/>
              </a:rPr>
              <a:t>, IT Director Enterprise Resource Planning and Business Intelligence, Telenet</a:t>
            </a:r>
            <a:r>
              <a:rPr lang="en-US" dirty="0">
                <a:effectLst/>
              </a:rPr>
              <a:t> </a:t>
            </a:r>
            <a:endParaRPr lang="en-US" sz="1200" i="1" kern="50" dirty="0">
              <a:solidFill>
                <a:srgbClr val="808080"/>
              </a:solidFill>
              <a:latin typeface="Arial"/>
              <a:ea typeface="Arial Unicode MS"/>
              <a:cs typeface="Tahoma"/>
            </a:endParaRPr>
          </a:p>
          <a:p>
            <a:pPr>
              <a:spcBef>
                <a:spcPts val="1440"/>
              </a:spcBef>
              <a:spcAft>
                <a:spcPts val="0"/>
              </a:spcAft>
              <a:buFont typeface="Times New Roman" pitchFamily="16" charset="0"/>
              <a:buNone/>
              <a:defRPr/>
            </a:pPr>
            <a:endParaRPr lang="en-US" sz="1200" b="1" kern="50" dirty="0">
              <a:latin typeface="Arial"/>
              <a:ea typeface="Arial Unicode MS"/>
              <a:cs typeface="Tahoma"/>
            </a:endParaRPr>
          </a:p>
          <a:p>
            <a:pPr>
              <a:spcBef>
                <a:spcPts val="1440"/>
              </a:spcBef>
              <a:spcAft>
                <a:spcPts val="0"/>
              </a:spcAft>
              <a:buFont typeface="Times New Roman" pitchFamily="16" charset="0"/>
              <a:buNone/>
              <a:defRPr/>
            </a:pPr>
            <a:r>
              <a:rPr lang="en-US" sz="1200" b="1" kern="50" dirty="0">
                <a:latin typeface="Arial"/>
                <a:ea typeface="Arial Unicode MS"/>
                <a:cs typeface="Tahoma"/>
              </a:rPr>
              <a:t>Company Background:</a:t>
            </a:r>
            <a:endParaRPr lang="en-US" sz="1200" kern="50" dirty="0">
              <a:latin typeface="Arial"/>
              <a:ea typeface="Arial Unicode MS"/>
              <a:cs typeface="Tahoma"/>
            </a:endParaRPr>
          </a:p>
          <a:p>
            <a:pPr marL="0" marR="0" indent="0" algn="l" defTabSz="914400" rtl="0" eaLnBrk="1" fontAlgn="auto" latinLnBrk="0" hangingPunct="1">
              <a:lnSpc>
                <a:spcPct val="100000"/>
              </a:lnSpc>
              <a:spcBef>
                <a:spcPts val="1440"/>
              </a:spcBef>
              <a:spcAft>
                <a:spcPts val="0"/>
              </a:spcAft>
              <a:buClrTx/>
              <a:buSzTx/>
              <a:buFont typeface="Times New Roman" pitchFamily="16" charset="0"/>
              <a:buNone/>
              <a:tabLst/>
              <a:defRPr/>
            </a:pPr>
            <a:r>
              <a:rPr lang="en-US" sz="1200" b="1" kern="1200" dirty="0">
                <a:solidFill>
                  <a:schemeClr val="tx1"/>
                </a:solidFill>
                <a:effectLst/>
                <a:latin typeface="+mn-lt"/>
                <a:ea typeface="+mn-ea"/>
                <a:cs typeface="+mn-cs"/>
              </a:rPr>
              <a:t>Telenet Group</a:t>
            </a:r>
            <a:r>
              <a:rPr lang="en-US" sz="1200" kern="1200" dirty="0">
                <a:solidFill>
                  <a:schemeClr val="tx1"/>
                </a:solidFill>
                <a:effectLst/>
                <a:latin typeface="+mn-lt"/>
                <a:ea typeface="+mn-ea"/>
                <a:cs typeface="+mn-cs"/>
              </a:rPr>
              <a:t> is the largest provider of cable broadband services in Belgium. Its business comprises the provision of analog and digital cable television, fixed and mobile telephone services, primarily to residential customers in Flanders and Brussels.</a:t>
            </a:r>
          </a:p>
          <a:p>
            <a:pPr>
              <a:spcBef>
                <a:spcPts val="1440"/>
              </a:spcBef>
              <a:spcAft>
                <a:spcPts val="0"/>
              </a:spcAft>
              <a:buFont typeface="Times New Roman" pitchFamily="16" charset="0"/>
              <a:buNone/>
              <a:defRPr/>
            </a:pPr>
            <a:endParaRPr lang="en-US" sz="1200" kern="50" dirty="0">
              <a:solidFill>
                <a:srgbClr val="808080"/>
              </a:solidFill>
              <a:latin typeface="Arial"/>
              <a:ea typeface="Arial Unicode MS"/>
              <a:cs typeface="Tahoma"/>
            </a:endParaRPr>
          </a:p>
          <a:p>
            <a:pPr>
              <a:spcBef>
                <a:spcPts val="1440"/>
              </a:spcBef>
              <a:spcAft>
                <a:spcPts val="0"/>
              </a:spcAft>
              <a:buFont typeface="Times New Roman" pitchFamily="16" charset="0"/>
              <a:buNone/>
              <a:defRPr/>
            </a:pPr>
            <a:endParaRPr lang="en-US" sz="1200" kern="50" dirty="0">
              <a:solidFill>
                <a:srgbClr val="808080"/>
              </a:solidFill>
              <a:latin typeface="Arial"/>
              <a:ea typeface="Arial Unicode MS"/>
              <a:cs typeface="Tahoma"/>
            </a:endParaRPr>
          </a:p>
          <a:p>
            <a:pPr>
              <a:spcBef>
                <a:spcPts val="1440"/>
              </a:spcBef>
              <a:spcAft>
                <a:spcPts val="0"/>
              </a:spcAft>
              <a:buFont typeface="Times New Roman" pitchFamily="16" charset="0"/>
              <a:buNone/>
              <a:defRPr/>
            </a:pPr>
            <a:r>
              <a:rPr lang="en-US" sz="1200" b="1" kern="50" dirty="0">
                <a:latin typeface="Arial"/>
                <a:ea typeface="Arial Unicode MS"/>
                <a:cs typeface="Tahoma"/>
              </a:rPr>
              <a:t>Solution components:</a:t>
            </a:r>
            <a:endParaRPr lang="en-US" sz="1200" kern="50" dirty="0">
              <a:latin typeface="Arial"/>
              <a:ea typeface="Arial Unicode MS"/>
              <a:cs typeface="Tahoma"/>
            </a:endParaRPr>
          </a:p>
          <a:p>
            <a:pPr>
              <a:buFont typeface="Times New Roman" pitchFamily="16" charset="0"/>
              <a:buNone/>
              <a:defRPr/>
            </a:pPr>
            <a:r>
              <a:rPr lang="en-US" altLang="en-US" b="1" dirty="0"/>
              <a:t>Software</a:t>
            </a:r>
            <a:endParaRPr lang="en-US" altLang="en-US" dirty="0"/>
          </a:p>
          <a:p>
            <a:pPr>
              <a:buFont typeface="Times New Roman" pitchFamily="16" charset="0"/>
              <a:buNone/>
              <a:defRPr/>
            </a:pPr>
            <a:r>
              <a:rPr lang="en-US" altLang="en-US" dirty="0"/>
              <a:t>• </a:t>
            </a:r>
            <a:r>
              <a:rPr lang="en-US" dirty="0"/>
              <a:t>Cognos TM1, BI Reporting</a:t>
            </a:r>
            <a:endParaRPr lang="en-US" sz="1200" b="1" kern="50" dirty="0">
              <a:latin typeface="Arial"/>
              <a:ea typeface="Arial Unicode MS"/>
              <a:cs typeface="Tahoma"/>
            </a:endParaRPr>
          </a:p>
          <a:p>
            <a:pPr>
              <a:spcBef>
                <a:spcPts val="1440"/>
              </a:spcBef>
              <a:spcAft>
                <a:spcPts val="0"/>
              </a:spcAft>
              <a:buFont typeface="Times New Roman" pitchFamily="16" charset="0"/>
              <a:buNone/>
              <a:defRPr/>
            </a:pPr>
            <a:endParaRPr lang="en-US" sz="1200" b="1" kern="50" dirty="0">
              <a:latin typeface="Arial"/>
              <a:ea typeface="Arial Unicode MS"/>
              <a:cs typeface="Tahoma"/>
            </a:endParaRPr>
          </a:p>
          <a:p>
            <a:pPr>
              <a:spcBef>
                <a:spcPts val="1440"/>
              </a:spcBef>
              <a:spcAft>
                <a:spcPts val="0"/>
              </a:spcAft>
              <a:buFont typeface="Times New Roman" pitchFamily="16" charset="0"/>
              <a:buNone/>
              <a:defRPr/>
            </a:pPr>
            <a:r>
              <a:rPr lang="en-US" sz="1200" b="1" kern="50" dirty="0">
                <a:latin typeface="Arial"/>
                <a:ea typeface="Arial Unicode MS"/>
                <a:cs typeface="Tahoma"/>
              </a:rPr>
              <a:t>Business challenge:</a:t>
            </a:r>
            <a:endParaRPr lang="en-US" sz="1200" kern="50" dirty="0">
              <a:latin typeface="Arial"/>
              <a:ea typeface="Arial Unicode MS"/>
              <a:cs typeface="Tahoma"/>
            </a:endParaRPr>
          </a:p>
          <a:p>
            <a:pPr>
              <a:spcBef>
                <a:spcPts val="1440"/>
              </a:spcBef>
              <a:spcAft>
                <a:spcPts val="0"/>
              </a:spcAft>
              <a:buFont typeface="Times New Roman" pitchFamily="16" charset="0"/>
              <a:buNone/>
              <a:defRPr/>
            </a:pPr>
            <a:r>
              <a:rPr lang="en-US" sz="1200" kern="1200" dirty="0">
                <a:solidFill>
                  <a:schemeClr val="tx1"/>
                </a:solidFill>
                <a:effectLst/>
                <a:latin typeface="+mn-lt"/>
                <a:ea typeface="+mn-ea"/>
                <a:cs typeface="+mn-cs"/>
              </a:rPr>
              <a:t>Telenet, the largest provider of cable broadband services in Belgium, was tired of consolidating its different systems, and consequently different data definitions, presentations and more, into a single report. The result was often a misaligned representation of </a:t>
            </a:r>
            <a:r>
              <a:rPr lang="en-US" sz="1200" kern="1200" dirty="0" err="1">
                <a:solidFill>
                  <a:schemeClr val="tx1"/>
                </a:solidFill>
                <a:effectLst/>
                <a:latin typeface="+mn-lt"/>
                <a:ea typeface="+mn-ea"/>
                <a:cs typeface="+mn-cs"/>
              </a:rPr>
              <a:t>Telenet's</a:t>
            </a:r>
            <a:r>
              <a:rPr lang="en-US" sz="1200" kern="1200" dirty="0">
                <a:solidFill>
                  <a:schemeClr val="tx1"/>
                </a:solidFill>
                <a:effectLst/>
                <a:latin typeface="+mn-lt"/>
                <a:ea typeface="+mn-ea"/>
                <a:cs typeface="+mn-cs"/>
              </a:rPr>
              <a:t> KPIs.</a:t>
            </a:r>
            <a:r>
              <a:rPr lang="en-US" dirty="0">
                <a:effectLst/>
              </a:rPr>
              <a:t> </a:t>
            </a:r>
          </a:p>
          <a:p>
            <a:pPr>
              <a:spcBef>
                <a:spcPts val="1440"/>
              </a:spcBef>
              <a:spcAft>
                <a:spcPts val="0"/>
              </a:spcAft>
              <a:buFont typeface="Times New Roman" pitchFamily="16" charset="0"/>
              <a:buNone/>
              <a:defRPr/>
            </a:pPr>
            <a:endParaRPr lang="en-US" sz="1200" b="1" kern="50" dirty="0">
              <a:effectLst/>
              <a:latin typeface="Arial"/>
              <a:ea typeface="Arial Unicode MS"/>
              <a:cs typeface="Tahoma"/>
            </a:endParaRPr>
          </a:p>
          <a:p>
            <a:pPr>
              <a:spcBef>
                <a:spcPts val="1440"/>
              </a:spcBef>
              <a:spcAft>
                <a:spcPts val="0"/>
              </a:spcAft>
              <a:buFont typeface="Times New Roman" pitchFamily="16" charset="0"/>
              <a:buNone/>
              <a:defRPr/>
            </a:pPr>
            <a:r>
              <a:rPr lang="en-US" sz="1200" b="1" kern="50" dirty="0">
                <a:latin typeface="Arial"/>
                <a:ea typeface="Arial Unicode MS"/>
                <a:cs typeface="Tahoma"/>
              </a:rPr>
              <a:t>The benefit:</a:t>
            </a:r>
          </a:p>
          <a:p>
            <a:pPr>
              <a:spcBef>
                <a:spcPts val="1440"/>
              </a:spcBef>
              <a:spcAft>
                <a:spcPts val="0"/>
              </a:spcAft>
              <a:buFont typeface="Times New Roman" pitchFamily="16" charset="0"/>
              <a:buNone/>
              <a:defRPr/>
            </a:pPr>
            <a:r>
              <a:rPr lang="en-US" sz="1200" kern="1200" dirty="0">
                <a:solidFill>
                  <a:schemeClr val="tx1"/>
                </a:solidFill>
                <a:effectLst/>
                <a:latin typeface="+mn-lt"/>
                <a:ea typeface="+mn-ea"/>
                <a:cs typeface="+mn-cs"/>
              </a:rPr>
              <a:t>Telenet now has a single source of truth with clearly defined definitions for their KPI dashboard by using IBM Cognos TM1 and IBM Cognos Reports.</a:t>
            </a:r>
            <a:r>
              <a:rPr lang="en-US" dirty="0">
                <a:effectLst/>
              </a:rPr>
              <a:t> </a:t>
            </a:r>
            <a:endParaRPr lang="en-US" sz="1200" b="1" kern="50" dirty="0">
              <a:latin typeface="Arial"/>
              <a:ea typeface="Arial Unicode MS"/>
              <a:cs typeface="Tahoma"/>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F2589-1B5F-4B55-A371-A2B8D5B59C34}"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4025135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a:prstGeom prst="rect">
            <a:avLst/>
          </a:prstGeom>
        </p:spPr>
        <p:txBody>
          <a:bodyPr/>
          <a:lstStyle/>
          <a:p>
            <a:r>
              <a:rPr lang="en-US" dirty="0"/>
              <a:t>Click to edit Master title style</a:t>
            </a:r>
          </a:p>
        </p:txBody>
      </p:sp>
      <p:sp>
        <p:nvSpPr>
          <p:cNvPr id="3" name="Subtitle 2"/>
          <p:cNvSpPr>
            <a:spLocks noGrp="1"/>
          </p:cNvSpPr>
          <p:nvPr>
            <p:ph type="subTitle" idx="1"/>
          </p:nvPr>
        </p:nvSpPr>
        <p:spPr>
          <a:xfrm>
            <a:off x="1508125" y="4403725"/>
            <a:ext cx="7042150" cy="19875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503238" y="7204075"/>
            <a:ext cx="2346325" cy="414338"/>
          </a:xfrm>
          <a:prstGeom prst="rect">
            <a:avLst/>
          </a:prstGeom>
        </p:spPr>
        <p:txBody>
          <a:bodyPr/>
          <a:lstStyle/>
          <a:p>
            <a:endParaRPr lang="en-US" dirty="0"/>
          </a:p>
        </p:txBody>
      </p:sp>
      <p:sp>
        <p:nvSpPr>
          <p:cNvPr id="5" name="Footer Placeholder 4"/>
          <p:cNvSpPr>
            <a:spLocks noGrp="1"/>
          </p:cNvSpPr>
          <p:nvPr>
            <p:ph type="ftr" sz="quarter" idx="11"/>
          </p:nvPr>
        </p:nvSpPr>
        <p:spPr>
          <a:xfrm>
            <a:off x="3436938" y="7204075"/>
            <a:ext cx="3184525" cy="414338"/>
          </a:xfrm>
          <a:prstGeom prst="rect">
            <a:avLst/>
          </a:prstGeom>
        </p:spPr>
        <p:txBody>
          <a:bodyPr/>
          <a:lstStyle/>
          <a:p>
            <a:endParaRPr lang="en-US" dirty="0"/>
          </a:p>
        </p:txBody>
      </p:sp>
      <p:sp>
        <p:nvSpPr>
          <p:cNvPr id="6" name="Slide Number Placeholder 5"/>
          <p:cNvSpPr>
            <a:spLocks noGrp="1"/>
          </p:cNvSpPr>
          <p:nvPr>
            <p:ph type="sldNum" sz="quarter" idx="12"/>
          </p:nvPr>
        </p:nvSpPr>
        <p:spPr>
          <a:xfrm>
            <a:off x="7208838" y="7204075"/>
            <a:ext cx="2346325" cy="414338"/>
          </a:xfrm>
          <a:prstGeom prst="rect">
            <a:avLst/>
          </a:prstGeom>
        </p:spPr>
        <p:txBody>
          <a:bodyPr/>
          <a:lstStyle/>
          <a:p>
            <a:fld id="{CC490C45-6327-4CC1-946F-BD4AAED9A37D}" type="slidenum">
              <a:rPr lang="en-US" smtClean="0"/>
              <a:t>‹#›</a:t>
            </a:fld>
            <a:endParaRPr lang="en-US" dirty="0"/>
          </a:p>
        </p:txBody>
      </p:sp>
    </p:spTree>
    <p:extLst>
      <p:ext uri="{BB962C8B-B14F-4D97-AF65-F5344CB8AC3E}">
        <p14:creationId xmlns:p14="http://schemas.microsoft.com/office/powerpoint/2010/main" val="714845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503238" y="1812925"/>
            <a:ext cx="9051925" cy="5130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03238" y="7204075"/>
            <a:ext cx="2346325" cy="414338"/>
          </a:xfrm>
          <a:prstGeom prst="rect">
            <a:avLst/>
          </a:prstGeom>
        </p:spPr>
        <p:txBody>
          <a:bodyPr/>
          <a:lstStyle/>
          <a:p>
            <a:endParaRPr lang="en-US" dirty="0"/>
          </a:p>
        </p:txBody>
      </p:sp>
      <p:sp>
        <p:nvSpPr>
          <p:cNvPr id="5" name="Footer Placeholder 4"/>
          <p:cNvSpPr>
            <a:spLocks noGrp="1"/>
          </p:cNvSpPr>
          <p:nvPr>
            <p:ph type="ftr" sz="quarter" idx="11"/>
          </p:nvPr>
        </p:nvSpPr>
        <p:spPr>
          <a:xfrm>
            <a:off x="3436938" y="7204075"/>
            <a:ext cx="3184525" cy="414338"/>
          </a:xfrm>
          <a:prstGeom prst="rect">
            <a:avLst/>
          </a:prstGeom>
        </p:spPr>
        <p:txBody>
          <a:bodyPr/>
          <a:lstStyle/>
          <a:p>
            <a:endParaRPr lang="en-US" dirty="0"/>
          </a:p>
        </p:txBody>
      </p:sp>
      <p:sp>
        <p:nvSpPr>
          <p:cNvPr id="6" name="Slide Number Placeholder 5"/>
          <p:cNvSpPr>
            <a:spLocks noGrp="1"/>
          </p:cNvSpPr>
          <p:nvPr>
            <p:ph type="sldNum" sz="quarter" idx="12"/>
          </p:nvPr>
        </p:nvSpPr>
        <p:spPr>
          <a:xfrm>
            <a:off x="7208838" y="7204075"/>
            <a:ext cx="2346325" cy="414338"/>
          </a:xfrm>
          <a:prstGeom prst="rect">
            <a:avLst/>
          </a:prstGeom>
        </p:spPr>
        <p:txBody>
          <a:bodyPr/>
          <a:lstStyle/>
          <a:p>
            <a:fld id="{CC490C45-6327-4CC1-946F-BD4AAED9A37D}" type="slidenum">
              <a:rPr lang="en-US" smtClean="0"/>
              <a:t>‹#›</a:t>
            </a:fld>
            <a:endParaRPr lang="en-US" dirty="0"/>
          </a:p>
        </p:txBody>
      </p:sp>
    </p:spTree>
    <p:extLst>
      <p:ext uri="{BB962C8B-B14F-4D97-AF65-F5344CB8AC3E}">
        <p14:creationId xmlns:p14="http://schemas.microsoft.com/office/powerpoint/2010/main" val="2174409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503238" y="311150"/>
            <a:ext cx="6637337" cy="66325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03238" y="7204075"/>
            <a:ext cx="2346325" cy="414338"/>
          </a:xfrm>
          <a:prstGeom prst="rect">
            <a:avLst/>
          </a:prstGeom>
        </p:spPr>
        <p:txBody>
          <a:bodyPr/>
          <a:lstStyle/>
          <a:p>
            <a:endParaRPr lang="en-US" dirty="0"/>
          </a:p>
        </p:txBody>
      </p:sp>
      <p:sp>
        <p:nvSpPr>
          <p:cNvPr id="5" name="Footer Placeholder 4"/>
          <p:cNvSpPr>
            <a:spLocks noGrp="1"/>
          </p:cNvSpPr>
          <p:nvPr>
            <p:ph type="ftr" sz="quarter" idx="11"/>
          </p:nvPr>
        </p:nvSpPr>
        <p:spPr>
          <a:xfrm>
            <a:off x="3436938" y="7204075"/>
            <a:ext cx="3184525" cy="414338"/>
          </a:xfrm>
          <a:prstGeom prst="rect">
            <a:avLst/>
          </a:prstGeom>
        </p:spPr>
        <p:txBody>
          <a:bodyPr/>
          <a:lstStyle/>
          <a:p>
            <a:endParaRPr lang="en-US" dirty="0"/>
          </a:p>
        </p:txBody>
      </p:sp>
      <p:sp>
        <p:nvSpPr>
          <p:cNvPr id="6" name="Slide Number Placeholder 5"/>
          <p:cNvSpPr>
            <a:spLocks noGrp="1"/>
          </p:cNvSpPr>
          <p:nvPr>
            <p:ph type="sldNum" sz="quarter" idx="12"/>
          </p:nvPr>
        </p:nvSpPr>
        <p:spPr>
          <a:xfrm>
            <a:off x="7208838" y="7204075"/>
            <a:ext cx="2346325" cy="414338"/>
          </a:xfrm>
          <a:prstGeom prst="rect">
            <a:avLst/>
          </a:prstGeom>
        </p:spPr>
        <p:txBody>
          <a:bodyPr/>
          <a:lstStyle/>
          <a:p>
            <a:fld id="{CC490C45-6327-4CC1-946F-BD4AAED9A37D}" type="slidenum">
              <a:rPr lang="en-US" smtClean="0"/>
              <a:t>‹#›</a:t>
            </a:fld>
            <a:endParaRPr lang="en-US" dirty="0"/>
          </a:p>
        </p:txBody>
      </p:sp>
    </p:spTree>
    <p:extLst>
      <p:ext uri="{BB962C8B-B14F-4D97-AF65-F5344CB8AC3E}">
        <p14:creationId xmlns:p14="http://schemas.microsoft.com/office/powerpoint/2010/main" val="3389644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ibm_sp_lockup_western-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8863" y="579332"/>
            <a:ext cx="1166495"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4"/>
          <p:cNvSpPr>
            <a:spLocks noChangeShapeType="1"/>
          </p:cNvSpPr>
          <p:nvPr/>
        </p:nvSpPr>
        <p:spPr bwMode="auto">
          <a:xfrm flipH="1">
            <a:off x="286386" y="1027325"/>
            <a:ext cx="9483884"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1882" tIns="50941" rIns="101882" bIns="50941"/>
          <a:lstStyle/>
          <a:p>
            <a:pPr fontAlgn="base">
              <a:spcBef>
                <a:spcPct val="0"/>
              </a:spcBef>
              <a:spcAft>
                <a:spcPct val="0"/>
              </a:spcAft>
              <a:defRPr/>
            </a:pPr>
            <a:endParaRPr lang="en-US" dirty="0">
              <a:solidFill>
                <a:srgbClr val="000000"/>
              </a:solidFill>
            </a:endParaRPr>
          </a:p>
        </p:txBody>
      </p:sp>
      <p:sp>
        <p:nvSpPr>
          <p:cNvPr id="6" name="Rectangle 6"/>
          <p:cNvSpPr>
            <a:spLocks noChangeArrowheads="1"/>
          </p:cNvSpPr>
          <p:nvPr/>
        </p:nvSpPr>
        <p:spPr bwMode="black">
          <a:xfrm>
            <a:off x="6541453" y="7345999"/>
            <a:ext cx="3359785" cy="26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590" tIns="51296" rIns="102590" bIns="51296">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fontAlgn="base" hangingPunct="1">
              <a:spcBef>
                <a:spcPct val="0"/>
              </a:spcBef>
              <a:spcAft>
                <a:spcPct val="0"/>
              </a:spcAft>
              <a:defRPr/>
            </a:pPr>
            <a:r>
              <a:rPr lang="en-US" altLang="en-US" sz="1000" dirty="0">
                <a:solidFill>
                  <a:srgbClr val="000000"/>
                </a:solidFill>
              </a:rPr>
              <a:t>© 2017</a:t>
            </a:r>
            <a:r>
              <a:rPr lang="en-US" altLang="en-US" sz="1000" baseline="0" dirty="0">
                <a:solidFill>
                  <a:srgbClr val="000000"/>
                </a:solidFill>
              </a:rPr>
              <a:t> </a:t>
            </a:r>
            <a:r>
              <a:rPr lang="en-US" altLang="en-US" sz="1000" dirty="0">
                <a:solidFill>
                  <a:srgbClr val="000000"/>
                </a:solidFill>
              </a:rPr>
              <a:t>IBM Corporation</a:t>
            </a:r>
          </a:p>
        </p:txBody>
      </p:sp>
      <p:pic>
        <p:nvPicPr>
          <p:cNvPr id="7" name="Picture 12" descr="BDA_PPT_color_4x3_white"/>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1147" y="4174067"/>
            <a:ext cx="9494361" cy="293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Analytics-pos-inline.png"/>
          <p:cNvPicPr>
            <a:picLocks noChangeAspect="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895" y="687282"/>
            <a:ext cx="1330643" cy="386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Rectangle 2"/>
          <p:cNvSpPr>
            <a:spLocks noGrp="1" noChangeArrowheads="1"/>
          </p:cNvSpPr>
          <p:nvPr>
            <p:ph type="ctrTitle"/>
          </p:nvPr>
        </p:nvSpPr>
        <p:spPr>
          <a:xfrm>
            <a:off x="249715" y="2655570"/>
            <a:ext cx="9000173" cy="1221635"/>
          </a:xfrm>
        </p:spPr>
        <p:txBody>
          <a:bodyPr anchor="b"/>
          <a:lstStyle>
            <a:lvl1pPr>
              <a:defRPr sz="3900"/>
            </a:lvl1pPr>
          </a:lstStyle>
          <a:p>
            <a:pPr lvl="0"/>
            <a:r>
              <a:rPr lang="en-US" noProof="0"/>
              <a:t>Click to edit master title style</a:t>
            </a:r>
          </a:p>
        </p:txBody>
      </p:sp>
      <p:sp>
        <p:nvSpPr>
          <p:cNvPr id="28677" name="Rectangle 5"/>
          <p:cNvSpPr>
            <a:spLocks noGrp="1" noChangeArrowheads="1"/>
          </p:cNvSpPr>
          <p:nvPr>
            <p:ph type="subTitle" sz="quarter" idx="1"/>
          </p:nvPr>
        </p:nvSpPr>
        <p:spPr>
          <a:xfrm>
            <a:off x="274162" y="1039919"/>
            <a:ext cx="5285898" cy="557742"/>
          </a:xfrm>
        </p:spPr>
        <p:txBody>
          <a:bodyPr anchor="b"/>
          <a:lstStyle>
            <a:lvl1pPr marL="0" indent="0">
              <a:buFont typeface="Wingdings" charset="0"/>
              <a:buNone/>
              <a:defRPr sz="1200"/>
            </a:lvl1pPr>
          </a:lstStyle>
          <a:p>
            <a:pPr lvl="0"/>
            <a:r>
              <a:rPr lang="en-US" noProof="0"/>
              <a:t>Click to edit Master subtitle style</a:t>
            </a:r>
          </a:p>
        </p:txBody>
      </p:sp>
    </p:spTree>
    <p:extLst>
      <p:ext uri="{BB962C8B-B14F-4D97-AF65-F5344CB8AC3E}">
        <p14:creationId xmlns:p14="http://schemas.microsoft.com/office/powerpoint/2010/main" val="35878283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37816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87"/>
            <a:ext cx="8549640" cy="1543685"/>
          </a:xfrm>
        </p:spPr>
        <p:txBody>
          <a:bodyPr/>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9412" indent="0">
              <a:buNone/>
              <a:defRPr sz="2000"/>
            </a:lvl2pPr>
            <a:lvl3pPr marL="1018824" indent="0">
              <a:buNone/>
              <a:defRPr sz="1800"/>
            </a:lvl3pPr>
            <a:lvl4pPr marL="1528237" indent="0">
              <a:buNone/>
              <a:defRPr sz="1600"/>
            </a:lvl4pPr>
            <a:lvl5pPr marL="2037649" indent="0">
              <a:buNone/>
              <a:defRPr sz="1600"/>
            </a:lvl5pPr>
            <a:lvl6pPr marL="2547061" indent="0">
              <a:buNone/>
              <a:defRPr sz="1600"/>
            </a:lvl6pPr>
            <a:lvl7pPr marL="3056473" indent="0">
              <a:buNone/>
              <a:defRPr sz="1600"/>
            </a:lvl7pPr>
            <a:lvl8pPr marL="3565886" indent="0">
              <a:buNone/>
              <a:defRPr sz="1600"/>
            </a:lvl8pPr>
            <a:lvl9pPr marL="4075298" indent="0">
              <a:buNone/>
              <a:defRPr sz="1600"/>
            </a:lvl9pPr>
          </a:lstStyle>
          <a:p>
            <a:pPr lvl="0"/>
            <a:r>
              <a:rPr lang="en-US"/>
              <a:t>Click to edit Master text styles</a:t>
            </a:r>
          </a:p>
        </p:txBody>
      </p:sp>
    </p:spTree>
    <p:extLst>
      <p:ext uri="{BB962C8B-B14F-4D97-AF65-F5344CB8AC3E}">
        <p14:creationId xmlns:p14="http://schemas.microsoft.com/office/powerpoint/2010/main" val="41670527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93370" y="2123017"/>
            <a:ext cx="4613593" cy="50952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74603" y="2123017"/>
            <a:ext cx="4615339" cy="50952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299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0" y="1739795"/>
            <a:ext cx="4444207"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4" name="Content Placeholder 3"/>
          <p:cNvSpPr>
            <a:spLocks noGrp="1"/>
          </p:cNvSpPr>
          <p:nvPr>
            <p:ph sz="half" idx="2"/>
          </p:nvPr>
        </p:nvSpPr>
        <p:spPr>
          <a:xfrm>
            <a:off x="502920"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28" y="1739795"/>
            <a:ext cx="4445953"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6" name="Content Placeholder 5"/>
          <p:cNvSpPr>
            <a:spLocks noGrp="1"/>
          </p:cNvSpPr>
          <p:nvPr>
            <p:ph sz="quarter" idx="4"/>
          </p:nvPr>
        </p:nvSpPr>
        <p:spPr>
          <a:xfrm>
            <a:off x="5109528"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3590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720420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31780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309457"/>
            <a:ext cx="3309144" cy="131699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1" y="1626447"/>
            <a:ext cx="3309144" cy="5316538"/>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Tree>
    <p:extLst>
      <p:ext uri="{BB962C8B-B14F-4D97-AF65-F5344CB8AC3E}">
        <p14:creationId xmlns:p14="http://schemas.microsoft.com/office/powerpoint/2010/main" val="3716233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503238" y="1812925"/>
            <a:ext cx="9051925" cy="5130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03238" y="7204075"/>
            <a:ext cx="2346325" cy="414338"/>
          </a:xfrm>
          <a:prstGeom prst="rect">
            <a:avLst/>
          </a:prstGeom>
        </p:spPr>
        <p:txBody>
          <a:bodyPr/>
          <a:lstStyle/>
          <a:p>
            <a:endParaRPr lang="en-US" dirty="0"/>
          </a:p>
        </p:txBody>
      </p:sp>
      <p:sp>
        <p:nvSpPr>
          <p:cNvPr id="5" name="Footer Placeholder 4"/>
          <p:cNvSpPr>
            <a:spLocks noGrp="1"/>
          </p:cNvSpPr>
          <p:nvPr>
            <p:ph type="ftr" sz="quarter" idx="11"/>
          </p:nvPr>
        </p:nvSpPr>
        <p:spPr>
          <a:xfrm>
            <a:off x="3436938" y="7204075"/>
            <a:ext cx="3184525" cy="414338"/>
          </a:xfrm>
          <a:prstGeom prst="rect">
            <a:avLst/>
          </a:prstGeom>
        </p:spPr>
        <p:txBody>
          <a:bodyPr/>
          <a:lstStyle/>
          <a:p>
            <a:endParaRPr lang="en-US" dirty="0"/>
          </a:p>
        </p:txBody>
      </p:sp>
      <p:sp>
        <p:nvSpPr>
          <p:cNvPr id="6" name="Slide Number Placeholder 5"/>
          <p:cNvSpPr>
            <a:spLocks noGrp="1"/>
          </p:cNvSpPr>
          <p:nvPr>
            <p:ph type="sldNum" sz="quarter" idx="12"/>
          </p:nvPr>
        </p:nvSpPr>
        <p:spPr>
          <a:xfrm>
            <a:off x="7208838" y="7204075"/>
            <a:ext cx="2346325" cy="414338"/>
          </a:xfrm>
          <a:prstGeom prst="rect">
            <a:avLst/>
          </a:prstGeom>
        </p:spPr>
        <p:txBody>
          <a:bodyPr/>
          <a:lstStyle/>
          <a:p>
            <a:fld id="{CC490C45-6327-4CC1-946F-BD4AAED9A37D}" type="slidenum">
              <a:rPr lang="en-US" smtClean="0"/>
              <a:t>‹#›</a:t>
            </a:fld>
            <a:endParaRPr lang="en-US" dirty="0"/>
          </a:p>
        </p:txBody>
      </p:sp>
    </p:spTree>
    <p:extLst>
      <p:ext uri="{BB962C8B-B14F-4D97-AF65-F5344CB8AC3E}">
        <p14:creationId xmlns:p14="http://schemas.microsoft.com/office/powerpoint/2010/main" val="10982577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pPr lvl="0"/>
            <a:endParaRPr lang="en-US" noProof="0" dirty="0"/>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Tree>
    <p:extLst>
      <p:ext uri="{BB962C8B-B14F-4D97-AF65-F5344CB8AC3E}">
        <p14:creationId xmlns:p14="http://schemas.microsoft.com/office/powerpoint/2010/main" val="12957336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39224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42982" y="672889"/>
            <a:ext cx="2348706" cy="654536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1625" y="672889"/>
            <a:ext cx="6883718" cy="654536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40765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sldNum" sz="quarter" idx="10"/>
          </p:nvPr>
        </p:nvSpPr>
        <p:spPr>
          <a:xfrm>
            <a:off x="200819" y="7408971"/>
            <a:ext cx="403383" cy="208703"/>
          </a:xfrm>
          <a:prstGeom prst="rect">
            <a:avLst/>
          </a:prstGeom>
        </p:spPr>
        <p:txBody>
          <a:bodyPr lIns="101858" tIns="50929" rIns="101858" bIns="50929"/>
          <a:lstStyle>
            <a:lvl1pPr eaLnBrk="0" hangingPunct="0">
              <a:defRPr>
                <a:latin typeface="Arial" panose="020B0604020202020204" pitchFamily="34" charset="0"/>
                <a:ea typeface="MS PGothic" pitchFamily="34" charset="-128"/>
                <a:cs typeface="+mn-cs"/>
              </a:defRPr>
            </a:lvl1pPr>
          </a:lstStyle>
          <a:p>
            <a:pPr defTabSz="914187" fontAlgn="base">
              <a:spcBef>
                <a:spcPct val="0"/>
              </a:spcBef>
              <a:spcAft>
                <a:spcPct val="0"/>
              </a:spcAft>
              <a:defRPr/>
            </a:pPr>
            <a:endParaRPr lang="en-US" dirty="0">
              <a:solidFill>
                <a:srgbClr val="000000"/>
              </a:solidFill>
            </a:endParaRPr>
          </a:p>
        </p:txBody>
      </p:sp>
      <p:sp>
        <p:nvSpPr>
          <p:cNvPr id="5" name="Rectangle 6"/>
          <p:cNvSpPr>
            <a:spLocks noGrp="1" noChangeArrowheads="1"/>
          </p:cNvSpPr>
          <p:nvPr>
            <p:ph type="ftr" sz="quarter" idx="11"/>
          </p:nvPr>
        </p:nvSpPr>
        <p:spPr>
          <a:xfrm>
            <a:off x="1709579" y="7408971"/>
            <a:ext cx="6537960" cy="208703"/>
          </a:xfrm>
          <a:prstGeom prst="rect">
            <a:avLst/>
          </a:prstGeom>
        </p:spPr>
        <p:txBody>
          <a:bodyPr lIns="101858" tIns="50929" rIns="101858" bIns="50929"/>
          <a:lstStyle>
            <a:lvl1pPr eaLnBrk="0" hangingPunct="0">
              <a:defRPr>
                <a:latin typeface="Arial" panose="020B0604020202020204" pitchFamily="34" charset="0"/>
                <a:ea typeface="MS PGothic" pitchFamily="34" charset="-128"/>
                <a:cs typeface="+mn-cs"/>
              </a:defRPr>
            </a:lvl1pPr>
          </a:lstStyle>
          <a:p>
            <a:pPr defTabSz="914187" fontAlgn="base">
              <a:spcBef>
                <a:spcPct val="0"/>
              </a:spcBef>
              <a:spcAft>
                <a:spcPct val="0"/>
              </a:spcAft>
              <a:defRPr/>
            </a:pPr>
            <a:endParaRPr lang="en-US" dirty="0">
              <a:solidFill>
                <a:srgbClr val="000000"/>
              </a:solidFill>
            </a:endParaRPr>
          </a:p>
        </p:txBody>
      </p:sp>
      <p:sp>
        <p:nvSpPr>
          <p:cNvPr id="6" name="Rectangle 7"/>
          <p:cNvSpPr>
            <a:spLocks noGrp="1" noChangeArrowheads="1"/>
          </p:cNvSpPr>
          <p:nvPr>
            <p:ph type="dt" sz="half" idx="12"/>
          </p:nvPr>
        </p:nvSpPr>
        <p:spPr>
          <a:xfrm>
            <a:off x="604202" y="7408971"/>
            <a:ext cx="1105377" cy="208703"/>
          </a:xfrm>
          <a:prstGeom prst="rect">
            <a:avLst/>
          </a:prstGeom>
        </p:spPr>
        <p:txBody>
          <a:bodyPr lIns="101858" tIns="50929" rIns="101858" bIns="50929"/>
          <a:lstStyle>
            <a:lvl1pPr eaLnBrk="0" hangingPunct="0">
              <a:defRPr>
                <a:latin typeface="Arial" panose="020B0604020202020204" pitchFamily="34" charset="0"/>
                <a:ea typeface="MS PGothic" pitchFamily="34" charset="-128"/>
                <a:cs typeface="+mn-cs"/>
              </a:defRPr>
            </a:lvl1pPr>
          </a:lstStyle>
          <a:p>
            <a:pPr defTabSz="914187" fontAlgn="base">
              <a:spcBef>
                <a:spcPct val="0"/>
              </a:spcBef>
              <a:spcAft>
                <a:spcPct val="0"/>
              </a:spcAft>
              <a:defRPr/>
            </a:pPr>
            <a:endParaRPr lang="en-US" dirty="0">
              <a:solidFill>
                <a:srgbClr val="000000"/>
              </a:solidFill>
            </a:endParaRPr>
          </a:p>
        </p:txBody>
      </p:sp>
    </p:spTree>
    <p:extLst>
      <p:ext uri="{BB962C8B-B14F-4D97-AF65-F5344CB8AC3E}">
        <p14:creationId xmlns:p14="http://schemas.microsoft.com/office/powerpoint/2010/main" val="8657423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568" y="2406315"/>
            <a:ext cx="8389431" cy="1663004"/>
          </a:xfrm>
          <a:prstGeom prst="rect">
            <a:avLst/>
          </a:prstGeom>
        </p:spPr>
        <p:txBody>
          <a:bodyPr/>
          <a:lstStyle/>
          <a:p>
            <a:r>
              <a:t>Click to edit Master title style</a:t>
            </a:r>
          </a:p>
        </p:txBody>
      </p:sp>
      <p:sp>
        <p:nvSpPr>
          <p:cNvPr id="3" name="Subtitle 2"/>
          <p:cNvSpPr>
            <a:spLocks noGrp="1"/>
          </p:cNvSpPr>
          <p:nvPr>
            <p:ph type="subTitle" idx="1"/>
          </p:nvPr>
        </p:nvSpPr>
        <p:spPr>
          <a:xfrm>
            <a:off x="1505748" y="4416136"/>
            <a:ext cx="7018319" cy="1954683"/>
          </a:xfrm>
          <a:prstGeom prst="rect">
            <a:avLst/>
          </a:prstGeom>
        </p:spPr>
        <p:txBody>
          <a:bodyPr/>
          <a:lstStyle>
            <a:lvl1pPr marL="0" indent="0" algn="ctr">
              <a:buNone/>
              <a:defRPr>
                <a:solidFill>
                  <a:schemeClr val="tx1">
                    <a:tint val="75000"/>
                  </a:schemeClr>
                </a:solidFill>
              </a:defRPr>
            </a:lvl1pPr>
            <a:lvl2pPr marL="502919" indent="0" algn="ctr">
              <a:buNone/>
              <a:defRPr>
                <a:solidFill>
                  <a:schemeClr val="tx1">
                    <a:tint val="75000"/>
                  </a:schemeClr>
                </a:solidFill>
              </a:defRPr>
            </a:lvl2pPr>
            <a:lvl3pPr marL="1005839" indent="0" algn="ctr">
              <a:buNone/>
              <a:defRPr>
                <a:solidFill>
                  <a:schemeClr val="tx1">
                    <a:tint val="75000"/>
                  </a:schemeClr>
                </a:solidFill>
              </a:defRPr>
            </a:lvl3pPr>
            <a:lvl4pPr marL="1508006" indent="0" algn="ctr">
              <a:buNone/>
              <a:defRPr>
                <a:solidFill>
                  <a:schemeClr val="tx1">
                    <a:tint val="75000"/>
                  </a:schemeClr>
                </a:solidFill>
              </a:defRPr>
            </a:lvl4pPr>
            <a:lvl5pPr marL="2011679" indent="0" algn="ctr">
              <a:buNone/>
              <a:defRPr>
                <a:solidFill>
                  <a:schemeClr val="tx1">
                    <a:tint val="75000"/>
                  </a:schemeClr>
                </a:solidFill>
              </a:defRPr>
            </a:lvl5pPr>
            <a:lvl6pPr marL="2514600" indent="0" algn="ctr">
              <a:buNone/>
              <a:defRPr>
                <a:solidFill>
                  <a:schemeClr val="tx1">
                    <a:tint val="75000"/>
                  </a:schemeClr>
                </a:solidFill>
              </a:defRPr>
            </a:lvl6pPr>
            <a:lvl7pPr marL="3020540" indent="0" algn="ctr">
              <a:buNone/>
              <a:defRPr>
                <a:solidFill>
                  <a:schemeClr val="tx1">
                    <a:tint val="75000"/>
                  </a:schemeClr>
                </a:solidFill>
              </a:defRPr>
            </a:lvl7pPr>
            <a:lvl8pPr marL="3516923" indent="0" algn="ctr">
              <a:buNone/>
              <a:defRPr>
                <a:solidFill>
                  <a:schemeClr val="tx1">
                    <a:tint val="75000"/>
                  </a:schemeClr>
                </a:solidFill>
              </a:defRPr>
            </a:lvl8pPr>
            <a:lvl9pPr marL="4023359" indent="0" algn="ctr">
              <a:buNone/>
              <a:defRPr>
                <a:solidFill>
                  <a:schemeClr val="tx1">
                    <a:tint val="75000"/>
                  </a:schemeClr>
                </a:solidFill>
              </a:defRPr>
            </a:lvl9pPr>
          </a:lstStyle>
          <a:p>
            <a:r>
              <a:t>Click to edit Master subtitle style</a:t>
            </a:r>
          </a:p>
        </p:txBody>
      </p:sp>
      <p:sp>
        <p:nvSpPr>
          <p:cNvPr id="4" name="Date Placeholder 3"/>
          <p:cNvSpPr>
            <a:spLocks noGrp="1"/>
          </p:cNvSpPr>
          <p:nvPr>
            <p:ph type="dt" sz="half" idx="10"/>
          </p:nvPr>
        </p:nvSpPr>
        <p:spPr>
          <a:xfrm>
            <a:off x="502920" y="7150608"/>
            <a:ext cx="2343607" cy="466344"/>
          </a:xfrm>
          <a:prstGeom prst="rect">
            <a:avLst/>
          </a:prstGeom>
        </p:spPr>
        <p:txBody>
          <a:bodyPr/>
          <a:lstStyle/>
          <a:p>
            <a:endParaRPr dirty="0">
              <a:solidFill>
                <a:prstClr val="black"/>
              </a:solidFill>
            </a:endParaRPr>
          </a:p>
        </p:txBody>
      </p:sp>
      <p:sp>
        <p:nvSpPr>
          <p:cNvPr id="5" name="Footer Placeholder 4"/>
          <p:cNvSpPr>
            <a:spLocks noGrp="1"/>
          </p:cNvSpPr>
          <p:nvPr>
            <p:ph type="ftr" sz="quarter" idx="11"/>
          </p:nvPr>
        </p:nvSpPr>
        <p:spPr>
          <a:xfrm>
            <a:off x="3429914" y="7150608"/>
            <a:ext cx="3188513" cy="466344"/>
          </a:xfrm>
          <a:prstGeom prst="rect">
            <a:avLst/>
          </a:prstGeom>
        </p:spPr>
        <p:txBody>
          <a:bodyPr/>
          <a:lstStyle/>
          <a:p>
            <a:endParaRPr dirty="0">
              <a:solidFill>
                <a:prstClr val="black"/>
              </a:solidFill>
            </a:endParaRPr>
          </a:p>
        </p:txBody>
      </p:sp>
      <p:sp>
        <p:nvSpPr>
          <p:cNvPr id="6" name="Slide Number Placeholder 5"/>
          <p:cNvSpPr>
            <a:spLocks noGrp="1"/>
          </p:cNvSpPr>
          <p:nvPr>
            <p:ph type="sldNum" sz="quarter" idx="12"/>
          </p:nvPr>
        </p:nvSpPr>
        <p:spPr>
          <a:xfrm>
            <a:off x="7201814" y="7150608"/>
            <a:ext cx="2353666" cy="466344"/>
          </a:xfrm>
          <a:prstGeom prst="rect">
            <a:avLst/>
          </a:prstGeom>
        </p:spPr>
        <p:txBody>
          <a:bodyPr/>
          <a:lstStyle/>
          <a:p>
            <a:fld id="{BC74DAED-263C-BCEE-534C-51A00D448ACA}"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7578424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310896"/>
            <a:ext cx="9052560" cy="1295736"/>
          </a:xfrm>
          <a:prstGeom prst="rect">
            <a:avLst/>
          </a:prstGeom>
        </p:spPr>
        <p:txBody>
          <a:bodyPr/>
          <a:lstStyle/>
          <a:p>
            <a:r>
              <a:t>Click to edit Master title style</a:t>
            </a:r>
          </a:p>
        </p:txBody>
      </p:sp>
      <p:sp>
        <p:nvSpPr>
          <p:cNvPr id="3" name="Content Placeholder 2"/>
          <p:cNvSpPr>
            <a:spLocks noGrp="1"/>
          </p:cNvSpPr>
          <p:nvPr>
            <p:ph idx="1"/>
          </p:nvPr>
        </p:nvSpPr>
        <p:spPr>
          <a:xfrm>
            <a:off x="502920" y="1810969"/>
            <a:ext cx="9052560" cy="5106467"/>
          </a:xfrm>
          <a:prstGeom prst="rect">
            <a:avLst/>
          </a:prstGeom>
        </p:spPr>
        <p:txBody>
          <a:bodyPr/>
          <a:lstStyle/>
          <a:p>
            <a:pPr lvl="0"/>
            <a:r>
              <a:t>Click to edit Master text style</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a:xfrm>
            <a:off x="502920" y="7150608"/>
            <a:ext cx="2343607" cy="466344"/>
          </a:xfrm>
          <a:prstGeom prst="rect">
            <a:avLst/>
          </a:prstGeom>
        </p:spPr>
        <p:txBody>
          <a:bodyPr/>
          <a:lstStyle/>
          <a:p>
            <a:endParaRPr dirty="0">
              <a:solidFill>
                <a:prstClr val="black"/>
              </a:solidFill>
            </a:endParaRPr>
          </a:p>
        </p:txBody>
      </p:sp>
      <p:sp>
        <p:nvSpPr>
          <p:cNvPr id="5" name="Footer Placeholder 4"/>
          <p:cNvSpPr>
            <a:spLocks noGrp="1"/>
          </p:cNvSpPr>
          <p:nvPr>
            <p:ph type="ftr" sz="quarter" idx="11"/>
          </p:nvPr>
        </p:nvSpPr>
        <p:spPr>
          <a:xfrm>
            <a:off x="3429914" y="7150608"/>
            <a:ext cx="3188513" cy="466344"/>
          </a:xfrm>
          <a:prstGeom prst="rect">
            <a:avLst/>
          </a:prstGeom>
        </p:spPr>
        <p:txBody>
          <a:bodyPr/>
          <a:lstStyle/>
          <a:p>
            <a:endParaRPr dirty="0">
              <a:solidFill>
                <a:prstClr val="black"/>
              </a:solidFill>
            </a:endParaRPr>
          </a:p>
        </p:txBody>
      </p:sp>
      <p:sp>
        <p:nvSpPr>
          <p:cNvPr id="6" name="Slide Number Placeholder 5"/>
          <p:cNvSpPr>
            <a:spLocks noGrp="1"/>
          </p:cNvSpPr>
          <p:nvPr>
            <p:ph type="sldNum" sz="quarter" idx="12"/>
          </p:nvPr>
        </p:nvSpPr>
        <p:spPr>
          <a:xfrm>
            <a:off x="7201814" y="7150608"/>
            <a:ext cx="2353666" cy="466344"/>
          </a:xfrm>
          <a:prstGeom prst="rect">
            <a:avLst/>
          </a:prstGeom>
        </p:spPr>
        <p:txBody>
          <a:bodyPr/>
          <a:lstStyle/>
          <a:p>
            <a:fld id="{EA2DC822-727A-48AB-715C-7961ED8575C4}"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34416577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02" y="4982307"/>
            <a:ext cx="8553453" cy="1604472"/>
          </a:xfrm>
          <a:prstGeom prst="rect">
            <a:avLst/>
          </a:prstGeom>
        </p:spPr>
        <p:txBody>
          <a:bodyPr anchor="t"/>
          <a:lstStyle>
            <a:lvl1pPr algn="l">
              <a:buNone/>
              <a:defRPr sz="4400" b="1" cap="all"/>
            </a:lvl1pPr>
          </a:lstStyle>
          <a:p>
            <a:r>
              <a:t>Click to edit Master title style</a:t>
            </a:r>
          </a:p>
        </p:txBody>
      </p:sp>
      <p:sp>
        <p:nvSpPr>
          <p:cNvPr id="3" name="Text Placeholder 2"/>
          <p:cNvSpPr>
            <a:spLocks noGrp="1"/>
          </p:cNvSpPr>
          <p:nvPr>
            <p:ph type="body" idx="1"/>
          </p:nvPr>
        </p:nvSpPr>
        <p:spPr>
          <a:xfrm>
            <a:off x="794502" y="3264407"/>
            <a:ext cx="8553453" cy="1709929"/>
          </a:xfrm>
          <a:prstGeom prst="rect">
            <a:avLst/>
          </a:prstGeom>
        </p:spPr>
        <p:txBody>
          <a:bodyPr anchor="t"/>
          <a:lstStyle>
            <a:lvl1pPr marL="0" indent="0">
              <a:buNone/>
              <a:defRPr sz="4400">
                <a:solidFill>
                  <a:schemeClr val="tx1">
                    <a:tint val="75000"/>
                  </a:schemeClr>
                </a:solidFill>
              </a:defRPr>
            </a:lvl1pPr>
            <a:lvl2pPr marL="502919" indent="0">
              <a:buNone/>
              <a:defRPr sz="3960">
                <a:solidFill>
                  <a:schemeClr val="tx1">
                    <a:tint val="75000"/>
                  </a:schemeClr>
                </a:solidFill>
              </a:defRPr>
            </a:lvl2pPr>
            <a:lvl3pPr marL="1005839" indent="0">
              <a:buNone/>
              <a:defRPr sz="3520">
                <a:solidFill>
                  <a:schemeClr val="tx1">
                    <a:tint val="75000"/>
                  </a:schemeClr>
                </a:solidFill>
              </a:defRPr>
            </a:lvl3pPr>
            <a:lvl4pPr marL="1508006" indent="0">
              <a:buNone/>
              <a:defRPr sz="3079">
                <a:solidFill>
                  <a:schemeClr val="tx1">
                    <a:tint val="75000"/>
                  </a:schemeClr>
                </a:solidFill>
              </a:defRPr>
            </a:lvl4pPr>
            <a:lvl5pPr marL="2011679" indent="0">
              <a:buNone/>
              <a:defRPr sz="2640">
                <a:solidFill>
                  <a:schemeClr val="tx1">
                    <a:tint val="75000"/>
                  </a:schemeClr>
                </a:solidFill>
              </a:defRPr>
            </a:lvl5pPr>
            <a:lvl6pPr marL="2514600" indent="0">
              <a:buNone/>
              <a:defRPr sz="4400">
                <a:solidFill>
                  <a:schemeClr val="tx1">
                    <a:tint val="75000"/>
                  </a:schemeClr>
                </a:solidFill>
              </a:defRPr>
            </a:lvl6pPr>
            <a:lvl7pPr marL="3020540" indent="0">
              <a:buNone/>
              <a:defRPr sz="4400">
                <a:solidFill>
                  <a:schemeClr val="tx1">
                    <a:tint val="75000"/>
                  </a:schemeClr>
                </a:solidFill>
              </a:defRPr>
            </a:lvl7pPr>
            <a:lvl8pPr marL="3516923" indent="0">
              <a:buNone/>
              <a:defRPr sz="4400">
                <a:solidFill>
                  <a:schemeClr val="tx1">
                    <a:tint val="75000"/>
                  </a:schemeClr>
                </a:solidFill>
              </a:defRPr>
            </a:lvl8pPr>
            <a:lvl9pPr marL="4023359" indent="0">
              <a:buNone/>
              <a:defRPr sz="4400">
                <a:solidFill>
                  <a:schemeClr val="tx1">
                    <a:tint val="75000"/>
                  </a:schemeClr>
                </a:solidFill>
              </a:defRPr>
            </a:lvl9pPr>
          </a:lstStyle>
          <a:p>
            <a:pPr lvl="0"/>
            <a:r>
              <a:t>Click to edit Master text style</a:t>
            </a:r>
          </a:p>
        </p:txBody>
      </p:sp>
      <p:sp>
        <p:nvSpPr>
          <p:cNvPr id="4" name="Date Placeholder 3"/>
          <p:cNvSpPr>
            <a:spLocks noGrp="1"/>
          </p:cNvSpPr>
          <p:nvPr>
            <p:ph type="dt" sz="half" idx="10"/>
          </p:nvPr>
        </p:nvSpPr>
        <p:spPr>
          <a:xfrm>
            <a:off x="502920" y="7150608"/>
            <a:ext cx="2343607" cy="466344"/>
          </a:xfrm>
          <a:prstGeom prst="rect">
            <a:avLst/>
          </a:prstGeom>
        </p:spPr>
        <p:txBody>
          <a:bodyPr/>
          <a:lstStyle/>
          <a:p>
            <a:endParaRPr dirty="0">
              <a:solidFill>
                <a:prstClr val="black"/>
              </a:solidFill>
            </a:endParaRPr>
          </a:p>
        </p:txBody>
      </p:sp>
      <p:sp>
        <p:nvSpPr>
          <p:cNvPr id="5" name="Footer Placeholder 4"/>
          <p:cNvSpPr>
            <a:spLocks noGrp="1"/>
          </p:cNvSpPr>
          <p:nvPr>
            <p:ph type="ftr" sz="quarter" idx="11"/>
          </p:nvPr>
        </p:nvSpPr>
        <p:spPr>
          <a:xfrm>
            <a:off x="3429914" y="7150608"/>
            <a:ext cx="3188513" cy="466344"/>
          </a:xfrm>
          <a:prstGeom prst="rect">
            <a:avLst/>
          </a:prstGeom>
        </p:spPr>
        <p:txBody>
          <a:bodyPr/>
          <a:lstStyle/>
          <a:p>
            <a:endParaRPr dirty="0">
              <a:solidFill>
                <a:prstClr val="black"/>
              </a:solidFill>
            </a:endParaRPr>
          </a:p>
        </p:txBody>
      </p:sp>
      <p:sp>
        <p:nvSpPr>
          <p:cNvPr id="6" name="Slide Number Placeholder 5"/>
          <p:cNvSpPr>
            <a:spLocks noGrp="1"/>
          </p:cNvSpPr>
          <p:nvPr>
            <p:ph type="sldNum" sz="quarter" idx="12"/>
          </p:nvPr>
        </p:nvSpPr>
        <p:spPr>
          <a:xfrm>
            <a:off x="7201814" y="7150608"/>
            <a:ext cx="2353666" cy="466344"/>
          </a:xfrm>
          <a:prstGeom prst="rect">
            <a:avLst/>
          </a:prstGeom>
        </p:spPr>
        <p:txBody>
          <a:bodyPr/>
          <a:lstStyle/>
          <a:p>
            <a:fld id="{3200CC31-016B-8163-4638-927EAD252E6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3437028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310896"/>
            <a:ext cx="9052560" cy="1295736"/>
          </a:xfrm>
          <a:prstGeom prst="rect">
            <a:avLst/>
          </a:prstGeom>
        </p:spPr>
        <p:txBody>
          <a:bodyPr/>
          <a:lstStyle/>
          <a:p>
            <a:r>
              <a:t>Click to edit Master title style</a:t>
            </a:r>
          </a:p>
        </p:txBody>
      </p:sp>
      <p:sp>
        <p:nvSpPr>
          <p:cNvPr id="3" name="Content Placeholder 2"/>
          <p:cNvSpPr>
            <a:spLocks noGrp="1"/>
          </p:cNvSpPr>
          <p:nvPr>
            <p:ph idx="1"/>
          </p:nvPr>
        </p:nvSpPr>
        <p:spPr>
          <a:xfrm>
            <a:off x="502920" y="1787652"/>
            <a:ext cx="4435754" cy="5129784"/>
          </a:xfrm>
          <a:prstGeom prst="rect">
            <a:avLst/>
          </a:prstGeom>
        </p:spPr>
        <p:txBody>
          <a:bodyPr/>
          <a:lstStyle/>
          <a:p>
            <a:pPr lvl="0"/>
            <a:r>
              <a:t>Click to edit Master text style</a:t>
            </a:r>
          </a:p>
          <a:p>
            <a:pPr lvl="1"/>
            <a:r>
              <a:t>Second Level</a:t>
            </a:r>
          </a:p>
          <a:p>
            <a:pPr lvl="2"/>
            <a:r>
              <a:t>Third Level</a:t>
            </a:r>
          </a:p>
          <a:p>
            <a:pPr lvl="3"/>
            <a:r>
              <a:t>Fourth Level</a:t>
            </a:r>
          </a:p>
          <a:p>
            <a:pPr lvl="4"/>
            <a:r>
              <a:t>Fifth Level</a:t>
            </a:r>
          </a:p>
        </p:txBody>
      </p:sp>
      <p:sp>
        <p:nvSpPr>
          <p:cNvPr id="4" name="Content Placeholder 3"/>
          <p:cNvSpPr>
            <a:spLocks noGrp="1"/>
          </p:cNvSpPr>
          <p:nvPr>
            <p:ph idx="2"/>
          </p:nvPr>
        </p:nvSpPr>
        <p:spPr>
          <a:xfrm>
            <a:off x="5029200" y="1787652"/>
            <a:ext cx="4526280" cy="5129784"/>
          </a:xfrm>
          <a:prstGeom prst="rect">
            <a:avLst/>
          </a:prstGeom>
        </p:spPr>
        <p:txBody>
          <a:bodyPr/>
          <a:lstStyle/>
          <a:p>
            <a:pPr lvl="0"/>
            <a:r>
              <a:t>Click to edit Master text style</a:t>
            </a:r>
          </a:p>
          <a:p>
            <a:pPr lvl="1"/>
            <a:r>
              <a:t>Second Level</a:t>
            </a:r>
          </a:p>
          <a:p>
            <a:pPr lvl="2"/>
            <a:r>
              <a:t>Third Level</a:t>
            </a:r>
          </a:p>
          <a:p>
            <a:pPr lvl="3"/>
            <a:r>
              <a:t>Fourth Level</a:t>
            </a:r>
          </a:p>
          <a:p>
            <a:pPr lvl="4"/>
            <a:r>
              <a:t>Fifth Level</a:t>
            </a:r>
          </a:p>
        </p:txBody>
      </p:sp>
      <p:sp>
        <p:nvSpPr>
          <p:cNvPr id="5" name="Date Placeholder 4"/>
          <p:cNvSpPr>
            <a:spLocks noGrp="1"/>
          </p:cNvSpPr>
          <p:nvPr>
            <p:ph type="dt" sz="half" idx="10"/>
          </p:nvPr>
        </p:nvSpPr>
        <p:spPr>
          <a:xfrm>
            <a:off x="502920" y="7150608"/>
            <a:ext cx="2343607" cy="466344"/>
          </a:xfrm>
          <a:prstGeom prst="rect">
            <a:avLst/>
          </a:prstGeom>
        </p:spPr>
        <p:txBody>
          <a:bodyPr/>
          <a:lstStyle/>
          <a:p>
            <a:endParaRPr dirty="0">
              <a:solidFill>
                <a:prstClr val="black"/>
              </a:solidFill>
            </a:endParaRPr>
          </a:p>
        </p:txBody>
      </p:sp>
      <p:sp>
        <p:nvSpPr>
          <p:cNvPr id="6" name="Footer Placeholder 5"/>
          <p:cNvSpPr>
            <a:spLocks noGrp="1"/>
          </p:cNvSpPr>
          <p:nvPr>
            <p:ph type="ftr" sz="quarter" idx="11"/>
          </p:nvPr>
        </p:nvSpPr>
        <p:spPr>
          <a:xfrm>
            <a:off x="3429914" y="7150608"/>
            <a:ext cx="3188513" cy="466344"/>
          </a:xfrm>
          <a:prstGeom prst="rect">
            <a:avLst/>
          </a:prstGeom>
        </p:spPr>
        <p:txBody>
          <a:bodyPr/>
          <a:lstStyle/>
          <a:p>
            <a:endParaRPr dirty="0">
              <a:solidFill>
                <a:prstClr val="black"/>
              </a:solidFill>
            </a:endParaRPr>
          </a:p>
        </p:txBody>
      </p:sp>
      <p:sp>
        <p:nvSpPr>
          <p:cNvPr id="7" name="Slide Number Placeholder 6"/>
          <p:cNvSpPr>
            <a:spLocks noGrp="1"/>
          </p:cNvSpPr>
          <p:nvPr>
            <p:ph type="sldNum" sz="quarter" idx="12"/>
          </p:nvPr>
        </p:nvSpPr>
        <p:spPr>
          <a:xfrm>
            <a:off x="7201814" y="7150608"/>
            <a:ext cx="2353666" cy="466344"/>
          </a:xfrm>
          <a:prstGeom prst="rect">
            <a:avLst/>
          </a:prstGeom>
        </p:spPr>
        <p:txBody>
          <a:bodyPr/>
          <a:lstStyle/>
          <a:p>
            <a:fld id="{B99AC28D-9A0A-4842-DCB2-119C86646724}"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26749303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i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0896"/>
            <a:ext cx="9052560" cy="1295736"/>
          </a:xfrm>
          <a:prstGeom prst="rect">
            <a:avLst/>
          </a:prstGeom>
        </p:spPr>
        <p:txBody>
          <a:bodyPr/>
          <a:lstStyle/>
          <a:p>
            <a:r>
              <a:t>Click to edit Master title style</a:t>
            </a:r>
          </a:p>
        </p:txBody>
      </p:sp>
      <p:sp>
        <p:nvSpPr>
          <p:cNvPr id="3" name="Text Placeholder 2"/>
          <p:cNvSpPr>
            <a:spLocks noGrp="1"/>
          </p:cNvSpPr>
          <p:nvPr>
            <p:ph type="body" idx="1"/>
          </p:nvPr>
        </p:nvSpPr>
        <p:spPr>
          <a:xfrm>
            <a:off x="502920" y="1584015"/>
            <a:ext cx="4443801" cy="880613"/>
          </a:xfrm>
          <a:prstGeom prst="rect">
            <a:avLst/>
          </a:prstGeom>
        </p:spPr>
        <p:txBody>
          <a:bodyPr anchor="b"/>
          <a:lstStyle>
            <a:lvl1pPr>
              <a:buNone/>
              <a:defRPr sz="3009" b="1"/>
            </a:lvl1pPr>
            <a:lvl2pPr marL="320">
              <a:buNone/>
              <a:defRPr sz="2376" b="1"/>
            </a:lvl2pPr>
            <a:lvl3pPr marL="160">
              <a:buNone/>
              <a:defRPr sz="2138" b="1"/>
            </a:lvl3pPr>
            <a:lvl4pPr marL="106">
              <a:buNone/>
              <a:defRPr sz="1979" b="1"/>
            </a:lvl4pPr>
            <a:lvl5pPr marL="80">
              <a:buNone/>
              <a:defRPr sz="1979" b="1"/>
            </a:lvl5pPr>
            <a:lvl6pPr marL="64">
              <a:buNone/>
              <a:defRPr sz="1979" b="1"/>
            </a:lvl6pPr>
            <a:lvl7pPr marL="53">
              <a:buNone/>
              <a:defRPr sz="1979" b="1"/>
            </a:lvl7pPr>
            <a:lvl8pPr marL="45">
              <a:buNone/>
              <a:defRPr sz="1979" b="1"/>
            </a:lvl8pPr>
            <a:lvl9pPr marL="40">
              <a:buNone/>
              <a:defRPr sz="1979" b="1"/>
            </a:lvl9pPr>
          </a:lstStyle>
          <a:p>
            <a:pPr lvl="0"/>
            <a:r>
              <a:t>Click to edit Master text style</a:t>
            </a:r>
          </a:p>
        </p:txBody>
      </p:sp>
      <p:sp>
        <p:nvSpPr>
          <p:cNvPr id="4" name="Text Placeholder 3"/>
          <p:cNvSpPr>
            <a:spLocks noGrp="1"/>
          </p:cNvSpPr>
          <p:nvPr>
            <p:ph type="body" idx="2"/>
          </p:nvPr>
        </p:nvSpPr>
        <p:spPr>
          <a:xfrm>
            <a:off x="5108661" y="1584015"/>
            <a:ext cx="4446819" cy="880613"/>
          </a:xfrm>
          <a:prstGeom prst="rect">
            <a:avLst/>
          </a:prstGeom>
        </p:spPr>
        <p:txBody>
          <a:bodyPr anchor="b"/>
          <a:lstStyle>
            <a:lvl1pPr>
              <a:buNone/>
              <a:defRPr sz="3009" b="1"/>
            </a:lvl1pPr>
            <a:lvl2pPr marL="320">
              <a:buNone/>
              <a:defRPr sz="2376" b="1"/>
            </a:lvl2pPr>
            <a:lvl3pPr marL="160">
              <a:buNone/>
              <a:defRPr sz="2138" b="1"/>
            </a:lvl3pPr>
            <a:lvl4pPr marL="106">
              <a:buNone/>
              <a:defRPr sz="1979" b="1"/>
            </a:lvl4pPr>
            <a:lvl5pPr marL="80">
              <a:buNone/>
              <a:defRPr sz="1979" b="1"/>
            </a:lvl5pPr>
            <a:lvl6pPr marL="64">
              <a:buNone/>
              <a:defRPr sz="1979" b="1"/>
            </a:lvl6pPr>
            <a:lvl7pPr marL="53">
              <a:buNone/>
              <a:defRPr sz="1979" b="1"/>
            </a:lvl7pPr>
            <a:lvl8pPr marL="45">
              <a:buNone/>
              <a:defRPr sz="1979" b="1"/>
            </a:lvl8pPr>
            <a:lvl9pPr marL="40">
              <a:buNone/>
              <a:defRPr sz="1979" b="1"/>
            </a:lvl9pPr>
          </a:lstStyle>
          <a:p>
            <a:pPr lvl="0"/>
            <a:r>
              <a:t>Click to edit Master text style</a:t>
            </a:r>
          </a:p>
        </p:txBody>
      </p:sp>
      <p:sp>
        <p:nvSpPr>
          <p:cNvPr id="5" name="Content Placeholder 4"/>
          <p:cNvSpPr>
            <a:spLocks noGrp="1"/>
          </p:cNvSpPr>
          <p:nvPr>
            <p:ph idx="3"/>
          </p:nvPr>
        </p:nvSpPr>
        <p:spPr>
          <a:xfrm>
            <a:off x="502920" y="2464628"/>
            <a:ext cx="4443801" cy="4477679"/>
          </a:xfrm>
          <a:prstGeom prst="rect">
            <a:avLst/>
          </a:prstGeom>
        </p:spPr>
        <p:txBody>
          <a:bodyPr/>
          <a:lstStyle>
            <a:lvl1pPr>
              <a:defRPr sz="3009"/>
            </a:lvl1pPr>
            <a:lvl2pPr>
              <a:defRPr sz="2376"/>
            </a:lvl2pPr>
            <a:lvl3pPr>
              <a:defRPr sz="2138"/>
            </a:lvl3pPr>
            <a:lvl4pPr>
              <a:defRPr sz="1979"/>
            </a:lvl4pPr>
            <a:lvl5pPr>
              <a:defRPr sz="1979"/>
            </a:lvl5pPr>
            <a:lvl6pPr>
              <a:defRPr sz="1979"/>
            </a:lvl6pPr>
            <a:lvl7pPr>
              <a:defRPr sz="1979"/>
            </a:lvl7pPr>
            <a:lvl8pPr>
              <a:defRPr sz="1979"/>
            </a:lvl8pPr>
            <a:lvl9pPr>
              <a:defRPr sz="1979"/>
            </a:lvl9pPr>
          </a:lstStyle>
          <a:p>
            <a:pPr lvl="0"/>
            <a:r>
              <a:t>Click to edit Master text style</a:t>
            </a:r>
          </a:p>
          <a:p>
            <a:pPr lvl="1"/>
            <a:r>
              <a:t>Second Level</a:t>
            </a:r>
          </a:p>
          <a:p>
            <a:pPr lvl="2"/>
            <a:r>
              <a:t>Third Level</a:t>
            </a:r>
          </a:p>
          <a:p>
            <a:pPr lvl="3"/>
            <a:r>
              <a:t>Fourth Level</a:t>
            </a:r>
          </a:p>
          <a:p>
            <a:pPr lvl="4"/>
            <a:r>
              <a:t>Fifth Level</a:t>
            </a:r>
          </a:p>
        </p:txBody>
      </p:sp>
      <p:sp>
        <p:nvSpPr>
          <p:cNvPr id="6" name="Content Placeholder 5"/>
          <p:cNvSpPr>
            <a:spLocks noGrp="1"/>
          </p:cNvSpPr>
          <p:nvPr>
            <p:ph idx="4"/>
          </p:nvPr>
        </p:nvSpPr>
        <p:spPr>
          <a:xfrm>
            <a:off x="5108661" y="2464628"/>
            <a:ext cx="4446819" cy="4477679"/>
          </a:xfrm>
          <a:prstGeom prst="rect">
            <a:avLst/>
          </a:prstGeom>
        </p:spPr>
        <p:txBody>
          <a:bodyPr/>
          <a:lstStyle>
            <a:lvl1pPr>
              <a:defRPr sz="3009"/>
            </a:lvl1pPr>
            <a:lvl2pPr>
              <a:defRPr sz="2376"/>
            </a:lvl2pPr>
            <a:lvl3pPr>
              <a:defRPr sz="2138"/>
            </a:lvl3pPr>
            <a:lvl4pPr>
              <a:defRPr sz="1979"/>
            </a:lvl4pPr>
            <a:lvl5pPr>
              <a:defRPr sz="1979"/>
            </a:lvl5pPr>
            <a:lvl6pPr>
              <a:defRPr sz="1979"/>
            </a:lvl6pPr>
            <a:lvl7pPr>
              <a:defRPr sz="1979"/>
            </a:lvl7pPr>
            <a:lvl8pPr>
              <a:defRPr sz="1979"/>
            </a:lvl8pPr>
            <a:lvl9pPr>
              <a:defRPr sz="1979"/>
            </a:lvl9pPr>
          </a:lstStyle>
          <a:p>
            <a:pPr lvl="0"/>
            <a:r>
              <a:t>Click to edit Master text style</a:t>
            </a:r>
          </a:p>
          <a:p>
            <a:pPr lvl="1"/>
            <a:r>
              <a:t>Second Level</a:t>
            </a:r>
          </a:p>
          <a:p>
            <a:pPr lvl="2"/>
            <a:r>
              <a:t>Third Level</a:t>
            </a:r>
          </a:p>
          <a:p>
            <a:pPr lvl="3"/>
            <a:r>
              <a:t>Fourth Level</a:t>
            </a:r>
          </a:p>
          <a:p>
            <a:pPr lvl="4"/>
            <a:r>
              <a:t>Fifth Level</a:t>
            </a:r>
          </a:p>
        </p:txBody>
      </p:sp>
      <p:sp>
        <p:nvSpPr>
          <p:cNvPr id="7" name="Date Placeholder 6"/>
          <p:cNvSpPr>
            <a:spLocks noGrp="1"/>
          </p:cNvSpPr>
          <p:nvPr>
            <p:ph type="dt" sz="half" idx="10"/>
          </p:nvPr>
        </p:nvSpPr>
        <p:spPr>
          <a:xfrm>
            <a:off x="502920" y="7150608"/>
            <a:ext cx="2343607" cy="466344"/>
          </a:xfrm>
          <a:prstGeom prst="rect">
            <a:avLst/>
          </a:prstGeom>
        </p:spPr>
        <p:txBody>
          <a:bodyPr/>
          <a:lstStyle/>
          <a:p>
            <a:endParaRPr dirty="0">
              <a:solidFill>
                <a:prstClr val="black"/>
              </a:solidFill>
            </a:endParaRPr>
          </a:p>
        </p:txBody>
      </p:sp>
      <p:sp>
        <p:nvSpPr>
          <p:cNvPr id="8" name="Footer Placeholder 7"/>
          <p:cNvSpPr>
            <a:spLocks noGrp="1"/>
          </p:cNvSpPr>
          <p:nvPr>
            <p:ph type="ftr" sz="quarter" idx="11"/>
          </p:nvPr>
        </p:nvSpPr>
        <p:spPr>
          <a:xfrm>
            <a:off x="3429914" y="7150608"/>
            <a:ext cx="3188513" cy="466344"/>
          </a:xfrm>
          <a:prstGeom prst="rect">
            <a:avLst/>
          </a:prstGeom>
        </p:spPr>
        <p:txBody>
          <a:bodyPr/>
          <a:lstStyle/>
          <a:p>
            <a:endParaRPr dirty="0">
              <a:solidFill>
                <a:prstClr val="black"/>
              </a:solidFill>
            </a:endParaRPr>
          </a:p>
        </p:txBody>
      </p:sp>
      <p:sp>
        <p:nvSpPr>
          <p:cNvPr id="9" name="Slide Number Placeholder 8"/>
          <p:cNvSpPr>
            <a:spLocks noGrp="1"/>
          </p:cNvSpPr>
          <p:nvPr>
            <p:ph type="sldNum" sz="quarter" idx="12"/>
          </p:nvPr>
        </p:nvSpPr>
        <p:spPr>
          <a:xfrm>
            <a:off x="7201814" y="7150608"/>
            <a:ext cx="2353666" cy="466344"/>
          </a:xfrm>
          <a:prstGeom prst="rect">
            <a:avLst/>
          </a:prstGeom>
        </p:spPr>
        <p:txBody>
          <a:bodyPr/>
          <a:lstStyle/>
          <a:p>
            <a:fld id="{0A19C7B7-B85E-251B-9040-1CC8AC01A930}"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16772696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2920" y="310896"/>
            <a:ext cx="9052560" cy="1295736"/>
          </a:xfrm>
          <a:prstGeom prst="rect">
            <a:avLst/>
          </a:prstGeom>
        </p:spPr>
        <p:txBody>
          <a:bodyPr anchor="b"/>
          <a:lstStyle/>
          <a:p>
            <a:r>
              <a:t>Click to edit Master title style</a:t>
            </a:r>
          </a:p>
        </p:txBody>
      </p:sp>
      <p:sp>
        <p:nvSpPr>
          <p:cNvPr id="3" name="Date Placeholder 2"/>
          <p:cNvSpPr>
            <a:spLocks noGrp="1"/>
          </p:cNvSpPr>
          <p:nvPr>
            <p:ph type="dt" sz="half" idx="10"/>
          </p:nvPr>
        </p:nvSpPr>
        <p:spPr>
          <a:xfrm>
            <a:off x="502920" y="7150608"/>
            <a:ext cx="2343607" cy="466344"/>
          </a:xfrm>
          <a:prstGeom prst="rect">
            <a:avLst/>
          </a:prstGeom>
        </p:spPr>
        <p:txBody>
          <a:bodyPr/>
          <a:lstStyle/>
          <a:p>
            <a:endParaRPr dirty="0">
              <a:solidFill>
                <a:prstClr val="black"/>
              </a:solidFill>
            </a:endParaRPr>
          </a:p>
        </p:txBody>
      </p:sp>
      <p:sp>
        <p:nvSpPr>
          <p:cNvPr id="4" name="Footer Placeholder 3"/>
          <p:cNvSpPr>
            <a:spLocks noGrp="1"/>
          </p:cNvSpPr>
          <p:nvPr>
            <p:ph type="ftr" sz="quarter" idx="11"/>
          </p:nvPr>
        </p:nvSpPr>
        <p:spPr>
          <a:xfrm>
            <a:off x="3429914" y="7150608"/>
            <a:ext cx="3188513" cy="466344"/>
          </a:xfrm>
          <a:prstGeom prst="rect">
            <a:avLst/>
          </a:prstGeom>
        </p:spPr>
        <p:txBody>
          <a:bodyPr/>
          <a:lstStyle/>
          <a:p>
            <a:endParaRPr dirty="0">
              <a:solidFill>
                <a:prstClr val="black"/>
              </a:solidFill>
            </a:endParaRPr>
          </a:p>
        </p:txBody>
      </p:sp>
      <p:sp>
        <p:nvSpPr>
          <p:cNvPr id="5" name="Slide Number Placeholder 4"/>
          <p:cNvSpPr>
            <a:spLocks noGrp="1"/>
          </p:cNvSpPr>
          <p:nvPr>
            <p:ph type="sldNum" sz="quarter" idx="12"/>
          </p:nvPr>
        </p:nvSpPr>
        <p:spPr>
          <a:xfrm>
            <a:off x="7201814" y="7150608"/>
            <a:ext cx="2353666" cy="466344"/>
          </a:xfrm>
          <a:prstGeom prst="rect">
            <a:avLst/>
          </a:prstGeom>
        </p:spPr>
        <p:txBody>
          <a:bodyPr/>
          <a:lstStyle/>
          <a:p>
            <a:fld id="{3C338E01-613D-21D1-05D5-EC8CA5307E53}"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3546309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95338" y="3294063"/>
            <a:ext cx="8548687" cy="1700212"/>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03238" y="7204075"/>
            <a:ext cx="2346325" cy="414338"/>
          </a:xfrm>
          <a:prstGeom prst="rect">
            <a:avLst/>
          </a:prstGeom>
        </p:spPr>
        <p:txBody>
          <a:bodyPr/>
          <a:lstStyle/>
          <a:p>
            <a:endParaRPr lang="en-US" dirty="0"/>
          </a:p>
        </p:txBody>
      </p:sp>
      <p:sp>
        <p:nvSpPr>
          <p:cNvPr id="5" name="Footer Placeholder 4"/>
          <p:cNvSpPr>
            <a:spLocks noGrp="1"/>
          </p:cNvSpPr>
          <p:nvPr>
            <p:ph type="ftr" sz="quarter" idx="11"/>
          </p:nvPr>
        </p:nvSpPr>
        <p:spPr>
          <a:xfrm>
            <a:off x="3436938" y="7204075"/>
            <a:ext cx="3184525" cy="414338"/>
          </a:xfrm>
          <a:prstGeom prst="rect">
            <a:avLst/>
          </a:prstGeom>
        </p:spPr>
        <p:txBody>
          <a:bodyPr/>
          <a:lstStyle/>
          <a:p>
            <a:endParaRPr lang="en-US" dirty="0"/>
          </a:p>
        </p:txBody>
      </p:sp>
      <p:sp>
        <p:nvSpPr>
          <p:cNvPr id="6" name="Slide Number Placeholder 5"/>
          <p:cNvSpPr>
            <a:spLocks noGrp="1"/>
          </p:cNvSpPr>
          <p:nvPr>
            <p:ph type="sldNum" sz="quarter" idx="12"/>
          </p:nvPr>
        </p:nvSpPr>
        <p:spPr>
          <a:xfrm>
            <a:off x="7208838" y="7204075"/>
            <a:ext cx="2346325" cy="414338"/>
          </a:xfrm>
          <a:prstGeom prst="rect">
            <a:avLst/>
          </a:prstGeom>
        </p:spPr>
        <p:txBody>
          <a:bodyPr/>
          <a:lstStyle/>
          <a:p>
            <a:fld id="{CC490C45-6327-4CC1-946F-BD4AAED9A37D}" type="slidenum">
              <a:rPr lang="en-US" smtClean="0"/>
              <a:t>‹#›</a:t>
            </a:fld>
            <a:endParaRPr lang="en-US" dirty="0"/>
          </a:p>
        </p:txBody>
      </p:sp>
    </p:spTree>
    <p:extLst>
      <p:ext uri="{BB962C8B-B14F-4D97-AF65-F5344CB8AC3E}">
        <p14:creationId xmlns:p14="http://schemas.microsoft.com/office/powerpoint/2010/main" val="14309664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02920" y="7150608"/>
            <a:ext cx="2343607" cy="466344"/>
          </a:xfrm>
          <a:prstGeom prst="rect">
            <a:avLst/>
          </a:prstGeom>
        </p:spPr>
        <p:txBody>
          <a:bodyPr/>
          <a:lstStyle/>
          <a:p>
            <a:endParaRPr dirty="0">
              <a:solidFill>
                <a:prstClr val="black"/>
              </a:solidFill>
            </a:endParaRPr>
          </a:p>
        </p:txBody>
      </p:sp>
      <p:sp>
        <p:nvSpPr>
          <p:cNvPr id="3" name="Footer Placeholder 2"/>
          <p:cNvSpPr>
            <a:spLocks noGrp="1"/>
          </p:cNvSpPr>
          <p:nvPr>
            <p:ph type="ftr" sz="quarter" idx="11"/>
          </p:nvPr>
        </p:nvSpPr>
        <p:spPr>
          <a:xfrm>
            <a:off x="3429914" y="7150608"/>
            <a:ext cx="3188513" cy="466344"/>
          </a:xfrm>
          <a:prstGeom prst="rect">
            <a:avLst/>
          </a:prstGeom>
        </p:spPr>
        <p:txBody>
          <a:bodyPr/>
          <a:lstStyle/>
          <a:p>
            <a:endParaRPr dirty="0">
              <a:solidFill>
                <a:prstClr val="black"/>
              </a:solidFill>
            </a:endParaRPr>
          </a:p>
        </p:txBody>
      </p:sp>
      <p:sp>
        <p:nvSpPr>
          <p:cNvPr id="4" name="Slide Number Placeholder 3"/>
          <p:cNvSpPr>
            <a:spLocks noGrp="1"/>
          </p:cNvSpPr>
          <p:nvPr>
            <p:ph type="sldNum" sz="quarter" idx="12"/>
          </p:nvPr>
        </p:nvSpPr>
        <p:spPr>
          <a:xfrm>
            <a:off x="7201814" y="7150608"/>
            <a:ext cx="2353666" cy="466344"/>
          </a:xfrm>
          <a:prstGeom prst="rect">
            <a:avLst/>
          </a:prstGeom>
        </p:spPr>
        <p:txBody>
          <a:bodyPr/>
          <a:lstStyle/>
          <a:p>
            <a:fld id="{E042E94D-A323-D1D6-B2EB-360B164E0323}"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3467291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0" y="309419"/>
            <a:ext cx="3309213" cy="1315012"/>
          </a:xfrm>
          <a:prstGeom prst="rect">
            <a:avLst/>
          </a:prstGeom>
        </p:spPr>
        <p:txBody>
          <a:bodyPr anchor="b"/>
          <a:lstStyle>
            <a:lvl1pPr algn="l">
              <a:defRPr sz="2138" b="1"/>
            </a:lvl1pPr>
          </a:lstStyle>
          <a:p>
            <a:r>
              <a:t>Click to edit Master title style</a:t>
            </a:r>
          </a:p>
        </p:txBody>
      </p:sp>
      <p:sp>
        <p:nvSpPr>
          <p:cNvPr id="3" name="Content Placeholder 2"/>
          <p:cNvSpPr>
            <a:spLocks noGrp="1"/>
          </p:cNvSpPr>
          <p:nvPr>
            <p:ph idx="1"/>
          </p:nvPr>
        </p:nvSpPr>
        <p:spPr>
          <a:xfrm>
            <a:off x="3931828" y="309419"/>
            <a:ext cx="5623652" cy="6608017"/>
          </a:xfrm>
          <a:prstGeom prst="rect">
            <a:avLst/>
          </a:prstGeom>
        </p:spPr>
        <p:txBody>
          <a:bodyPr/>
          <a:lstStyle>
            <a:lvl1pPr>
              <a:defRPr sz="3484"/>
            </a:lvl1pPr>
            <a:lvl2pPr>
              <a:defRPr sz="3009"/>
            </a:lvl2pPr>
            <a:lvl3pPr>
              <a:defRPr sz="2613"/>
            </a:lvl3pPr>
            <a:lvl4pPr>
              <a:defRPr sz="2138"/>
            </a:lvl4pPr>
            <a:lvl5pPr>
              <a:defRPr sz="2138"/>
            </a:lvl5pPr>
            <a:lvl6pPr>
              <a:defRPr sz="2138"/>
            </a:lvl6pPr>
            <a:lvl7pPr>
              <a:defRPr sz="2138"/>
            </a:lvl7pPr>
            <a:lvl8pPr>
              <a:defRPr sz="2138"/>
            </a:lvl8pPr>
            <a:lvl9pPr>
              <a:defRPr sz="2138"/>
            </a:lvl9pPr>
          </a:lstStyle>
          <a:p>
            <a:pPr lvl="0"/>
            <a:r>
              <a:t>Click to edit Master text style</a:t>
            </a:r>
          </a:p>
          <a:p>
            <a:pPr lvl="1"/>
            <a:r>
              <a:t>Second Level</a:t>
            </a:r>
          </a:p>
          <a:p>
            <a:pPr lvl="2"/>
            <a:r>
              <a:t>Third Level</a:t>
            </a:r>
          </a:p>
          <a:p>
            <a:pPr lvl="3"/>
            <a:r>
              <a:t>Fourth Level</a:t>
            </a:r>
          </a:p>
          <a:p>
            <a:pPr lvl="4"/>
            <a:r>
              <a:t>Fifth Level</a:t>
            </a:r>
          </a:p>
        </p:txBody>
      </p:sp>
      <p:sp>
        <p:nvSpPr>
          <p:cNvPr id="4" name="Text Placeholder 3"/>
          <p:cNvSpPr>
            <a:spLocks noGrp="1"/>
          </p:cNvSpPr>
          <p:nvPr>
            <p:ph type="body" idx="2"/>
          </p:nvPr>
        </p:nvSpPr>
        <p:spPr>
          <a:xfrm>
            <a:off x="502920" y="1624431"/>
            <a:ext cx="3308207" cy="5293005"/>
          </a:xfrm>
          <a:prstGeom prst="rect">
            <a:avLst/>
          </a:prstGeom>
        </p:spPr>
        <p:txBody>
          <a:bodyPr/>
          <a:lstStyle>
            <a:lvl1pPr marL="0" indent="0">
              <a:buNone/>
              <a:defRPr sz="1504"/>
            </a:lvl1pPr>
            <a:lvl2pPr marL="502919" indent="0">
              <a:buNone/>
              <a:defRPr sz="1267"/>
            </a:lvl2pPr>
            <a:lvl3pPr marL="1005839" indent="0">
              <a:buNone/>
              <a:defRPr sz="1092"/>
            </a:lvl3pPr>
            <a:lvl4pPr marL="1508006" indent="0">
              <a:buNone/>
              <a:defRPr sz="989"/>
            </a:lvl4pPr>
            <a:lvl5pPr marL="2011679" indent="0">
              <a:buNone/>
              <a:defRPr sz="989"/>
            </a:lvl5pPr>
            <a:lvl6pPr marL="2514600" indent="0">
              <a:buNone/>
              <a:defRPr sz="989"/>
            </a:lvl6pPr>
            <a:lvl7pPr marL="3020540" indent="0">
              <a:buNone/>
              <a:defRPr sz="989"/>
            </a:lvl7pPr>
            <a:lvl8pPr marL="3516923" indent="0">
              <a:buNone/>
              <a:defRPr sz="989"/>
            </a:lvl8pPr>
            <a:lvl9pPr marL="4023359" indent="0">
              <a:buNone/>
              <a:defRPr sz="989"/>
            </a:lvl9pPr>
          </a:lstStyle>
          <a:p>
            <a:pPr lvl="0"/>
            <a:r>
              <a:t>Click to edit Master text style</a:t>
            </a:r>
          </a:p>
        </p:txBody>
      </p:sp>
      <p:sp>
        <p:nvSpPr>
          <p:cNvPr id="5" name="Date Placeholder 4"/>
          <p:cNvSpPr>
            <a:spLocks noGrp="1"/>
          </p:cNvSpPr>
          <p:nvPr>
            <p:ph type="dt" sz="half" idx="10"/>
          </p:nvPr>
        </p:nvSpPr>
        <p:spPr>
          <a:xfrm>
            <a:off x="502920" y="7150608"/>
            <a:ext cx="2343607" cy="466344"/>
          </a:xfrm>
          <a:prstGeom prst="rect">
            <a:avLst/>
          </a:prstGeom>
        </p:spPr>
        <p:txBody>
          <a:bodyPr/>
          <a:lstStyle/>
          <a:p>
            <a:endParaRPr dirty="0">
              <a:solidFill>
                <a:prstClr val="black"/>
              </a:solidFill>
            </a:endParaRPr>
          </a:p>
        </p:txBody>
      </p:sp>
      <p:sp>
        <p:nvSpPr>
          <p:cNvPr id="6" name="Footer Placeholder 5"/>
          <p:cNvSpPr>
            <a:spLocks noGrp="1"/>
          </p:cNvSpPr>
          <p:nvPr>
            <p:ph type="ftr" sz="quarter" idx="11"/>
          </p:nvPr>
        </p:nvSpPr>
        <p:spPr>
          <a:xfrm>
            <a:off x="3429914" y="7150608"/>
            <a:ext cx="3188513" cy="466344"/>
          </a:xfrm>
          <a:prstGeom prst="rect">
            <a:avLst/>
          </a:prstGeom>
        </p:spPr>
        <p:txBody>
          <a:bodyPr/>
          <a:lstStyle/>
          <a:p>
            <a:endParaRPr dirty="0">
              <a:solidFill>
                <a:prstClr val="black"/>
              </a:solidFill>
            </a:endParaRPr>
          </a:p>
        </p:txBody>
      </p:sp>
      <p:sp>
        <p:nvSpPr>
          <p:cNvPr id="7" name="Slide Number Placeholder 6"/>
          <p:cNvSpPr>
            <a:spLocks noGrp="1"/>
          </p:cNvSpPr>
          <p:nvPr>
            <p:ph type="sldNum" sz="quarter" idx="12"/>
          </p:nvPr>
        </p:nvSpPr>
        <p:spPr>
          <a:xfrm>
            <a:off x="7201814" y="7150608"/>
            <a:ext cx="2353666" cy="466344"/>
          </a:xfrm>
          <a:prstGeom prst="rect">
            <a:avLst/>
          </a:prstGeom>
        </p:spPr>
        <p:txBody>
          <a:bodyPr/>
          <a:lstStyle/>
          <a:p>
            <a:fld id="{6A5C82ED-E2D8-9A04-6DAA-55D4585BBBB2}"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12786111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446" y="5440680"/>
            <a:ext cx="6035040" cy="621792"/>
          </a:xfrm>
          <a:prstGeom prst="rect">
            <a:avLst/>
          </a:prstGeom>
        </p:spPr>
        <p:txBody>
          <a:bodyPr anchor="b"/>
          <a:lstStyle>
            <a:lvl1pPr algn="l">
              <a:defRPr sz="2138" b="1"/>
            </a:lvl1pPr>
          </a:lstStyle>
          <a:p>
            <a:r>
              <a:t>Click to edit Master title style</a:t>
            </a:r>
          </a:p>
        </p:txBody>
      </p:sp>
      <p:sp>
        <p:nvSpPr>
          <p:cNvPr id="3" name="Vertical Title 2"/>
          <p:cNvSpPr>
            <a:spLocks noGrp="1"/>
          </p:cNvSpPr>
          <p:nvPr>
            <p:ph type="pic" idx="1"/>
          </p:nvPr>
        </p:nvSpPr>
        <p:spPr>
          <a:xfrm>
            <a:off x="1971446" y="691743"/>
            <a:ext cx="6035040" cy="4665772"/>
          </a:xfrm>
          <a:prstGeom prst="rect">
            <a:avLst/>
          </a:prstGeom>
        </p:spPr>
        <p:txBody>
          <a:bodyPr/>
          <a:lstStyle/>
          <a:p>
            <a:endParaRPr dirty="0"/>
          </a:p>
        </p:txBody>
      </p:sp>
      <p:sp>
        <p:nvSpPr>
          <p:cNvPr id="4" name="Text Placeholder 3"/>
          <p:cNvSpPr>
            <a:spLocks noGrp="1"/>
          </p:cNvSpPr>
          <p:nvPr>
            <p:ph type="body" idx="2"/>
          </p:nvPr>
        </p:nvSpPr>
        <p:spPr>
          <a:xfrm>
            <a:off x="1971446" y="6062472"/>
            <a:ext cx="6035040" cy="854964"/>
          </a:xfrm>
          <a:prstGeom prst="rect">
            <a:avLst/>
          </a:prstGeom>
        </p:spPr>
        <p:txBody>
          <a:bodyPr/>
          <a:lstStyle>
            <a:lvl1pPr marL="0" indent="0">
              <a:buNone/>
              <a:defRPr sz="1504"/>
            </a:lvl1pPr>
            <a:lvl2pPr marL="502919" indent="0">
              <a:buNone/>
              <a:defRPr sz="1267"/>
            </a:lvl2pPr>
            <a:lvl3pPr marL="1005839" indent="0">
              <a:buNone/>
              <a:defRPr sz="1092"/>
            </a:lvl3pPr>
            <a:lvl4pPr marL="1508006" indent="0">
              <a:buNone/>
              <a:defRPr sz="989"/>
            </a:lvl4pPr>
            <a:lvl5pPr marL="2011679" indent="0">
              <a:buNone/>
              <a:defRPr sz="989"/>
            </a:lvl5pPr>
            <a:lvl6pPr marL="2514600" indent="0">
              <a:buNone/>
              <a:defRPr sz="989"/>
            </a:lvl6pPr>
            <a:lvl7pPr marL="3020540" indent="0">
              <a:buNone/>
              <a:defRPr sz="989"/>
            </a:lvl7pPr>
            <a:lvl8pPr marL="3516923" indent="0">
              <a:buNone/>
              <a:defRPr sz="989"/>
            </a:lvl8pPr>
            <a:lvl9pPr marL="4023359" indent="0">
              <a:buNone/>
              <a:defRPr sz="989"/>
            </a:lvl9pPr>
          </a:lstStyle>
          <a:p>
            <a:pPr lvl="0"/>
            <a:r>
              <a:t>Click to edit Master text style</a:t>
            </a:r>
          </a:p>
        </p:txBody>
      </p:sp>
      <p:sp>
        <p:nvSpPr>
          <p:cNvPr id="5" name="Date Placeholder 4"/>
          <p:cNvSpPr>
            <a:spLocks noGrp="1"/>
          </p:cNvSpPr>
          <p:nvPr>
            <p:ph type="dt" sz="half" idx="10"/>
          </p:nvPr>
        </p:nvSpPr>
        <p:spPr>
          <a:xfrm>
            <a:off x="502920" y="7150608"/>
            <a:ext cx="2343607" cy="466344"/>
          </a:xfrm>
          <a:prstGeom prst="rect">
            <a:avLst/>
          </a:prstGeom>
        </p:spPr>
        <p:txBody>
          <a:bodyPr/>
          <a:lstStyle/>
          <a:p>
            <a:endParaRPr dirty="0">
              <a:solidFill>
                <a:prstClr val="black"/>
              </a:solidFill>
            </a:endParaRPr>
          </a:p>
        </p:txBody>
      </p:sp>
      <p:sp>
        <p:nvSpPr>
          <p:cNvPr id="6" name="Footer Placeholder 5"/>
          <p:cNvSpPr>
            <a:spLocks noGrp="1"/>
          </p:cNvSpPr>
          <p:nvPr>
            <p:ph type="ftr" sz="quarter" idx="11"/>
          </p:nvPr>
        </p:nvSpPr>
        <p:spPr>
          <a:xfrm>
            <a:off x="3429914" y="7150608"/>
            <a:ext cx="3188513" cy="466344"/>
          </a:xfrm>
          <a:prstGeom prst="rect">
            <a:avLst/>
          </a:prstGeom>
        </p:spPr>
        <p:txBody>
          <a:bodyPr/>
          <a:lstStyle/>
          <a:p>
            <a:endParaRPr dirty="0">
              <a:solidFill>
                <a:prstClr val="black"/>
              </a:solidFill>
            </a:endParaRPr>
          </a:p>
        </p:txBody>
      </p:sp>
      <p:sp>
        <p:nvSpPr>
          <p:cNvPr id="7" name="Slide Number Placeholder 6"/>
          <p:cNvSpPr>
            <a:spLocks noGrp="1"/>
          </p:cNvSpPr>
          <p:nvPr>
            <p:ph type="sldNum" sz="quarter" idx="12"/>
          </p:nvPr>
        </p:nvSpPr>
        <p:spPr>
          <a:xfrm>
            <a:off x="7201814" y="7150608"/>
            <a:ext cx="2353666" cy="466344"/>
          </a:xfrm>
          <a:prstGeom prst="rect">
            <a:avLst/>
          </a:prstGeom>
        </p:spPr>
        <p:txBody>
          <a:bodyPr/>
          <a:lstStyle/>
          <a:p>
            <a:fld id="{A7AA550C-04B3-7067-B65C-9E08C5440950}"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23658685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310896"/>
            <a:ext cx="9052560" cy="1295736"/>
          </a:xfrm>
          <a:prstGeom prst="rect">
            <a:avLst/>
          </a:prstGeom>
        </p:spPr>
        <p:txBody>
          <a:bodyPr/>
          <a:lstStyle/>
          <a:p>
            <a:r>
              <a:t>Click to edit Master title style</a:t>
            </a:r>
          </a:p>
        </p:txBody>
      </p:sp>
      <p:sp>
        <p:nvSpPr>
          <p:cNvPr id="3" name="Vertical Title 2"/>
          <p:cNvSpPr>
            <a:spLocks noGrp="1"/>
          </p:cNvSpPr>
          <p:nvPr>
            <p:ph type="body" orient="vert" idx="1"/>
          </p:nvPr>
        </p:nvSpPr>
        <p:spPr>
          <a:xfrm>
            <a:off x="502920" y="1810969"/>
            <a:ext cx="9052560" cy="5106467"/>
          </a:xfrm>
          <a:prstGeom prst="rect">
            <a:avLst/>
          </a:prstGeom>
        </p:spPr>
        <p:txBody>
          <a:bodyPr vert="eaVert" anchor="t"/>
          <a:lstStyle/>
          <a:p>
            <a:pPr lvl="0"/>
            <a:r>
              <a:t>Click to edit Master text style</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a:xfrm>
            <a:off x="502920" y="7150608"/>
            <a:ext cx="2343607" cy="466344"/>
          </a:xfrm>
          <a:prstGeom prst="rect">
            <a:avLst/>
          </a:prstGeom>
        </p:spPr>
        <p:txBody>
          <a:bodyPr/>
          <a:lstStyle/>
          <a:p>
            <a:endParaRPr dirty="0">
              <a:solidFill>
                <a:prstClr val="black"/>
              </a:solidFill>
            </a:endParaRPr>
          </a:p>
        </p:txBody>
      </p:sp>
      <p:sp>
        <p:nvSpPr>
          <p:cNvPr id="5" name="Footer Placeholder 4"/>
          <p:cNvSpPr>
            <a:spLocks noGrp="1"/>
          </p:cNvSpPr>
          <p:nvPr>
            <p:ph type="ftr" sz="quarter" idx="11"/>
          </p:nvPr>
        </p:nvSpPr>
        <p:spPr>
          <a:xfrm>
            <a:off x="3429914" y="7150608"/>
            <a:ext cx="3188513" cy="466344"/>
          </a:xfrm>
          <a:prstGeom prst="rect">
            <a:avLst/>
          </a:prstGeom>
        </p:spPr>
        <p:txBody>
          <a:bodyPr/>
          <a:lstStyle/>
          <a:p>
            <a:endParaRPr dirty="0">
              <a:solidFill>
                <a:prstClr val="black"/>
              </a:solidFill>
            </a:endParaRPr>
          </a:p>
        </p:txBody>
      </p:sp>
      <p:sp>
        <p:nvSpPr>
          <p:cNvPr id="6" name="Slide Number Placeholder 5"/>
          <p:cNvSpPr>
            <a:spLocks noGrp="1"/>
          </p:cNvSpPr>
          <p:nvPr>
            <p:ph type="sldNum" sz="quarter" idx="12"/>
          </p:nvPr>
        </p:nvSpPr>
        <p:spPr>
          <a:xfrm>
            <a:off x="7201814" y="7150608"/>
            <a:ext cx="2353666" cy="466344"/>
          </a:xfrm>
          <a:prstGeom prst="rect">
            <a:avLst/>
          </a:prstGeom>
        </p:spPr>
        <p:txBody>
          <a:bodyPr/>
          <a:lstStyle/>
          <a:p>
            <a:fld id="{2DBECD92-33AB-A71C-1487-2AE09A214AC8}"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26101210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39" y="310896"/>
            <a:ext cx="2263141" cy="6606540"/>
          </a:xfrm>
          <a:prstGeom prst="rect">
            <a:avLst/>
          </a:prstGeom>
        </p:spPr>
        <p:txBody>
          <a:bodyPr vert="eaVert" anchor="t"/>
          <a:lstStyle/>
          <a:p>
            <a:r>
              <a:t>Click to edit Master title style</a:t>
            </a:r>
          </a:p>
        </p:txBody>
      </p:sp>
      <p:sp>
        <p:nvSpPr>
          <p:cNvPr id="3" name="Vertical Title 2"/>
          <p:cNvSpPr>
            <a:spLocks noGrp="1"/>
          </p:cNvSpPr>
          <p:nvPr>
            <p:ph type="body" orient="vert" idx="1"/>
          </p:nvPr>
        </p:nvSpPr>
        <p:spPr>
          <a:xfrm>
            <a:off x="502920" y="310896"/>
            <a:ext cx="6618427" cy="6606540"/>
          </a:xfrm>
          <a:prstGeom prst="rect">
            <a:avLst/>
          </a:prstGeom>
        </p:spPr>
        <p:txBody>
          <a:bodyPr vert="eaVert" anchor="t"/>
          <a:lstStyle/>
          <a:p>
            <a:pPr lvl="0"/>
            <a:r>
              <a:t>Click to edit Master text style</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a:xfrm>
            <a:off x="502920" y="7150608"/>
            <a:ext cx="2343607" cy="466344"/>
          </a:xfrm>
          <a:prstGeom prst="rect">
            <a:avLst/>
          </a:prstGeom>
        </p:spPr>
        <p:txBody>
          <a:bodyPr/>
          <a:lstStyle/>
          <a:p>
            <a:endParaRPr dirty="0">
              <a:solidFill>
                <a:prstClr val="black"/>
              </a:solidFill>
            </a:endParaRPr>
          </a:p>
        </p:txBody>
      </p:sp>
      <p:sp>
        <p:nvSpPr>
          <p:cNvPr id="5" name="Footer Placeholder 4"/>
          <p:cNvSpPr>
            <a:spLocks noGrp="1"/>
          </p:cNvSpPr>
          <p:nvPr>
            <p:ph type="ftr" sz="quarter" idx="11"/>
          </p:nvPr>
        </p:nvSpPr>
        <p:spPr>
          <a:xfrm>
            <a:off x="3429914" y="7150608"/>
            <a:ext cx="3188513" cy="466344"/>
          </a:xfrm>
          <a:prstGeom prst="rect">
            <a:avLst/>
          </a:prstGeom>
        </p:spPr>
        <p:txBody>
          <a:bodyPr/>
          <a:lstStyle/>
          <a:p>
            <a:endParaRPr dirty="0">
              <a:solidFill>
                <a:prstClr val="black"/>
              </a:solidFill>
            </a:endParaRPr>
          </a:p>
        </p:txBody>
      </p:sp>
      <p:sp>
        <p:nvSpPr>
          <p:cNvPr id="6" name="Slide Number Placeholder 5"/>
          <p:cNvSpPr>
            <a:spLocks noGrp="1"/>
          </p:cNvSpPr>
          <p:nvPr>
            <p:ph type="sldNum" sz="quarter" idx="12"/>
          </p:nvPr>
        </p:nvSpPr>
        <p:spPr>
          <a:xfrm>
            <a:off x="7201814" y="7150608"/>
            <a:ext cx="2353666" cy="466344"/>
          </a:xfrm>
          <a:prstGeom prst="rect">
            <a:avLst/>
          </a:prstGeom>
        </p:spPr>
        <p:txBody>
          <a:bodyPr/>
          <a:lstStyle/>
          <a:p>
            <a:fld id="{CC4C9BCB-DD76-5C62-9B01-AC22050E90D9}"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34943407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568" y="2406315"/>
            <a:ext cx="8389431" cy="1663004"/>
          </a:xfrm>
          <a:prstGeom prst="rect">
            <a:avLst/>
          </a:prstGeom>
        </p:spPr>
        <p:txBody>
          <a:bodyPr/>
          <a:lstStyle/>
          <a:p>
            <a:r>
              <a:t>Click to edit Master title style</a:t>
            </a:r>
          </a:p>
        </p:txBody>
      </p:sp>
      <p:sp>
        <p:nvSpPr>
          <p:cNvPr id="3" name="Subtitle 2"/>
          <p:cNvSpPr>
            <a:spLocks noGrp="1"/>
          </p:cNvSpPr>
          <p:nvPr>
            <p:ph type="subTitle" idx="1"/>
          </p:nvPr>
        </p:nvSpPr>
        <p:spPr>
          <a:xfrm>
            <a:off x="1505748" y="4416136"/>
            <a:ext cx="7018319" cy="1954683"/>
          </a:xfrm>
          <a:prstGeom prst="rect">
            <a:avLst/>
          </a:prstGeom>
        </p:spPr>
        <p:txBody>
          <a:bodyPr/>
          <a:lstStyle>
            <a:lvl1pPr marL="0" indent="0" algn="ctr">
              <a:buNone/>
              <a:defRPr>
                <a:solidFill>
                  <a:schemeClr val="tx1">
                    <a:tint val="75000"/>
                  </a:schemeClr>
                </a:solidFill>
              </a:defRPr>
            </a:lvl1pPr>
            <a:lvl2pPr marL="502919" indent="0" algn="ctr">
              <a:buNone/>
              <a:defRPr>
                <a:solidFill>
                  <a:schemeClr val="tx1">
                    <a:tint val="75000"/>
                  </a:schemeClr>
                </a:solidFill>
              </a:defRPr>
            </a:lvl2pPr>
            <a:lvl3pPr marL="1005839" indent="0" algn="ctr">
              <a:buNone/>
              <a:defRPr>
                <a:solidFill>
                  <a:schemeClr val="tx1">
                    <a:tint val="75000"/>
                  </a:schemeClr>
                </a:solidFill>
              </a:defRPr>
            </a:lvl3pPr>
            <a:lvl4pPr marL="1508006" indent="0" algn="ctr">
              <a:buNone/>
              <a:defRPr>
                <a:solidFill>
                  <a:schemeClr val="tx1">
                    <a:tint val="75000"/>
                  </a:schemeClr>
                </a:solidFill>
              </a:defRPr>
            </a:lvl4pPr>
            <a:lvl5pPr marL="2011679" indent="0" algn="ctr">
              <a:buNone/>
              <a:defRPr>
                <a:solidFill>
                  <a:schemeClr val="tx1">
                    <a:tint val="75000"/>
                  </a:schemeClr>
                </a:solidFill>
              </a:defRPr>
            </a:lvl5pPr>
            <a:lvl6pPr marL="2514600" indent="0" algn="ctr">
              <a:buNone/>
              <a:defRPr>
                <a:solidFill>
                  <a:schemeClr val="tx1">
                    <a:tint val="75000"/>
                  </a:schemeClr>
                </a:solidFill>
              </a:defRPr>
            </a:lvl6pPr>
            <a:lvl7pPr marL="3020540" indent="0" algn="ctr">
              <a:buNone/>
              <a:defRPr>
                <a:solidFill>
                  <a:schemeClr val="tx1">
                    <a:tint val="75000"/>
                  </a:schemeClr>
                </a:solidFill>
              </a:defRPr>
            </a:lvl7pPr>
            <a:lvl8pPr marL="3516923" indent="0" algn="ctr">
              <a:buNone/>
              <a:defRPr>
                <a:solidFill>
                  <a:schemeClr val="tx1">
                    <a:tint val="75000"/>
                  </a:schemeClr>
                </a:solidFill>
              </a:defRPr>
            </a:lvl8pPr>
            <a:lvl9pPr marL="4023359" indent="0" algn="ctr">
              <a:buNone/>
              <a:defRPr>
                <a:solidFill>
                  <a:schemeClr val="tx1">
                    <a:tint val="75000"/>
                  </a:schemeClr>
                </a:solidFill>
              </a:defRPr>
            </a:lvl9pPr>
          </a:lstStyle>
          <a:p>
            <a:r>
              <a:t>Click to edit Master subtitle style</a:t>
            </a:r>
          </a:p>
        </p:txBody>
      </p:sp>
      <p:sp>
        <p:nvSpPr>
          <p:cNvPr id="4" name="Date Placeholder 3"/>
          <p:cNvSpPr>
            <a:spLocks noGrp="1"/>
          </p:cNvSpPr>
          <p:nvPr>
            <p:ph type="dt" sz="half" idx="10"/>
          </p:nvPr>
        </p:nvSpPr>
        <p:spPr>
          <a:xfrm>
            <a:off x="502920" y="7150608"/>
            <a:ext cx="2343607" cy="466344"/>
          </a:xfrm>
          <a:prstGeom prst="rect">
            <a:avLst/>
          </a:prstGeom>
        </p:spPr>
        <p:txBody>
          <a:bodyPr/>
          <a:lstStyle/>
          <a:p>
            <a:fld id="{082C875D-B2CA-4015-2E61-057899296509}" type="datetimeFigureOut">
              <a:rPr lang="en-US">
                <a:solidFill>
                  <a:prstClr val="black"/>
                </a:solidFill>
              </a:rPr>
              <a:pPr/>
              <a:t>2/1/2017</a:t>
            </a:fld>
            <a:endParaRPr>
              <a:solidFill>
                <a:prstClr val="black"/>
              </a:solidFill>
            </a:endParaRPr>
          </a:p>
        </p:txBody>
      </p:sp>
      <p:sp>
        <p:nvSpPr>
          <p:cNvPr id="5" name="Footer Placeholder 4"/>
          <p:cNvSpPr>
            <a:spLocks noGrp="1"/>
          </p:cNvSpPr>
          <p:nvPr>
            <p:ph type="ftr" sz="quarter" idx="11"/>
          </p:nvPr>
        </p:nvSpPr>
        <p:spPr>
          <a:xfrm>
            <a:off x="3429914" y="7150608"/>
            <a:ext cx="3188513" cy="466344"/>
          </a:xfrm>
          <a:prstGeom prst="rect">
            <a:avLst/>
          </a:prstGeom>
        </p:spPr>
        <p:txBody>
          <a:bodyPr/>
          <a:lstStyle/>
          <a:p>
            <a:endParaRPr>
              <a:solidFill>
                <a:prstClr val="black"/>
              </a:solidFill>
            </a:endParaRPr>
          </a:p>
        </p:txBody>
      </p:sp>
      <p:sp>
        <p:nvSpPr>
          <p:cNvPr id="6" name="Slide Number Placeholder 5"/>
          <p:cNvSpPr>
            <a:spLocks noGrp="1"/>
          </p:cNvSpPr>
          <p:nvPr>
            <p:ph type="sldNum" sz="quarter" idx="12"/>
          </p:nvPr>
        </p:nvSpPr>
        <p:spPr>
          <a:xfrm>
            <a:off x="7201814" y="7150608"/>
            <a:ext cx="2353666" cy="466344"/>
          </a:xfrm>
          <a:prstGeom prst="rect">
            <a:avLst/>
          </a:prstGeom>
        </p:spPr>
        <p:txBody>
          <a:bodyPr/>
          <a:lstStyle/>
          <a:p>
            <a:fld id="{BC74DAED-263C-BCEE-534C-51A00D448ACA}"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41674955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310896"/>
            <a:ext cx="9052560" cy="1295736"/>
          </a:xfrm>
          <a:prstGeom prst="rect">
            <a:avLst/>
          </a:prstGeom>
        </p:spPr>
        <p:txBody>
          <a:bodyPr/>
          <a:lstStyle/>
          <a:p>
            <a:r>
              <a:t>Click to edit Master title style</a:t>
            </a:r>
          </a:p>
        </p:txBody>
      </p:sp>
      <p:sp>
        <p:nvSpPr>
          <p:cNvPr id="3" name="Content Placeholder 2"/>
          <p:cNvSpPr>
            <a:spLocks noGrp="1"/>
          </p:cNvSpPr>
          <p:nvPr>
            <p:ph idx="1"/>
          </p:nvPr>
        </p:nvSpPr>
        <p:spPr>
          <a:xfrm>
            <a:off x="502920" y="1810969"/>
            <a:ext cx="9052560" cy="5106467"/>
          </a:xfrm>
          <a:prstGeom prst="rect">
            <a:avLst/>
          </a:prstGeom>
        </p:spPr>
        <p:txBody>
          <a:bodyPr/>
          <a:lstStyle/>
          <a:p>
            <a:pPr lvl="0"/>
            <a:r>
              <a:t>Click to edit Master text style</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a:xfrm>
            <a:off x="502920" y="7150608"/>
            <a:ext cx="2343607" cy="466344"/>
          </a:xfrm>
          <a:prstGeom prst="rect">
            <a:avLst/>
          </a:prstGeom>
        </p:spPr>
        <p:txBody>
          <a:bodyPr/>
          <a:lstStyle/>
          <a:p>
            <a:fld id="{73B76EB1-5B98-236C-EB52-70A72E2DA461}" type="datetimeFigureOut">
              <a:rPr lang="en-US">
                <a:solidFill>
                  <a:prstClr val="black"/>
                </a:solidFill>
              </a:rPr>
              <a:pPr/>
              <a:t>2/1/2017</a:t>
            </a:fld>
            <a:endParaRPr>
              <a:solidFill>
                <a:prstClr val="black"/>
              </a:solidFill>
            </a:endParaRPr>
          </a:p>
        </p:txBody>
      </p:sp>
      <p:sp>
        <p:nvSpPr>
          <p:cNvPr id="5" name="Footer Placeholder 4"/>
          <p:cNvSpPr>
            <a:spLocks noGrp="1"/>
          </p:cNvSpPr>
          <p:nvPr>
            <p:ph type="ftr" sz="quarter" idx="11"/>
          </p:nvPr>
        </p:nvSpPr>
        <p:spPr>
          <a:xfrm>
            <a:off x="3429914" y="7150608"/>
            <a:ext cx="3188513" cy="466344"/>
          </a:xfrm>
          <a:prstGeom prst="rect">
            <a:avLst/>
          </a:prstGeom>
        </p:spPr>
        <p:txBody>
          <a:bodyPr/>
          <a:lstStyle/>
          <a:p>
            <a:endParaRPr>
              <a:solidFill>
                <a:prstClr val="black"/>
              </a:solidFill>
            </a:endParaRPr>
          </a:p>
        </p:txBody>
      </p:sp>
      <p:sp>
        <p:nvSpPr>
          <p:cNvPr id="6" name="Slide Number Placeholder 5"/>
          <p:cNvSpPr>
            <a:spLocks noGrp="1"/>
          </p:cNvSpPr>
          <p:nvPr>
            <p:ph type="sldNum" sz="quarter" idx="12"/>
          </p:nvPr>
        </p:nvSpPr>
        <p:spPr>
          <a:xfrm>
            <a:off x="7201814" y="7150608"/>
            <a:ext cx="2353666" cy="466344"/>
          </a:xfrm>
          <a:prstGeom prst="rect">
            <a:avLst/>
          </a:prstGeom>
        </p:spPr>
        <p:txBody>
          <a:bodyPr/>
          <a:lstStyle/>
          <a:p>
            <a:fld id="{EA2DC822-727A-48AB-715C-7961ED8575C4}"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18454816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02" y="4982307"/>
            <a:ext cx="8553453" cy="1604472"/>
          </a:xfrm>
          <a:prstGeom prst="rect">
            <a:avLst/>
          </a:prstGeom>
        </p:spPr>
        <p:txBody>
          <a:bodyPr anchor="t"/>
          <a:lstStyle>
            <a:lvl1pPr algn="l">
              <a:buNone/>
              <a:defRPr sz="4400" b="1" cap="all"/>
            </a:lvl1pPr>
          </a:lstStyle>
          <a:p>
            <a:r>
              <a:t>Click to edit Master title style</a:t>
            </a:r>
          </a:p>
        </p:txBody>
      </p:sp>
      <p:sp>
        <p:nvSpPr>
          <p:cNvPr id="3" name="Text Placeholder 2"/>
          <p:cNvSpPr>
            <a:spLocks noGrp="1"/>
          </p:cNvSpPr>
          <p:nvPr>
            <p:ph type="body" idx="1"/>
          </p:nvPr>
        </p:nvSpPr>
        <p:spPr>
          <a:xfrm>
            <a:off x="794502" y="3264407"/>
            <a:ext cx="8553453" cy="1709929"/>
          </a:xfrm>
          <a:prstGeom prst="rect">
            <a:avLst/>
          </a:prstGeom>
        </p:spPr>
        <p:txBody>
          <a:bodyPr anchor="t"/>
          <a:lstStyle>
            <a:lvl1pPr marL="0" indent="0">
              <a:buNone/>
              <a:defRPr sz="4400">
                <a:solidFill>
                  <a:schemeClr val="tx1">
                    <a:tint val="75000"/>
                  </a:schemeClr>
                </a:solidFill>
              </a:defRPr>
            </a:lvl1pPr>
            <a:lvl2pPr marL="502919" indent="0">
              <a:buNone/>
              <a:defRPr sz="3960">
                <a:solidFill>
                  <a:schemeClr val="tx1">
                    <a:tint val="75000"/>
                  </a:schemeClr>
                </a:solidFill>
              </a:defRPr>
            </a:lvl2pPr>
            <a:lvl3pPr marL="1005839" indent="0">
              <a:buNone/>
              <a:defRPr sz="3520">
                <a:solidFill>
                  <a:schemeClr val="tx1">
                    <a:tint val="75000"/>
                  </a:schemeClr>
                </a:solidFill>
              </a:defRPr>
            </a:lvl3pPr>
            <a:lvl4pPr marL="1508006" indent="0">
              <a:buNone/>
              <a:defRPr sz="3079">
                <a:solidFill>
                  <a:schemeClr val="tx1">
                    <a:tint val="75000"/>
                  </a:schemeClr>
                </a:solidFill>
              </a:defRPr>
            </a:lvl4pPr>
            <a:lvl5pPr marL="2011679" indent="0">
              <a:buNone/>
              <a:defRPr sz="2640">
                <a:solidFill>
                  <a:schemeClr val="tx1">
                    <a:tint val="75000"/>
                  </a:schemeClr>
                </a:solidFill>
              </a:defRPr>
            </a:lvl5pPr>
            <a:lvl6pPr marL="2514600" indent="0">
              <a:buNone/>
              <a:defRPr sz="4400">
                <a:solidFill>
                  <a:schemeClr val="tx1">
                    <a:tint val="75000"/>
                  </a:schemeClr>
                </a:solidFill>
              </a:defRPr>
            </a:lvl6pPr>
            <a:lvl7pPr marL="3020540" indent="0">
              <a:buNone/>
              <a:defRPr sz="4400">
                <a:solidFill>
                  <a:schemeClr val="tx1">
                    <a:tint val="75000"/>
                  </a:schemeClr>
                </a:solidFill>
              </a:defRPr>
            </a:lvl7pPr>
            <a:lvl8pPr marL="3516923" indent="0">
              <a:buNone/>
              <a:defRPr sz="4400">
                <a:solidFill>
                  <a:schemeClr val="tx1">
                    <a:tint val="75000"/>
                  </a:schemeClr>
                </a:solidFill>
              </a:defRPr>
            </a:lvl8pPr>
            <a:lvl9pPr marL="4023359" indent="0">
              <a:buNone/>
              <a:defRPr sz="4400">
                <a:solidFill>
                  <a:schemeClr val="tx1">
                    <a:tint val="75000"/>
                  </a:schemeClr>
                </a:solidFill>
              </a:defRPr>
            </a:lvl9pPr>
          </a:lstStyle>
          <a:p>
            <a:pPr lvl="0"/>
            <a:r>
              <a:t>Click to edit Master text style</a:t>
            </a:r>
          </a:p>
        </p:txBody>
      </p:sp>
      <p:sp>
        <p:nvSpPr>
          <p:cNvPr id="4" name="Date Placeholder 3"/>
          <p:cNvSpPr>
            <a:spLocks noGrp="1"/>
          </p:cNvSpPr>
          <p:nvPr>
            <p:ph type="dt" sz="half" idx="10"/>
          </p:nvPr>
        </p:nvSpPr>
        <p:spPr>
          <a:xfrm>
            <a:off x="502920" y="7150608"/>
            <a:ext cx="2343607" cy="466344"/>
          </a:xfrm>
          <a:prstGeom prst="rect">
            <a:avLst/>
          </a:prstGeom>
        </p:spPr>
        <p:txBody>
          <a:bodyPr/>
          <a:lstStyle/>
          <a:p>
            <a:fld id="{64E4B82B-57D0-8072-992C-1B4E452ACA9B}" type="datetimeFigureOut">
              <a:rPr lang="en-US">
                <a:solidFill>
                  <a:prstClr val="black"/>
                </a:solidFill>
              </a:rPr>
              <a:pPr/>
              <a:t>2/1/2017</a:t>
            </a:fld>
            <a:endParaRPr>
              <a:solidFill>
                <a:prstClr val="black"/>
              </a:solidFill>
            </a:endParaRPr>
          </a:p>
        </p:txBody>
      </p:sp>
      <p:sp>
        <p:nvSpPr>
          <p:cNvPr id="5" name="Footer Placeholder 4"/>
          <p:cNvSpPr>
            <a:spLocks noGrp="1"/>
          </p:cNvSpPr>
          <p:nvPr>
            <p:ph type="ftr" sz="quarter" idx="11"/>
          </p:nvPr>
        </p:nvSpPr>
        <p:spPr>
          <a:xfrm>
            <a:off x="3429914" y="7150608"/>
            <a:ext cx="3188513" cy="466344"/>
          </a:xfrm>
          <a:prstGeom prst="rect">
            <a:avLst/>
          </a:prstGeom>
        </p:spPr>
        <p:txBody>
          <a:bodyPr/>
          <a:lstStyle/>
          <a:p>
            <a:endParaRPr>
              <a:solidFill>
                <a:prstClr val="black"/>
              </a:solidFill>
            </a:endParaRPr>
          </a:p>
        </p:txBody>
      </p:sp>
      <p:sp>
        <p:nvSpPr>
          <p:cNvPr id="6" name="Slide Number Placeholder 5"/>
          <p:cNvSpPr>
            <a:spLocks noGrp="1"/>
          </p:cNvSpPr>
          <p:nvPr>
            <p:ph type="sldNum" sz="quarter" idx="12"/>
          </p:nvPr>
        </p:nvSpPr>
        <p:spPr>
          <a:xfrm>
            <a:off x="7201814" y="7150608"/>
            <a:ext cx="2353666" cy="466344"/>
          </a:xfrm>
          <a:prstGeom prst="rect">
            <a:avLst/>
          </a:prstGeom>
        </p:spPr>
        <p:txBody>
          <a:bodyPr/>
          <a:lstStyle/>
          <a:p>
            <a:fld id="{3200CC31-016B-8163-4638-927EAD252E6E}"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5985867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310896"/>
            <a:ext cx="9052560" cy="1295736"/>
          </a:xfrm>
          <a:prstGeom prst="rect">
            <a:avLst/>
          </a:prstGeom>
        </p:spPr>
        <p:txBody>
          <a:bodyPr/>
          <a:lstStyle/>
          <a:p>
            <a:r>
              <a:t>Click to edit Master title style</a:t>
            </a:r>
          </a:p>
        </p:txBody>
      </p:sp>
      <p:sp>
        <p:nvSpPr>
          <p:cNvPr id="3" name="Content Placeholder 2"/>
          <p:cNvSpPr>
            <a:spLocks noGrp="1"/>
          </p:cNvSpPr>
          <p:nvPr>
            <p:ph idx="1"/>
          </p:nvPr>
        </p:nvSpPr>
        <p:spPr>
          <a:xfrm>
            <a:off x="502920" y="1787652"/>
            <a:ext cx="4435754" cy="5129784"/>
          </a:xfrm>
          <a:prstGeom prst="rect">
            <a:avLst/>
          </a:prstGeom>
        </p:spPr>
        <p:txBody>
          <a:bodyPr/>
          <a:lstStyle/>
          <a:p>
            <a:pPr lvl="0"/>
            <a:r>
              <a:t>Click to edit Master text style</a:t>
            </a:r>
          </a:p>
          <a:p>
            <a:pPr lvl="1"/>
            <a:r>
              <a:t>Second Level</a:t>
            </a:r>
          </a:p>
          <a:p>
            <a:pPr lvl="2"/>
            <a:r>
              <a:t>Third Level</a:t>
            </a:r>
          </a:p>
          <a:p>
            <a:pPr lvl="3"/>
            <a:r>
              <a:t>Fourth Level</a:t>
            </a:r>
          </a:p>
          <a:p>
            <a:pPr lvl="4"/>
            <a:r>
              <a:t>Fifth Level</a:t>
            </a:r>
          </a:p>
        </p:txBody>
      </p:sp>
      <p:sp>
        <p:nvSpPr>
          <p:cNvPr id="4" name="Content Placeholder 3"/>
          <p:cNvSpPr>
            <a:spLocks noGrp="1"/>
          </p:cNvSpPr>
          <p:nvPr>
            <p:ph idx="2"/>
          </p:nvPr>
        </p:nvSpPr>
        <p:spPr>
          <a:xfrm>
            <a:off x="5029200" y="1787652"/>
            <a:ext cx="4526280" cy="5129784"/>
          </a:xfrm>
          <a:prstGeom prst="rect">
            <a:avLst/>
          </a:prstGeom>
        </p:spPr>
        <p:txBody>
          <a:bodyPr/>
          <a:lstStyle/>
          <a:p>
            <a:pPr lvl="0"/>
            <a:r>
              <a:t>Click to edit Master text style</a:t>
            </a:r>
          </a:p>
          <a:p>
            <a:pPr lvl="1"/>
            <a:r>
              <a:t>Second Level</a:t>
            </a:r>
          </a:p>
          <a:p>
            <a:pPr lvl="2"/>
            <a:r>
              <a:t>Third Level</a:t>
            </a:r>
          </a:p>
          <a:p>
            <a:pPr lvl="3"/>
            <a:r>
              <a:t>Fourth Level</a:t>
            </a:r>
          </a:p>
          <a:p>
            <a:pPr lvl="4"/>
            <a:r>
              <a:t>Fifth Level</a:t>
            </a:r>
          </a:p>
        </p:txBody>
      </p:sp>
      <p:sp>
        <p:nvSpPr>
          <p:cNvPr id="5" name="Date Placeholder 4"/>
          <p:cNvSpPr>
            <a:spLocks noGrp="1"/>
          </p:cNvSpPr>
          <p:nvPr>
            <p:ph type="dt" sz="half" idx="10"/>
          </p:nvPr>
        </p:nvSpPr>
        <p:spPr>
          <a:xfrm>
            <a:off x="502920" y="7150608"/>
            <a:ext cx="2343607" cy="466344"/>
          </a:xfrm>
          <a:prstGeom prst="rect">
            <a:avLst/>
          </a:prstGeom>
        </p:spPr>
        <p:txBody>
          <a:bodyPr/>
          <a:lstStyle/>
          <a:p>
            <a:fld id="{1916D0D4-B639-6689-C9A8-2B8D329A8571}" type="datetimeFigureOut">
              <a:rPr lang="en-US">
                <a:solidFill>
                  <a:prstClr val="black"/>
                </a:solidFill>
              </a:rPr>
              <a:pPr/>
              <a:t>2/1/2017</a:t>
            </a:fld>
            <a:endParaRPr>
              <a:solidFill>
                <a:prstClr val="black"/>
              </a:solidFill>
            </a:endParaRPr>
          </a:p>
        </p:txBody>
      </p:sp>
      <p:sp>
        <p:nvSpPr>
          <p:cNvPr id="6" name="Footer Placeholder 5"/>
          <p:cNvSpPr>
            <a:spLocks noGrp="1"/>
          </p:cNvSpPr>
          <p:nvPr>
            <p:ph type="ftr" sz="quarter" idx="11"/>
          </p:nvPr>
        </p:nvSpPr>
        <p:spPr>
          <a:xfrm>
            <a:off x="3429914" y="7150608"/>
            <a:ext cx="3188513" cy="466344"/>
          </a:xfrm>
          <a:prstGeom prst="rect">
            <a:avLst/>
          </a:prstGeom>
        </p:spPr>
        <p:txBody>
          <a:bodyPr/>
          <a:lstStyle/>
          <a:p>
            <a:endParaRPr>
              <a:solidFill>
                <a:prstClr val="black"/>
              </a:solidFill>
            </a:endParaRPr>
          </a:p>
        </p:txBody>
      </p:sp>
      <p:sp>
        <p:nvSpPr>
          <p:cNvPr id="7" name="Slide Number Placeholder 6"/>
          <p:cNvSpPr>
            <a:spLocks noGrp="1"/>
          </p:cNvSpPr>
          <p:nvPr>
            <p:ph type="sldNum" sz="quarter" idx="12"/>
          </p:nvPr>
        </p:nvSpPr>
        <p:spPr>
          <a:xfrm>
            <a:off x="7201814" y="7150608"/>
            <a:ext cx="2353666" cy="466344"/>
          </a:xfrm>
          <a:prstGeom prst="rect">
            <a:avLst/>
          </a:prstGeom>
        </p:spPr>
        <p:txBody>
          <a:bodyPr/>
          <a:lstStyle/>
          <a:p>
            <a:fld id="{B99AC28D-9A0A-4842-DCB2-119C86646724}"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31298649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i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0896"/>
            <a:ext cx="9052560" cy="1295736"/>
          </a:xfrm>
          <a:prstGeom prst="rect">
            <a:avLst/>
          </a:prstGeom>
        </p:spPr>
        <p:txBody>
          <a:bodyPr/>
          <a:lstStyle/>
          <a:p>
            <a:r>
              <a:t>Click to edit Master title style</a:t>
            </a:r>
          </a:p>
        </p:txBody>
      </p:sp>
      <p:sp>
        <p:nvSpPr>
          <p:cNvPr id="3" name="Text Placeholder 2"/>
          <p:cNvSpPr>
            <a:spLocks noGrp="1"/>
          </p:cNvSpPr>
          <p:nvPr>
            <p:ph type="body" idx="1"/>
          </p:nvPr>
        </p:nvSpPr>
        <p:spPr>
          <a:xfrm>
            <a:off x="502920" y="1584015"/>
            <a:ext cx="4443801" cy="880613"/>
          </a:xfrm>
          <a:prstGeom prst="rect">
            <a:avLst/>
          </a:prstGeom>
        </p:spPr>
        <p:txBody>
          <a:bodyPr anchor="b"/>
          <a:lstStyle>
            <a:lvl1pPr>
              <a:buNone/>
              <a:defRPr sz="3009" b="1"/>
            </a:lvl1pPr>
            <a:lvl2pPr marL="320">
              <a:buNone/>
              <a:defRPr sz="2376" b="1"/>
            </a:lvl2pPr>
            <a:lvl3pPr marL="160">
              <a:buNone/>
              <a:defRPr sz="2138" b="1"/>
            </a:lvl3pPr>
            <a:lvl4pPr marL="106">
              <a:buNone/>
              <a:defRPr sz="1979" b="1"/>
            </a:lvl4pPr>
            <a:lvl5pPr marL="80">
              <a:buNone/>
              <a:defRPr sz="1979" b="1"/>
            </a:lvl5pPr>
            <a:lvl6pPr marL="64">
              <a:buNone/>
              <a:defRPr sz="1979" b="1"/>
            </a:lvl6pPr>
            <a:lvl7pPr marL="53">
              <a:buNone/>
              <a:defRPr sz="1979" b="1"/>
            </a:lvl7pPr>
            <a:lvl8pPr marL="45">
              <a:buNone/>
              <a:defRPr sz="1979" b="1"/>
            </a:lvl8pPr>
            <a:lvl9pPr marL="40">
              <a:buNone/>
              <a:defRPr sz="1979" b="1"/>
            </a:lvl9pPr>
          </a:lstStyle>
          <a:p>
            <a:pPr lvl="0"/>
            <a:r>
              <a:t>Click to edit Master text style</a:t>
            </a:r>
          </a:p>
        </p:txBody>
      </p:sp>
      <p:sp>
        <p:nvSpPr>
          <p:cNvPr id="4" name="Text Placeholder 3"/>
          <p:cNvSpPr>
            <a:spLocks noGrp="1"/>
          </p:cNvSpPr>
          <p:nvPr>
            <p:ph type="body" idx="2"/>
          </p:nvPr>
        </p:nvSpPr>
        <p:spPr>
          <a:xfrm>
            <a:off x="5108661" y="1584015"/>
            <a:ext cx="4446819" cy="880613"/>
          </a:xfrm>
          <a:prstGeom prst="rect">
            <a:avLst/>
          </a:prstGeom>
        </p:spPr>
        <p:txBody>
          <a:bodyPr anchor="b"/>
          <a:lstStyle>
            <a:lvl1pPr>
              <a:buNone/>
              <a:defRPr sz="3009" b="1"/>
            </a:lvl1pPr>
            <a:lvl2pPr marL="320">
              <a:buNone/>
              <a:defRPr sz="2376" b="1"/>
            </a:lvl2pPr>
            <a:lvl3pPr marL="160">
              <a:buNone/>
              <a:defRPr sz="2138" b="1"/>
            </a:lvl3pPr>
            <a:lvl4pPr marL="106">
              <a:buNone/>
              <a:defRPr sz="1979" b="1"/>
            </a:lvl4pPr>
            <a:lvl5pPr marL="80">
              <a:buNone/>
              <a:defRPr sz="1979" b="1"/>
            </a:lvl5pPr>
            <a:lvl6pPr marL="64">
              <a:buNone/>
              <a:defRPr sz="1979" b="1"/>
            </a:lvl6pPr>
            <a:lvl7pPr marL="53">
              <a:buNone/>
              <a:defRPr sz="1979" b="1"/>
            </a:lvl7pPr>
            <a:lvl8pPr marL="45">
              <a:buNone/>
              <a:defRPr sz="1979" b="1"/>
            </a:lvl8pPr>
            <a:lvl9pPr marL="40">
              <a:buNone/>
              <a:defRPr sz="1979" b="1"/>
            </a:lvl9pPr>
          </a:lstStyle>
          <a:p>
            <a:pPr lvl="0"/>
            <a:r>
              <a:t>Click to edit Master text style</a:t>
            </a:r>
          </a:p>
        </p:txBody>
      </p:sp>
      <p:sp>
        <p:nvSpPr>
          <p:cNvPr id="5" name="Content Placeholder 4"/>
          <p:cNvSpPr>
            <a:spLocks noGrp="1"/>
          </p:cNvSpPr>
          <p:nvPr>
            <p:ph idx="3"/>
          </p:nvPr>
        </p:nvSpPr>
        <p:spPr>
          <a:xfrm>
            <a:off x="502920" y="2464628"/>
            <a:ext cx="4443801" cy="4477679"/>
          </a:xfrm>
          <a:prstGeom prst="rect">
            <a:avLst/>
          </a:prstGeom>
        </p:spPr>
        <p:txBody>
          <a:bodyPr/>
          <a:lstStyle>
            <a:lvl1pPr>
              <a:defRPr sz="3009"/>
            </a:lvl1pPr>
            <a:lvl2pPr>
              <a:defRPr sz="2376"/>
            </a:lvl2pPr>
            <a:lvl3pPr>
              <a:defRPr sz="2138"/>
            </a:lvl3pPr>
            <a:lvl4pPr>
              <a:defRPr sz="1979"/>
            </a:lvl4pPr>
            <a:lvl5pPr>
              <a:defRPr sz="1979"/>
            </a:lvl5pPr>
            <a:lvl6pPr>
              <a:defRPr sz="1979"/>
            </a:lvl6pPr>
            <a:lvl7pPr>
              <a:defRPr sz="1979"/>
            </a:lvl7pPr>
            <a:lvl8pPr>
              <a:defRPr sz="1979"/>
            </a:lvl8pPr>
            <a:lvl9pPr>
              <a:defRPr sz="1979"/>
            </a:lvl9pPr>
          </a:lstStyle>
          <a:p>
            <a:pPr lvl="0"/>
            <a:r>
              <a:t>Click to edit Master text style</a:t>
            </a:r>
          </a:p>
          <a:p>
            <a:pPr lvl="1"/>
            <a:r>
              <a:t>Second Level</a:t>
            </a:r>
          </a:p>
          <a:p>
            <a:pPr lvl="2"/>
            <a:r>
              <a:t>Third Level</a:t>
            </a:r>
          </a:p>
          <a:p>
            <a:pPr lvl="3"/>
            <a:r>
              <a:t>Fourth Level</a:t>
            </a:r>
          </a:p>
          <a:p>
            <a:pPr lvl="4"/>
            <a:r>
              <a:t>Fifth Level</a:t>
            </a:r>
          </a:p>
        </p:txBody>
      </p:sp>
      <p:sp>
        <p:nvSpPr>
          <p:cNvPr id="6" name="Content Placeholder 5"/>
          <p:cNvSpPr>
            <a:spLocks noGrp="1"/>
          </p:cNvSpPr>
          <p:nvPr>
            <p:ph idx="4"/>
          </p:nvPr>
        </p:nvSpPr>
        <p:spPr>
          <a:xfrm>
            <a:off x="5108661" y="2464628"/>
            <a:ext cx="4446819" cy="4477679"/>
          </a:xfrm>
          <a:prstGeom prst="rect">
            <a:avLst/>
          </a:prstGeom>
        </p:spPr>
        <p:txBody>
          <a:bodyPr/>
          <a:lstStyle>
            <a:lvl1pPr>
              <a:defRPr sz="3009"/>
            </a:lvl1pPr>
            <a:lvl2pPr>
              <a:defRPr sz="2376"/>
            </a:lvl2pPr>
            <a:lvl3pPr>
              <a:defRPr sz="2138"/>
            </a:lvl3pPr>
            <a:lvl4pPr>
              <a:defRPr sz="1979"/>
            </a:lvl4pPr>
            <a:lvl5pPr>
              <a:defRPr sz="1979"/>
            </a:lvl5pPr>
            <a:lvl6pPr>
              <a:defRPr sz="1979"/>
            </a:lvl6pPr>
            <a:lvl7pPr>
              <a:defRPr sz="1979"/>
            </a:lvl7pPr>
            <a:lvl8pPr>
              <a:defRPr sz="1979"/>
            </a:lvl8pPr>
            <a:lvl9pPr>
              <a:defRPr sz="1979"/>
            </a:lvl9pPr>
          </a:lstStyle>
          <a:p>
            <a:pPr lvl="0"/>
            <a:r>
              <a:t>Click to edit Master text style</a:t>
            </a:r>
          </a:p>
          <a:p>
            <a:pPr lvl="1"/>
            <a:r>
              <a:t>Second Level</a:t>
            </a:r>
          </a:p>
          <a:p>
            <a:pPr lvl="2"/>
            <a:r>
              <a:t>Third Level</a:t>
            </a:r>
          </a:p>
          <a:p>
            <a:pPr lvl="3"/>
            <a:r>
              <a:t>Fourth Level</a:t>
            </a:r>
          </a:p>
          <a:p>
            <a:pPr lvl="4"/>
            <a:r>
              <a:t>Fifth Level</a:t>
            </a:r>
          </a:p>
        </p:txBody>
      </p:sp>
      <p:sp>
        <p:nvSpPr>
          <p:cNvPr id="7" name="Date Placeholder 6"/>
          <p:cNvSpPr>
            <a:spLocks noGrp="1"/>
          </p:cNvSpPr>
          <p:nvPr>
            <p:ph type="dt" sz="half" idx="10"/>
          </p:nvPr>
        </p:nvSpPr>
        <p:spPr>
          <a:xfrm>
            <a:off x="502920" y="7150608"/>
            <a:ext cx="2343607" cy="466344"/>
          </a:xfrm>
          <a:prstGeom prst="rect">
            <a:avLst/>
          </a:prstGeom>
        </p:spPr>
        <p:txBody>
          <a:bodyPr/>
          <a:lstStyle/>
          <a:p>
            <a:fld id="{B4CEDA4E-0B79-1D94-734D-91757B75A795}" type="datetimeFigureOut">
              <a:rPr lang="en-US">
                <a:solidFill>
                  <a:prstClr val="black"/>
                </a:solidFill>
              </a:rPr>
              <a:pPr/>
              <a:t>2/1/2017</a:t>
            </a:fld>
            <a:endParaRPr>
              <a:solidFill>
                <a:prstClr val="black"/>
              </a:solidFill>
            </a:endParaRPr>
          </a:p>
        </p:txBody>
      </p:sp>
      <p:sp>
        <p:nvSpPr>
          <p:cNvPr id="8" name="Footer Placeholder 7"/>
          <p:cNvSpPr>
            <a:spLocks noGrp="1"/>
          </p:cNvSpPr>
          <p:nvPr>
            <p:ph type="ftr" sz="quarter" idx="11"/>
          </p:nvPr>
        </p:nvSpPr>
        <p:spPr>
          <a:xfrm>
            <a:off x="3429914" y="7150608"/>
            <a:ext cx="3188513" cy="466344"/>
          </a:xfrm>
          <a:prstGeom prst="rect">
            <a:avLst/>
          </a:prstGeom>
        </p:spPr>
        <p:txBody>
          <a:bodyPr/>
          <a:lstStyle/>
          <a:p>
            <a:endParaRPr>
              <a:solidFill>
                <a:prstClr val="black"/>
              </a:solidFill>
            </a:endParaRPr>
          </a:p>
        </p:txBody>
      </p:sp>
      <p:sp>
        <p:nvSpPr>
          <p:cNvPr id="9" name="Slide Number Placeholder 8"/>
          <p:cNvSpPr>
            <a:spLocks noGrp="1"/>
          </p:cNvSpPr>
          <p:nvPr>
            <p:ph type="sldNum" sz="quarter" idx="12"/>
          </p:nvPr>
        </p:nvSpPr>
        <p:spPr>
          <a:xfrm>
            <a:off x="7201814" y="7150608"/>
            <a:ext cx="2353666" cy="466344"/>
          </a:xfrm>
          <a:prstGeom prst="rect">
            <a:avLst/>
          </a:prstGeom>
        </p:spPr>
        <p:txBody>
          <a:bodyPr/>
          <a:lstStyle/>
          <a:p>
            <a:fld id="{0A19C7B7-B85E-251B-9040-1CC8AC01A930}"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2031405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503238" y="1812925"/>
            <a:ext cx="4449762" cy="5130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812925"/>
            <a:ext cx="4449763" cy="5130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503238" y="7204075"/>
            <a:ext cx="2346325" cy="414338"/>
          </a:xfrm>
          <a:prstGeom prst="rect">
            <a:avLst/>
          </a:prstGeom>
        </p:spPr>
        <p:txBody>
          <a:bodyPr/>
          <a:lstStyle/>
          <a:p>
            <a:endParaRPr lang="en-US" dirty="0"/>
          </a:p>
        </p:txBody>
      </p:sp>
      <p:sp>
        <p:nvSpPr>
          <p:cNvPr id="6" name="Footer Placeholder 5"/>
          <p:cNvSpPr>
            <a:spLocks noGrp="1"/>
          </p:cNvSpPr>
          <p:nvPr>
            <p:ph type="ftr" sz="quarter" idx="11"/>
          </p:nvPr>
        </p:nvSpPr>
        <p:spPr>
          <a:xfrm>
            <a:off x="3436938" y="7204075"/>
            <a:ext cx="3184525" cy="414338"/>
          </a:xfrm>
          <a:prstGeom prst="rect">
            <a:avLst/>
          </a:prstGeom>
        </p:spPr>
        <p:txBody>
          <a:bodyPr/>
          <a:lstStyle/>
          <a:p>
            <a:endParaRPr lang="en-US" dirty="0"/>
          </a:p>
        </p:txBody>
      </p:sp>
      <p:sp>
        <p:nvSpPr>
          <p:cNvPr id="7" name="Slide Number Placeholder 6"/>
          <p:cNvSpPr>
            <a:spLocks noGrp="1"/>
          </p:cNvSpPr>
          <p:nvPr>
            <p:ph type="sldNum" sz="quarter" idx="12"/>
          </p:nvPr>
        </p:nvSpPr>
        <p:spPr>
          <a:xfrm>
            <a:off x="7208838" y="7204075"/>
            <a:ext cx="2346325" cy="414338"/>
          </a:xfrm>
          <a:prstGeom prst="rect">
            <a:avLst/>
          </a:prstGeom>
        </p:spPr>
        <p:txBody>
          <a:bodyPr/>
          <a:lstStyle/>
          <a:p>
            <a:fld id="{CC490C45-6327-4CC1-946F-BD4AAED9A37D}" type="slidenum">
              <a:rPr lang="en-US" smtClean="0"/>
              <a:t>‹#›</a:t>
            </a:fld>
            <a:endParaRPr lang="en-US" dirty="0"/>
          </a:p>
        </p:txBody>
      </p:sp>
    </p:spTree>
    <p:extLst>
      <p:ext uri="{BB962C8B-B14F-4D97-AF65-F5344CB8AC3E}">
        <p14:creationId xmlns:p14="http://schemas.microsoft.com/office/powerpoint/2010/main" val="32812733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2920" y="310896"/>
            <a:ext cx="9052560" cy="1295736"/>
          </a:xfrm>
          <a:prstGeom prst="rect">
            <a:avLst/>
          </a:prstGeom>
        </p:spPr>
        <p:txBody>
          <a:bodyPr anchor="b"/>
          <a:lstStyle/>
          <a:p>
            <a:r>
              <a:t>Click to edit Master title style</a:t>
            </a:r>
          </a:p>
        </p:txBody>
      </p:sp>
      <p:sp>
        <p:nvSpPr>
          <p:cNvPr id="3" name="Date Placeholder 2"/>
          <p:cNvSpPr>
            <a:spLocks noGrp="1"/>
          </p:cNvSpPr>
          <p:nvPr>
            <p:ph type="dt" sz="half" idx="10"/>
          </p:nvPr>
        </p:nvSpPr>
        <p:spPr>
          <a:xfrm>
            <a:off x="502920" y="7150608"/>
            <a:ext cx="2343607" cy="466344"/>
          </a:xfrm>
          <a:prstGeom prst="rect">
            <a:avLst/>
          </a:prstGeom>
        </p:spPr>
        <p:txBody>
          <a:bodyPr/>
          <a:lstStyle/>
          <a:p>
            <a:fld id="{295459CC-9BD2-632C-6848-41C24BDBB95C}" type="datetimeFigureOut">
              <a:rPr lang="en-US">
                <a:solidFill>
                  <a:prstClr val="black"/>
                </a:solidFill>
              </a:rPr>
              <a:pPr/>
              <a:t>2/1/2017</a:t>
            </a:fld>
            <a:endParaRPr>
              <a:solidFill>
                <a:prstClr val="black"/>
              </a:solidFill>
            </a:endParaRPr>
          </a:p>
        </p:txBody>
      </p:sp>
      <p:sp>
        <p:nvSpPr>
          <p:cNvPr id="4" name="Footer Placeholder 3"/>
          <p:cNvSpPr>
            <a:spLocks noGrp="1"/>
          </p:cNvSpPr>
          <p:nvPr>
            <p:ph type="ftr" sz="quarter" idx="11"/>
          </p:nvPr>
        </p:nvSpPr>
        <p:spPr>
          <a:xfrm>
            <a:off x="3429914" y="7150608"/>
            <a:ext cx="3188513" cy="466344"/>
          </a:xfrm>
          <a:prstGeom prst="rect">
            <a:avLst/>
          </a:prstGeom>
        </p:spPr>
        <p:txBody>
          <a:bodyPr/>
          <a:lstStyle/>
          <a:p>
            <a:endParaRPr>
              <a:solidFill>
                <a:prstClr val="black"/>
              </a:solidFill>
            </a:endParaRPr>
          </a:p>
        </p:txBody>
      </p:sp>
      <p:sp>
        <p:nvSpPr>
          <p:cNvPr id="5" name="Slide Number Placeholder 4"/>
          <p:cNvSpPr>
            <a:spLocks noGrp="1"/>
          </p:cNvSpPr>
          <p:nvPr>
            <p:ph type="sldNum" sz="quarter" idx="12"/>
          </p:nvPr>
        </p:nvSpPr>
        <p:spPr>
          <a:xfrm>
            <a:off x="7201814" y="7150608"/>
            <a:ext cx="2353666" cy="466344"/>
          </a:xfrm>
          <a:prstGeom prst="rect">
            <a:avLst/>
          </a:prstGeom>
        </p:spPr>
        <p:txBody>
          <a:bodyPr/>
          <a:lstStyle/>
          <a:p>
            <a:fld id="{3C338E01-613D-21D1-05D5-EC8CA5307E53}"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40084706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02920" y="7150608"/>
            <a:ext cx="2343607" cy="466344"/>
          </a:xfrm>
          <a:prstGeom prst="rect">
            <a:avLst/>
          </a:prstGeom>
        </p:spPr>
        <p:txBody>
          <a:bodyPr/>
          <a:lstStyle/>
          <a:p>
            <a:fld id="{83AE6D0E-B823-0619-0C9A-7A2AAB0D9A18}" type="datetimeFigureOut">
              <a:rPr lang="en-US">
                <a:solidFill>
                  <a:prstClr val="black"/>
                </a:solidFill>
              </a:rPr>
              <a:pPr/>
              <a:t>2/1/2017</a:t>
            </a:fld>
            <a:endParaRPr>
              <a:solidFill>
                <a:prstClr val="black"/>
              </a:solidFill>
            </a:endParaRPr>
          </a:p>
        </p:txBody>
      </p:sp>
      <p:sp>
        <p:nvSpPr>
          <p:cNvPr id="3" name="Footer Placeholder 2"/>
          <p:cNvSpPr>
            <a:spLocks noGrp="1"/>
          </p:cNvSpPr>
          <p:nvPr>
            <p:ph type="ftr" sz="quarter" idx="11"/>
          </p:nvPr>
        </p:nvSpPr>
        <p:spPr>
          <a:xfrm>
            <a:off x="3429914" y="7150608"/>
            <a:ext cx="3188513" cy="466344"/>
          </a:xfrm>
          <a:prstGeom prst="rect">
            <a:avLst/>
          </a:prstGeom>
        </p:spPr>
        <p:txBody>
          <a:bodyPr/>
          <a:lstStyle/>
          <a:p>
            <a:endParaRPr>
              <a:solidFill>
                <a:prstClr val="black"/>
              </a:solidFill>
            </a:endParaRPr>
          </a:p>
        </p:txBody>
      </p:sp>
      <p:sp>
        <p:nvSpPr>
          <p:cNvPr id="4" name="Slide Number Placeholder 3"/>
          <p:cNvSpPr>
            <a:spLocks noGrp="1"/>
          </p:cNvSpPr>
          <p:nvPr>
            <p:ph type="sldNum" sz="quarter" idx="12"/>
          </p:nvPr>
        </p:nvSpPr>
        <p:spPr>
          <a:xfrm>
            <a:off x="7201814" y="7150608"/>
            <a:ext cx="2353666" cy="466344"/>
          </a:xfrm>
          <a:prstGeom prst="rect">
            <a:avLst/>
          </a:prstGeom>
        </p:spPr>
        <p:txBody>
          <a:bodyPr/>
          <a:lstStyle/>
          <a:p>
            <a:fld id="{E042E94D-A323-D1D6-B2EB-360B164E0323}"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26007240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0" y="309419"/>
            <a:ext cx="3309213" cy="1315012"/>
          </a:xfrm>
          <a:prstGeom prst="rect">
            <a:avLst/>
          </a:prstGeom>
        </p:spPr>
        <p:txBody>
          <a:bodyPr anchor="b"/>
          <a:lstStyle>
            <a:lvl1pPr algn="l">
              <a:defRPr sz="2138" b="1"/>
            </a:lvl1pPr>
          </a:lstStyle>
          <a:p>
            <a:r>
              <a:t>Click to edit Master title style</a:t>
            </a:r>
          </a:p>
        </p:txBody>
      </p:sp>
      <p:sp>
        <p:nvSpPr>
          <p:cNvPr id="3" name="Content Placeholder 2"/>
          <p:cNvSpPr>
            <a:spLocks noGrp="1"/>
          </p:cNvSpPr>
          <p:nvPr>
            <p:ph idx="1"/>
          </p:nvPr>
        </p:nvSpPr>
        <p:spPr>
          <a:xfrm>
            <a:off x="3931828" y="309419"/>
            <a:ext cx="5623652" cy="6608017"/>
          </a:xfrm>
          <a:prstGeom prst="rect">
            <a:avLst/>
          </a:prstGeom>
        </p:spPr>
        <p:txBody>
          <a:bodyPr/>
          <a:lstStyle>
            <a:lvl1pPr>
              <a:defRPr sz="3484"/>
            </a:lvl1pPr>
            <a:lvl2pPr>
              <a:defRPr sz="3009"/>
            </a:lvl2pPr>
            <a:lvl3pPr>
              <a:defRPr sz="2613"/>
            </a:lvl3pPr>
            <a:lvl4pPr>
              <a:defRPr sz="2138"/>
            </a:lvl4pPr>
            <a:lvl5pPr>
              <a:defRPr sz="2138"/>
            </a:lvl5pPr>
            <a:lvl6pPr>
              <a:defRPr sz="2138"/>
            </a:lvl6pPr>
            <a:lvl7pPr>
              <a:defRPr sz="2138"/>
            </a:lvl7pPr>
            <a:lvl8pPr>
              <a:defRPr sz="2138"/>
            </a:lvl8pPr>
            <a:lvl9pPr>
              <a:defRPr sz="2138"/>
            </a:lvl9pPr>
          </a:lstStyle>
          <a:p>
            <a:pPr lvl="0"/>
            <a:r>
              <a:t>Click to edit Master text style</a:t>
            </a:r>
          </a:p>
          <a:p>
            <a:pPr lvl="1"/>
            <a:r>
              <a:t>Second Level</a:t>
            </a:r>
          </a:p>
          <a:p>
            <a:pPr lvl="2"/>
            <a:r>
              <a:t>Third Level</a:t>
            </a:r>
          </a:p>
          <a:p>
            <a:pPr lvl="3"/>
            <a:r>
              <a:t>Fourth Level</a:t>
            </a:r>
          </a:p>
          <a:p>
            <a:pPr lvl="4"/>
            <a:r>
              <a:t>Fifth Level</a:t>
            </a:r>
          </a:p>
        </p:txBody>
      </p:sp>
      <p:sp>
        <p:nvSpPr>
          <p:cNvPr id="4" name="Text Placeholder 3"/>
          <p:cNvSpPr>
            <a:spLocks noGrp="1"/>
          </p:cNvSpPr>
          <p:nvPr>
            <p:ph type="body" idx="2"/>
          </p:nvPr>
        </p:nvSpPr>
        <p:spPr>
          <a:xfrm>
            <a:off x="502920" y="1624431"/>
            <a:ext cx="3308207" cy="5293005"/>
          </a:xfrm>
          <a:prstGeom prst="rect">
            <a:avLst/>
          </a:prstGeom>
        </p:spPr>
        <p:txBody>
          <a:bodyPr/>
          <a:lstStyle>
            <a:lvl1pPr marL="0" indent="0">
              <a:buNone/>
              <a:defRPr sz="1504"/>
            </a:lvl1pPr>
            <a:lvl2pPr marL="502919" indent="0">
              <a:buNone/>
              <a:defRPr sz="1267"/>
            </a:lvl2pPr>
            <a:lvl3pPr marL="1005839" indent="0">
              <a:buNone/>
              <a:defRPr sz="1092"/>
            </a:lvl3pPr>
            <a:lvl4pPr marL="1508006" indent="0">
              <a:buNone/>
              <a:defRPr sz="989"/>
            </a:lvl4pPr>
            <a:lvl5pPr marL="2011679" indent="0">
              <a:buNone/>
              <a:defRPr sz="989"/>
            </a:lvl5pPr>
            <a:lvl6pPr marL="2514600" indent="0">
              <a:buNone/>
              <a:defRPr sz="989"/>
            </a:lvl6pPr>
            <a:lvl7pPr marL="3020540" indent="0">
              <a:buNone/>
              <a:defRPr sz="989"/>
            </a:lvl7pPr>
            <a:lvl8pPr marL="3516923" indent="0">
              <a:buNone/>
              <a:defRPr sz="989"/>
            </a:lvl8pPr>
            <a:lvl9pPr marL="4023359" indent="0">
              <a:buNone/>
              <a:defRPr sz="989"/>
            </a:lvl9pPr>
          </a:lstStyle>
          <a:p>
            <a:pPr lvl="0"/>
            <a:r>
              <a:t>Click to edit Master text style</a:t>
            </a:r>
          </a:p>
        </p:txBody>
      </p:sp>
      <p:sp>
        <p:nvSpPr>
          <p:cNvPr id="5" name="Date Placeholder 4"/>
          <p:cNvSpPr>
            <a:spLocks noGrp="1"/>
          </p:cNvSpPr>
          <p:nvPr>
            <p:ph type="dt" sz="half" idx="10"/>
          </p:nvPr>
        </p:nvSpPr>
        <p:spPr>
          <a:xfrm>
            <a:off x="502920" y="7150608"/>
            <a:ext cx="2343607" cy="466344"/>
          </a:xfrm>
          <a:prstGeom prst="rect">
            <a:avLst/>
          </a:prstGeom>
        </p:spPr>
        <p:txBody>
          <a:bodyPr/>
          <a:lstStyle/>
          <a:p>
            <a:fld id="{29DE2B99-6D92-86E8-8355-B2158122969A}" type="datetimeFigureOut">
              <a:rPr lang="en-US">
                <a:solidFill>
                  <a:prstClr val="black"/>
                </a:solidFill>
              </a:rPr>
              <a:pPr/>
              <a:t>2/1/2017</a:t>
            </a:fld>
            <a:endParaRPr>
              <a:solidFill>
                <a:prstClr val="black"/>
              </a:solidFill>
            </a:endParaRPr>
          </a:p>
        </p:txBody>
      </p:sp>
      <p:sp>
        <p:nvSpPr>
          <p:cNvPr id="6" name="Footer Placeholder 5"/>
          <p:cNvSpPr>
            <a:spLocks noGrp="1"/>
          </p:cNvSpPr>
          <p:nvPr>
            <p:ph type="ftr" sz="quarter" idx="11"/>
          </p:nvPr>
        </p:nvSpPr>
        <p:spPr>
          <a:xfrm>
            <a:off x="3429914" y="7150608"/>
            <a:ext cx="3188513" cy="466344"/>
          </a:xfrm>
          <a:prstGeom prst="rect">
            <a:avLst/>
          </a:prstGeom>
        </p:spPr>
        <p:txBody>
          <a:bodyPr/>
          <a:lstStyle/>
          <a:p>
            <a:endParaRPr>
              <a:solidFill>
                <a:prstClr val="black"/>
              </a:solidFill>
            </a:endParaRPr>
          </a:p>
        </p:txBody>
      </p:sp>
      <p:sp>
        <p:nvSpPr>
          <p:cNvPr id="7" name="Slide Number Placeholder 6"/>
          <p:cNvSpPr>
            <a:spLocks noGrp="1"/>
          </p:cNvSpPr>
          <p:nvPr>
            <p:ph type="sldNum" sz="quarter" idx="12"/>
          </p:nvPr>
        </p:nvSpPr>
        <p:spPr>
          <a:xfrm>
            <a:off x="7201814" y="7150608"/>
            <a:ext cx="2353666" cy="466344"/>
          </a:xfrm>
          <a:prstGeom prst="rect">
            <a:avLst/>
          </a:prstGeom>
        </p:spPr>
        <p:txBody>
          <a:bodyPr/>
          <a:lstStyle/>
          <a:p>
            <a:fld id="{6A5C82ED-E2D8-9A04-6DAA-55D4585BBBB2}"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7060430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446" y="5440680"/>
            <a:ext cx="6035040" cy="621792"/>
          </a:xfrm>
          <a:prstGeom prst="rect">
            <a:avLst/>
          </a:prstGeom>
        </p:spPr>
        <p:txBody>
          <a:bodyPr anchor="b"/>
          <a:lstStyle>
            <a:lvl1pPr algn="l">
              <a:defRPr sz="2138" b="1"/>
            </a:lvl1pPr>
          </a:lstStyle>
          <a:p>
            <a:r>
              <a:t>Click to edit Master title style</a:t>
            </a:r>
          </a:p>
        </p:txBody>
      </p:sp>
      <p:sp>
        <p:nvSpPr>
          <p:cNvPr id="3" name="Vertical Title 2"/>
          <p:cNvSpPr>
            <a:spLocks noGrp="1"/>
          </p:cNvSpPr>
          <p:nvPr>
            <p:ph type="pic" idx="1"/>
          </p:nvPr>
        </p:nvSpPr>
        <p:spPr>
          <a:xfrm>
            <a:off x="1971446" y="691743"/>
            <a:ext cx="6035040" cy="4665772"/>
          </a:xfrm>
          <a:prstGeom prst="rect">
            <a:avLst/>
          </a:prstGeom>
        </p:spPr>
        <p:txBody>
          <a:bodyPr/>
          <a:lstStyle/>
          <a:p>
            <a:endParaRPr/>
          </a:p>
        </p:txBody>
      </p:sp>
      <p:sp>
        <p:nvSpPr>
          <p:cNvPr id="4" name="Text Placeholder 3"/>
          <p:cNvSpPr>
            <a:spLocks noGrp="1"/>
          </p:cNvSpPr>
          <p:nvPr>
            <p:ph type="body" idx="2"/>
          </p:nvPr>
        </p:nvSpPr>
        <p:spPr>
          <a:xfrm>
            <a:off x="1971446" y="6062472"/>
            <a:ext cx="6035040" cy="854964"/>
          </a:xfrm>
          <a:prstGeom prst="rect">
            <a:avLst/>
          </a:prstGeom>
        </p:spPr>
        <p:txBody>
          <a:bodyPr/>
          <a:lstStyle>
            <a:lvl1pPr marL="0" indent="0">
              <a:buNone/>
              <a:defRPr sz="1504"/>
            </a:lvl1pPr>
            <a:lvl2pPr marL="502919" indent="0">
              <a:buNone/>
              <a:defRPr sz="1267"/>
            </a:lvl2pPr>
            <a:lvl3pPr marL="1005839" indent="0">
              <a:buNone/>
              <a:defRPr sz="1092"/>
            </a:lvl3pPr>
            <a:lvl4pPr marL="1508006" indent="0">
              <a:buNone/>
              <a:defRPr sz="989"/>
            </a:lvl4pPr>
            <a:lvl5pPr marL="2011679" indent="0">
              <a:buNone/>
              <a:defRPr sz="989"/>
            </a:lvl5pPr>
            <a:lvl6pPr marL="2514600" indent="0">
              <a:buNone/>
              <a:defRPr sz="989"/>
            </a:lvl6pPr>
            <a:lvl7pPr marL="3020540" indent="0">
              <a:buNone/>
              <a:defRPr sz="989"/>
            </a:lvl7pPr>
            <a:lvl8pPr marL="3516923" indent="0">
              <a:buNone/>
              <a:defRPr sz="989"/>
            </a:lvl8pPr>
            <a:lvl9pPr marL="4023359" indent="0">
              <a:buNone/>
              <a:defRPr sz="989"/>
            </a:lvl9pPr>
          </a:lstStyle>
          <a:p>
            <a:pPr lvl="0"/>
            <a:r>
              <a:t>Click to edit Master text style</a:t>
            </a:r>
          </a:p>
        </p:txBody>
      </p:sp>
      <p:sp>
        <p:nvSpPr>
          <p:cNvPr id="5" name="Date Placeholder 4"/>
          <p:cNvSpPr>
            <a:spLocks noGrp="1"/>
          </p:cNvSpPr>
          <p:nvPr>
            <p:ph type="dt" sz="half" idx="10"/>
          </p:nvPr>
        </p:nvSpPr>
        <p:spPr>
          <a:xfrm>
            <a:off x="502920" y="7150608"/>
            <a:ext cx="2343607" cy="466344"/>
          </a:xfrm>
          <a:prstGeom prst="rect">
            <a:avLst/>
          </a:prstGeom>
        </p:spPr>
        <p:txBody>
          <a:bodyPr/>
          <a:lstStyle/>
          <a:p>
            <a:fld id="{34AD571D-796A-1105-A251-A2A998180E6E}" type="datetimeFigureOut">
              <a:rPr lang="en-US">
                <a:solidFill>
                  <a:prstClr val="black"/>
                </a:solidFill>
              </a:rPr>
              <a:pPr/>
              <a:t>2/1/2017</a:t>
            </a:fld>
            <a:endParaRPr>
              <a:solidFill>
                <a:prstClr val="black"/>
              </a:solidFill>
            </a:endParaRPr>
          </a:p>
        </p:txBody>
      </p:sp>
      <p:sp>
        <p:nvSpPr>
          <p:cNvPr id="6" name="Footer Placeholder 5"/>
          <p:cNvSpPr>
            <a:spLocks noGrp="1"/>
          </p:cNvSpPr>
          <p:nvPr>
            <p:ph type="ftr" sz="quarter" idx="11"/>
          </p:nvPr>
        </p:nvSpPr>
        <p:spPr>
          <a:xfrm>
            <a:off x="3429914" y="7150608"/>
            <a:ext cx="3188513" cy="466344"/>
          </a:xfrm>
          <a:prstGeom prst="rect">
            <a:avLst/>
          </a:prstGeom>
        </p:spPr>
        <p:txBody>
          <a:bodyPr/>
          <a:lstStyle/>
          <a:p>
            <a:endParaRPr>
              <a:solidFill>
                <a:prstClr val="black"/>
              </a:solidFill>
            </a:endParaRPr>
          </a:p>
        </p:txBody>
      </p:sp>
      <p:sp>
        <p:nvSpPr>
          <p:cNvPr id="7" name="Slide Number Placeholder 6"/>
          <p:cNvSpPr>
            <a:spLocks noGrp="1"/>
          </p:cNvSpPr>
          <p:nvPr>
            <p:ph type="sldNum" sz="quarter" idx="12"/>
          </p:nvPr>
        </p:nvSpPr>
        <p:spPr>
          <a:xfrm>
            <a:off x="7201814" y="7150608"/>
            <a:ext cx="2353666" cy="466344"/>
          </a:xfrm>
          <a:prstGeom prst="rect">
            <a:avLst/>
          </a:prstGeom>
        </p:spPr>
        <p:txBody>
          <a:bodyPr/>
          <a:lstStyle/>
          <a:p>
            <a:fld id="{A7AA550C-04B3-7067-B65C-9E08C5440950}"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19889157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310896"/>
            <a:ext cx="9052560" cy="1295736"/>
          </a:xfrm>
          <a:prstGeom prst="rect">
            <a:avLst/>
          </a:prstGeom>
        </p:spPr>
        <p:txBody>
          <a:bodyPr/>
          <a:lstStyle/>
          <a:p>
            <a:r>
              <a:t>Click to edit Master title style</a:t>
            </a:r>
          </a:p>
        </p:txBody>
      </p:sp>
      <p:sp>
        <p:nvSpPr>
          <p:cNvPr id="3" name="Vertical Title 2"/>
          <p:cNvSpPr>
            <a:spLocks noGrp="1"/>
          </p:cNvSpPr>
          <p:nvPr>
            <p:ph type="body" orient="vert" idx="1"/>
          </p:nvPr>
        </p:nvSpPr>
        <p:spPr>
          <a:xfrm>
            <a:off x="502920" y="1810969"/>
            <a:ext cx="9052560" cy="5106467"/>
          </a:xfrm>
          <a:prstGeom prst="rect">
            <a:avLst/>
          </a:prstGeom>
        </p:spPr>
        <p:txBody>
          <a:bodyPr vert="eaVert" anchor="t"/>
          <a:lstStyle/>
          <a:p>
            <a:pPr lvl="0"/>
            <a:r>
              <a:t>Click to edit Master text style</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a:xfrm>
            <a:off x="502920" y="7150608"/>
            <a:ext cx="2343607" cy="466344"/>
          </a:xfrm>
          <a:prstGeom prst="rect">
            <a:avLst/>
          </a:prstGeom>
        </p:spPr>
        <p:txBody>
          <a:bodyPr/>
          <a:lstStyle/>
          <a:p>
            <a:fld id="{06CE6A9C-881B-888C-5045-B5D1A9D28DBE}" type="datetimeFigureOut">
              <a:rPr lang="en-US">
                <a:solidFill>
                  <a:prstClr val="black"/>
                </a:solidFill>
              </a:rPr>
              <a:pPr/>
              <a:t>2/1/2017</a:t>
            </a:fld>
            <a:endParaRPr>
              <a:solidFill>
                <a:prstClr val="black"/>
              </a:solidFill>
            </a:endParaRPr>
          </a:p>
        </p:txBody>
      </p:sp>
      <p:sp>
        <p:nvSpPr>
          <p:cNvPr id="5" name="Footer Placeholder 4"/>
          <p:cNvSpPr>
            <a:spLocks noGrp="1"/>
          </p:cNvSpPr>
          <p:nvPr>
            <p:ph type="ftr" sz="quarter" idx="11"/>
          </p:nvPr>
        </p:nvSpPr>
        <p:spPr>
          <a:xfrm>
            <a:off x="3429914" y="7150608"/>
            <a:ext cx="3188513" cy="466344"/>
          </a:xfrm>
          <a:prstGeom prst="rect">
            <a:avLst/>
          </a:prstGeom>
        </p:spPr>
        <p:txBody>
          <a:bodyPr/>
          <a:lstStyle/>
          <a:p>
            <a:endParaRPr>
              <a:solidFill>
                <a:prstClr val="black"/>
              </a:solidFill>
            </a:endParaRPr>
          </a:p>
        </p:txBody>
      </p:sp>
      <p:sp>
        <p:nvSpPr>
          <p:cNvPr id="6" name="Slide Number Placeholder 5"/>
          <p:cNvSpPr>
            <a:spLocks noGrp="1"/>
          </p:cNvSpPr>
          <p:nvPr>
            <p:ph type="sldNum" sz="quarter" idx="12"/>
          </p:nvPr>
        </p:nvSpPr>
        <p:spPr>
          <a:xfrm>
            <a:off x="7201814" y="7150608"/>
            <a:ext cx="2353666" cy="466344"/>
          </a:xfrm>
          <a:prstGeom prst="rect">
            <a:avLst/>
          </a:prstGeom>
        </p:spPr>
        <p:txBody>
          <a:bodyPr/>
          <a:lstStyle/>
          <a:p>
            <a:fld id="{2DBECD92-33AB-A71C-1487-2AE09A214AC8}"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34265277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39" y="310896"/>
            <a:ext cx="2263141" cy="6606540"/>
          </a:xfrm>
          <a:prstGeom prst="rect">
            <a:avLst/>
          </a:prstGeom>
        </p:spPr>
        <p:txBody>
          <a:bodyPr vert="eaVert" anchor="t"/>
          <a:lstStyle/>
          <a:p>
            <a:r>
              <a:t>Click to edit Master title style</a:t>
            </a:r>
          </a:p>
        </p:txBody>
      </p:sp>
      <p:sp>
        <p:nvSpPr>
          <p:cNvPr id="3" name="Vertical Title 2"/>
          <p:cNvSpPr>
            <a:spLocks noGrp="1"/>
          </p:cNvSpPr>
          <p:nvPr>
            <p:ph type="body" orient="vert" idx="1"/>
          </p:nvPr>
        </p:nvSpPr>
        <p:spPr>
          <a:xfrm>
            <a:off x="502920" y="310896"/>
            <a:ext cx="6618427" cy="6606540"/>
          </a:xfrm>
          <a:prstGeom prst="rect">
            <a:avLst/>
          </a:prstGeom>
        </p:spPr>
        <p:txBody>
          <a:bodyPr vert="eaVert" anchor="t"/>
          <a:lstStyle/>
          <a:p>
            <a:pPr lvl="0"/>
            <a:r>
              <a:t>Click to edit Master text style</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a:xfrm>
            <a:off x="502920" y="7150608"/>
            <a:ext cx="2343607" cy="466344"/>
          </a:xfrm>
          <a:prstGeom prst="rect">
            <a:avLst/>
          </a:prstGeom>
        </p:spPr>
        <p:txBody>
          <a:bodyPr/>
          <a:lstStyle/>
          <a:p>
            <a:fld id="{5B3933E4-B200-9566-8A59-880636C718AB}" type="datetimeFigureOut">
              <a:rPr lang="en-US">
                <a:solidFill>
                  <a:prstClr val="black"/>
                </a:solidFill>
              </a:rPr>
              <a:pPr/>
              <a:t>2/1/2017</a:t>
            </a:fld>
            <a:endParaRPr>
              <a:solidFill>
                <a:prstClr val="black"/>
              </a:solidFill>
            </a:endParaRPr>
          </a:p>
        </p:txBody>
      </p:sp>
      <p:sp>
        <p:nvSpPr>
          <p:cNvPr id="5" name="Footer Placeholder 4"/>
          <p:cNvSpPr>
            <a:spLocks noGrp="1"/>
          </p:cNvSpPr>
          <p:nvPr>
            <p:ph type="ftr" sz="quarter" idx="11"/>
          </p:nvPr>
        </p:nvSpPr>
        <p:spPr>
          <a:xfrm>
            <a:off x="3429914" y="7150608"/>
            <a:ext cx="3188513" cy="466344"/>
          </a:xfrm>
          <a:prstGeom prst="rect">
            <a:avLst/>
          </a:prstGeom>
        </p:spPr>
        <p:txBody>
          <a:bodyPr/>
          <a:lstStyle/>
          <a:p>
            <a:endParaRPr>
              <a:solidFill>
                <a:prstClr val="black"/>
              </a:solidFill>
            </a:endParaRPr>
          </a:p>
        </p:txBody>
      </p:sp>
      <p:sp>
        <p:nvSpPr>
          <p:cNvPr id="6" name="Slide Number Placeholder 5"/>
          <p:cNvSpPr>
            <a:spLocks noGrp="1"/>
          </p:cNvSpPr>
          <p:nvPr>
            <p:ph type="sldNum" sz="quarter" idx="12"/>
          </p:nvPr>
        </p:nvSpPr>
        <p:spPr>
          <a:xfrm>
            <a:off x="7201814" y="7150608"/>
            <a:ext cx="2353666" cy="466344"/>
          </a:xfrm>
          <a:prstGeom prst="rect">
            <a:avLst/>
          </a:prstGeom>
        </p:spPr>
        <p:txBody>
          <a:bodyPr/>
          <a:lstStyle/>
          <a:p>
            <a:fld id="{CC4C9BCB-DD76-5C62-9B01-AC22050E90D9}"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1967800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3238" y="1739900"/>
            <a:ext cx="4443412" cy="72548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3238" y="2465388"/>
            <a:ext cx="4443412" cy="4478337"/>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10163" y="1739900"/>
            <a:ext cx="4445000" cy="72548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0163" y="2465388"/>
            <a:ext cx="4445000" cy="4478337"/>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503238" y="7204075"/>
            <a:ext cx="2346325" cy="414338"/>
          </a:xfrm>
          <a:prstGeom prst="rect">
            <a:avLst/>
          </a:prstGeom>
        </p:spPr>
        <p:txBody>
          <a:bodyPr/>
          <a:lstStyle/>
          <a:p>
            <a:endParaRPr lang="en-US" dirty="0"/>
          </a:p>
        </p:txBody>
      </p:sp>
      <p:sp>
        <p:nvSpPr>
          <p:cNvPr id="8" name="Footer Placeholder 7"/>
          <p:cNvSpPr>
            <a:spLocks noGrp="1"/>
          </p:cNvSpPr>
          <p:nvPr>
            <p:ph type="ftr" sz="quarter" idx="11"/>
          </p:nvPr>
        </p:nvSpPr>
        <p:spPr>
          <a:xfrm>
            <a:off x="3436938" y="7204075"/>
            <a:ext cx="3184525" cy="414338"/>
          </a:xfrm>
          <a:prstGeom prst="rect">
            <a:avLst/>
          </a:prstGeom>
        </p:spPr>
        <p:txBody>
          <a:bodyPr/>
          <a:lstStyle/>
          <a:p>
            <a:endParaRPr lang="en-US" dirty="0"/>
          </a:p>
        </p:txBody>
      </p:sp>
      <p:sp>
        <p:nvSpPr>
          <p:cNvPr id="9" name="Slide Number Placeholder 8"/>
          <p:cNvSpPr>
            <a:spLocks noGrp="1"/>
          </p:cNvSpPr>
          <p:nvPr>
            <p:ph type="sldNum" sz="quarter" idx="12"/>
          </p:nvPr>
        </p:nvSpPr>
        <p:spPr>
          <a:xfrm>
            <a:off x="7208838" y="7204075"/>
            <a:ext cx="2346325" cy="414338"/>
          </a:xfrm>
          <a:prstGeom prst="rect">
            <a:avLst/>
          </a:prstGeom>
        </p:spPr>
        <p:txBody>
          <a:bodyPr/>
          <a:lstStyle/>
          <a:p>
            <a:fld id="{CC490C45-6327-4CC1-946F-BD4AAED9A37D}" type="slidenum">
              <a:rPr lang="en-US" smtClean="0"/>
              <a:t>‹#›</a:t>
            </a:fld>
            <a:endParaRPr lang="en-US" dirty="0"/>
          </a:p>
        </p:txBody>
      </p:sp>
    </p:spTree>
    <p:extLst>
      <p:ext uri="{BB962C8B-B14F-4D97-AF65-F5344CB8AC3E}">
        <p14:creationId xmlns:p14="http://schemas.microsoft.com/office/powerpoint/2010/main" val="4040166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503238" y="7204075"/>
            <a:ext cx="2346325" cy="414338"/>
          </a:xfrm>
          <a:prstGeom prst="rect">
            <a:avLst/>
          </a:prstGeom>
        </p:spPr>
        <p:txBody>
          <a:bodyPr/>
          <a:lstStyle/>
          <a:p>
            <a:endParaRPr lang="en-US" dirty="0"/>
          </a:p>
        </p:txBody>
      </p:sp>
      <p:sp>
        <p:nvSpPr>
          <p:cNvPr id="4" name="Footer Placeholder 3"/>
          <p:cNvSpPr>
            <a:spLocks noGrp="1"/>
          </p:cNvSpPr>
          <p:nvPr>
            <p:ph type="ftr" sz="quarter" idx="11"/>
          </p:nvPr>
        </p:nvSpPr>
        <p:spPr>
          <a:xfrm>
            <a:off x="3436938" y="7204075"/>
            <a:ext cx="3184525" cy="414338"/>
          </a:xfrm>
          <a:prstGeom prst="rect">
            <a:avLst/>
          </a:prstGeom>
        </p:spPr>
        <p:txBody>
          <a:bodyPr/>
          <a:lstStyle/>
          <a:p>
            <a:endParaRPr lang="en-US" dirty="0"/>
          </a:p>
        </p:txBody>
      </p:sp>
      <p:sp>
        <p:nvSpPr>
          <p:cNvPr id="5" name="Slide Number Placeholder 4"/>
          <p:cNvSpPr>
            <a:spLocks noGrp="1"/>
          </p:cNvSpPr>
          <p:nvPr>
            <p:ph type="sldNum" sz="quarter" idx="12"/>
          </p:nvPr>
        </p:nvSpPr>
        <p:spPr>
          <a:xfrm>
            <a:off x="7208838" y="7204075"/>
            <a:ext cx="2346325" cy="414338"/>
          </a:xfrm>
          <a:prstGeom prst="rect">
            <a:avLst/>
          </a:prstGeom>
        </p:spPr>
        <p:txBody>
          <a:bodyPr/>
          <a:lstStyle/>
          <a:p>
            <a:fld id="{CC490C45-6327-4CC1-946F-BD4AAED9A37D}" type="slidenum">
              <a:rPr lang="en-US" smtClean="0"/>
              <a:t>‹#›</a:t>
            </a:fld>
            <a:endParaRPr lang="en-US" dirty="0"/>
          </a:p>
        </p:txBody>
      </p:sp>
    </p:spTree>
    <p:extLst>
      <p:ext uri="{BB962C8B-B14F-4D97-AF65-F5344CB8AC3E}">
        <p14:creationId xmlns:p14="http://schemas.microsoft.com/office/powerpoint/2010/main" val="2369377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03238" y="7204075"/>
            <a:ext cx="2346325" cy="414338"/>
          </a:xfrm>
          <a:prstGeom prst="rect">
            <a:avLst/>
          </a:prstGeom>
        </p:spPr>
        <p:txBody>
          <a:bodyPr/>
          <a:lstStyle/>
          <a:p>
            <a:endParaRPr lang="en-US" dirty="0"/>
          </a:p>
        </p:txBody>
      </p:sp>
      <p:sp>
        <p:nvSpPr>
          <p:cNvPr id="3" name="Footer Placeholder 2"/>
          <p:cNvSpPr>
            <a:spLocks noGrp="1"/>
          </p:cNvSpPr>
          <p:nvPr>
            <p:ph type="ftr" sz="quarter" idx="11"/>
          </p:nvPr>
        </p:nvSpPr>
        <p:spPr>
          <a:xfrm>
            <a:off x="3436938" y="7204075"/>
            <a:ext cx="3184525" cy="414338"/>
          </a:xfrm>
          <a:prstGeom prst="rect">
            <a:avLst/>
          </a:prstGeom>
        </p:spPr>
        <p:txBody>
          <a:bodyPr/>
          <a:lstStyle/>
          <a:p>
            <a:endParaRPr lang="en-US" dirty="0"/>
          </a:p>
        </p:txBody>
      </p:sp>
      <p:sp>
        <p:nvSpPr>
          <p:cNvPr id="4" name="Slide Number Placeholder 3"/>
          <p:cNvSpPr>
            <a:spLocks noGrp="1"/>
          </p:cNvSpPr>
          <p:nvPr>
            <p:ph type="sldNum" sz="quarter" idx="12"/>
          </p:nvPr>
        </p:nvSpPr>
        <p:spPr>
          <a:xfrm>
            <a:off x="7208838" y="7204075"/>
            <a:ext cx="2346325" cy="414338"/>
          </a:xfrm>
          <a:prstGeom prst="rect">
            <a:avLst/>
          </a:prstGeom>
        </p:spPr>
        <p:txBody>
          <a:bodyPr/>
          <a:lstStyle/>
          <a:p>
            <a:fld id="{CC490C45-6327-4CC1-946F-BD4AAED9A37D}" type="slidenum">
              <a:rPr lang="en-US" smtClean="0"/>
              <a:t>‹#›</a:t>
            </a:fld>
            <a:endParaRPr lang="en-US" dirty="0"/>
          </a:p>
        </p:txBody>
      </p:sp>
    </p:spTree>
    <p:extLst>
      <p:ext uri="{BB962C8B-B14F-4D97-AF65-F5344CB8AC3E}">
        <p14:creationId xmlns:p14="http://schemas.microsoft.com/office/powerpoint/2010/main" val="2734447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32238" y="309563"/>
            <a:ext cx="5622925" cy="66341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3238" y="1627188"/>
            <a:ext cx="3308350" cy="531653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503238" y="7204075"/>
            <a:ext cx="2346325" cy="414338"/>
          </a:xfrm>
          <a:prstGeom prst="rect">
            <a:avLst/>
          </a:prstGeom>
        </p:spPr>
        <p:txBody>
          <a:bodyPr/>
          <a:lstStyle/>
          <a:p>
            <a:endParaRPr lang="en-US" dirty="0"/>
          </a:p>
        </p:txBody>
      </p:sp>
      <p:sp>
        <p:nvSpPr>
          <p:cNvPr id="6" name="Footer Placeholder 5"/>
          <p:cNvSpPr>
            <a:spLocks noGrp="1"/>
          </p:cNvSpPr>
          <p:nvPr>
            <p:ph type="ftr" sz="quarter" idx="11"/>
          </p:nvPr>
        </p:nvSpPr>
        <p:spPr>
          <a:xfrm>
            <a:off x="3436938" y="7204075"/>
            <a:ext cx="3184525" cy="414338"/>
          </a:xfrm>
          <a:prstGeom prst="rect">
            <a:avLst/>
          </a:prstGeom>
        </p:spPr>
        <p:txBody>
          <a:bodyPr/>
          <a:lstStyle/>
          <a:p>
            <a:endParaRPr lang="en-US" dirty="0"/>
          </a:p>
        </p:txBody>
      </p:sp>
      <p:sp>
        <p:nvSpPr>
          <p:cNvPr id="7" name="Slide Number Placeholder 6"/>
          <p:cNvSpPr>
            <a:spLocks noGrp="1"/>
          </p:cNvSpPr>
          <p:nvPr>
            <p:ph type="sldNum" sz="quarter" idx="12"/>
          </p:nvPr>
        </p:nvSpPr>
        <p:spPr>
          <a:xfrm>
            <a:off x="7208838" y="7204075"/>
            <a:ext cx="2346325" cy="414338"/>
          </a:xfrm>
          <a:prstGeom prst="rect">
            <a:avLst/>
          </a:prstGeom>
        </p:spPr>
        <p:txBody>
          <a:bodyPr/>
          <a:lstStyle/>
          <a:p>
            <a:fld id="{CC490C45-6327-4CC1-946F-BD4AAED9A37D}" type="slidenum">
              <a:rPr lang="en-US" smtClean="0"/>
              <a:t>‹#›</a:t>
            </a:fld>
            <a:endParaRPr lang="en-US" dirty="0"/>
          </a:p>
        </p:txBody>
      </p:sp>
    </p:spTree>
    <p:extLst>
      <p:ext uri="{BB962C8B-B14F-4D97-AF65-F5344CB8AC3E}">
        <p14:creationId xmlns:p14="http://schemas.microsoft.com/office/powerpoint/2010/main" val="113904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71675" y="693738"/>
            <a:ext cx="6035675" cy="466407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971675" y="6083300"/>
            <a:ext cx="6035675" cy="91122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503238" y="7204075"/>
            <a:ext cx="2346325" cy="414338"/>
          </a:xfrm>
          <a:prstGeom prst="rect">
            <a:avLst/>
          </a:prstGeom>
        </p:spPr>
        <p:txBody>
          <a:bodyPr/>
          <a:lstStyle/>
          <a:p>
            <a:endParaRPr lang="en-US" dirty="0"/>
          </a:p>
        </p:txBody>
      </p:sp>
      <p:sp>
        <p:nvSpPr>
          <p:cNvPr id="6" name="Footer Placeholder 5"/>
          <p:cNvSpPr>
            <a:spLocks noGrp="1"/>
          </p:cNvSpPr>
          <p:nvPr>
            <p:ph type="ftr" sz="quarter" idx="11"/>
          </p:nvPr>
        </p:nvSpPr>
        <p:spPr>
          <a:xfrm>
            <a:off x="3436938" y="7204075"/>
            <a:ext cx="3184525" cy="414338"/>
          </a:xfrm>
          <a:prstGeom prst="rect">
            <a:avLst/>
          </a:prstGeom>
        </p:spPr>
        <p:txBody>
          <a:bodyPr/>
          <a:lstStyle/>
          <a:p>
            <a:endParaRPr lang="en-US" dirty="0"/>
          </a:p>
        </p:txBody>
      </p:sp>
      <p:sp>
        <p:nvSpPr>
          <p:cNvPr id="7" name="Slide Number Placeholder 6"/>
          <p:cNvSpPr>
            <a:spLocks noGrp="1"/>
          </p:cNvSpPr>
          <p:nvPr>
            <p:ph type="sldNum" sz="quarter" idx="12"/>
          </p:nvPr>
        </p:nvSpPr>
        <p:spPr>
          <a:xfrm>
            <a:off x="7208838" y="7204075"/>
            <a:ext cx="2346325" cy="414338"/>
          </a:xfrm>
          <a:prstGeom prst="rect">
            <a:avLst/>
          </a:prstGeom>
        </p:spPr>
        <p:txBody>
          <a:bodyPr/>
          <a:lstStyle/>
          <a:p>
            <a:fld id="{CC490C45-6327-4CC1-946F-BD4AAED9A37D}" type="slidenum">
              <a:rPr lang="en-US" smtClean="0"/>
              <a:t>‹#›</a:t>
            </a:fld>
            <a:endParaRPr lang="en-US" dirty="0"/>
          </a:p>
        </p:txBody>
      </p:sp>
    </p:spTree>
    <p:extLst>
      <p:ext uri="{BB962C8B-B14F-4D97-AF65-F5344CB8AC3E}">
        <p14:creationId xmlns:p14="http://schemas.microsoft.com/office/powerpoint/2010/main" val="1523757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5.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5.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4884738" y="1101725"/>
            <a:ext cx="4738687" cy="2641600"/>
          </a:xfrm>
          <a:prstGeom prst="rect">
            <a:avLst/>
          </a:prstGeom>
          <a:solidFill>
            <a:srgbClr val="00B0DA"/>
          </a:solidFill>
          <a:ln>
            <a:noFill/>
          </a:ln>
        </p:spPr>
        <p:style>
          <a:lnRef idx="2">
            <a:schemeClr val="accent1">
              <a:shade val="50000"/>
            </a:schemeClr>
          </a:lnRef>
          <a:fillRef idx="1">
            <a:schemeClr val="accent1"/>
          </a:fillRef>
          <a:effectRef idx="0">
            <a:schemeClr val="accent1"/>
          </a:effectRef>
          <a:fontRef idx="minor">
            <a:schemeClr val="lt1"/>
          </a:fontRef>
        </p:style>
        <p:txBody>
          <a:bodyPr lIns="101868" tIns="50933" rIns="101868" bIns="50933" anchor="ctr"/>
          <a:lstStyle/>
          <a:p>
            <a:pPr algn="ctr" defTabSz="1018681" fontAlgn="auto">
              <a:spcBef>
                <a:spcPts val="0"/>
              </a:spcBef>
              <a:spcAft>
                <a:spcPts val="0"/>
              </a:spcAft>
              <a:defRPr/>
            </a:pPr>
            <a:endParaRPr lang="en-IN" dirty="0"/>
          </a:p>
        </p:txBody>
      </p:sp>
      <p:pic>
        <p:nvPicPr>
          <p:cNvPr id="8" name="Picture 8" descr="IBMCloud_8bar_Blue6.eps"/>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3713" y="457200"/>
            <a:ext cx="935037"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rot="5400000">
            <a:off x="965994" y="5609432"/>
            <a:ext cx="3430587" cy="19050"/>
          </a:xfrm>
          <a:prstGeom prst="line">
            <a:avLst/>
          </a:prstGeom>
          <a:ln>
            <a:solidFill>
              <a:srgbClr val="949698"/>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7370763" y="3911600"/>
            <a:ext cx="17462" cy="3432175"/>
          </a:xfrm>
          <a:prstGeom prst="line">
            <a:avLst/>
          </a:prstGeom>
          <a:ln>
            <a:solidFill>
              <a:srgbClr val="94969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68313" y="3894138"/>
            <a:ext cx="9139237" cy="17462"/>
          </a:xfrm>
          <a:prstGeom prst="line">
            <a:avLst/>
          </a:prstGeom>
          <a:ln w="6350">
            <a:solidFill>
              <a:srgbClr val="949698"/>
            </a:solidFill>
          </a:ln>
        </p:spPr>
        <p:style>
          <a:lnRef idx="1">
            <a:schemeClr val="accent1"/>
          </a:lnRef>
          <a:fillRef idx="0">
            <a:schemeClr val="accent1"/>
          </a:fillRef>
          <a:effectRef idx="0">
            <a:schemeClr val="accent1"/>
          </a:effectRef>
          <a:fontRef idx="minor">
            <a:schemeClr val="tx1"/>
          </a:fontRef>
        </p:style>
      </p:cxnSp>
      <p:sp>
        <p:nvSpPr>
          <p:cNvPr id="12" name="Rectangle 11"/>
          <p:cNvSpPr>
            <a:spLocks noChangeArrowheads="1"/>
          </p:cNvSpPr>
          <p:nvPr userDrawn="1"/>
        </p:nvSpPr>
        <p:spPr bwMode="black">
          <a:xfrm>
            <a:off x="8331200" y="7486650"/>
            <a:ext cx="1371600" cy="184150"/>
          </a:xfrm>
          <a:prstGeom prst="rect">
            <a:avLst/>
          </a:prstGeom>
          <a:noFill/>
          <a:ln w="9525">
            <a:noFill/>
            <a:miter lim="800000"/>
            <a:headEnd/>
            <a:tailEnd/>
          </a:ln>
        </p:spPr>
        <p:txBody>
          <a:bodyPr lIns="92075" tIns="46038" rIns="92075" bIns="46038"/>
          <a:lstStyle>
            <a:lvl1pPr eaLnBrk="0" hangingPunct="0">
              <a:defRPr sz="2400">
                <a:solidFill>
                  <a:schemeClr val="tx1"/>
                </a:solidFill>
                <a:latin typeface="Arial" charset="0"/>
                <a:ea typeface="MS PGothic" pitchFamily="34" charset="-128"/>
              </a:defRPr>
            </a:lvl1pPr>
            <a:lvl2pPr marL="37931725" indent="-37474525" eaLnBrk="0" hangingPunct="0">
              <a:defRPr sz="2400">
                <a:solidFill>
                  <a:schemeClr val="tx1"/>
                </a:solidFill>
                <a:latin typeface="Arial" charset="0"/>
                <a:ea typeface="MS PGothic" pitchFamily="34" charset="-128"/>
              </a:defRPr>
            </a:lvl2pPr>
            <a:lvl3pPr eaLnBrk="0" hangingPunct="0">
              <a:defRPr sz="2400">
                <a:solidFill>
                  <a:schemeClr val="tx1"/>
                </a:solidFill>
                <a:latin typeface="Arial" charset="0"/>
                <a:ea typeface="MS PGothic" pitchFamily="34" charset="-128"/>
              </a:defRPr>
            </a:lvl3pPr>
            <a:lvl4pPr eaLnBrk="0" hangingPunct="0">
              <a:defRPr sz="2400">
                <a:solidFill>
                  <a:schemeClr val="tx1"/>
                </a:solidFill>
                <a:latin typeface="Arial" charset="0"/>
                <a:ea typeface="MS PGothic" pitchFamily="34" charset="-128"/>
              </a:defRPr>
            </a:lvl4pPr>
            <a:lvl5pPr eaLnBrk="0" hangingPunct="0">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algn="r" defTabSz="1018681" eaLnBrk="1" fontAlgn="auto" hangingPunct="1">
              <a:spcBef>
                <a:spcPts val="0"/>
              </a:spcBef>
              <a:spcAft>
                <a:spcPts val="0"/>
              </a:spcAft>
              <a:defRPr/>
            </a:pPr>
            <a:r>
              <a:rPr lang="en-US" altLang="en-US" sz="800" dirty="0">
                <a:solidFill>
                  <a:srgbClr val="000000"/>
                </a:solidFill>
                <a:latin typeface="HelvNeue Light for IBM" pitchFamily="34" charset="0"/>
                <a:cs typeface="+mn-cs"/>
              </a:rPr>
              <a:t>© 2017 IBM Corporation</a:t>
            </a:r>
          </a:p>
        </p:txBody>
      </p:sp>
      <p:cxnSp>
        <p:nvCxnSpPr>
          <p:cNvPr id="13" name="Straight Connector 12"/>
          <p:cNvCxnSpPr/>
          <p:nvPr userDrawn="1"/>
        </p:nvCxnSpPr>
        <p:spPr>
          <a:xfrm>
            <a:off x="477838" y="925513"/>
            <a:ext cx="9137650" cy="19050"/>
          </a:xfrm>
          <a:prstGeom prst="line">
            <a:avLst/>
          </a:prstGeom>
          <a:ln w="6350">
            <a:solidFill>
              <a:srgbClr val="949698"/>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2652713" y="39576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53315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291624" y="672888"/>
            <a:ext cx="9400063" cy="1138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50941" rIns="101882" bIns="50941" numCol="1" anchor="t"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293370" y="2123017"/>
            <a:ext cx="9396572" cy="5095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50941" rIns="101882" bIns="5094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27652" name="Line 4"/>
          <p:cNvSpPr>
            <a:spLocks noChangeShapeType="1"/>
          </p:cNvSpPr>
          <p:nvPr/>
        </p:nvSpPr>
        <p:spPr bwMode="auto">
          <a:xfrm>
            <a:off x="284640" y="622512"/>
            <a:ext cx="9482138"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1882" tIns="50941" rIns="101882" bIns="50941"/>
          <a:lstStyle/>
          <a:p>
            <a:pPr fontAlgn="base">
              <a:spcBef>
                <a:spcPct val="0"/>
              </a:spcBef>
              <a:spcAft>
                <a:spcPct val="0"/>
              </a:spcAft>
              <a:defRPr/>
            </a:pPr>
            <a:endParaRPr lang="en-US" dirty="0">
              <a:solidFill>
                <a:srgbClr val="000000"/>
              </a:solidFill>
            </a:endParaRPr>
          </a:p>
        </p:txBody>
      </p:sp>
      <p:sp>
        <p:nvSpPr>
          <p:cNvPr id="1029" name="Rectangle 6"/>
          <p:cNvSpPr>
            <a:spLocks noChangeArrowheads="1"/>
          </p:cNvSpPr>
          <p:nvPr/>
        </p:nvSpPr>
        <p:spPr bwMode="black">
          <a:xfrm>
            <a:off x="6527483" y="7345999"/>
            <a:ext cx="3359785" cy="26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590" tIns="51296" rIns="102590" bIns="51296">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fontAlgn="base" hangingPunct="1">
              <a:spcBef>
                <a:spcPct val="0"/>
              </a:spcBef>
              <a:spcAft>
                <a:spcPct val="0"/>
              </a:spcAft>
              <a:defRPr/>
            </a:pPr>
            <a:r>
              <a:rPr lang="en-US" altLang="en-US" sz="1000" dirty="0">
                <a:solidFill>
                  <a:srgbClr val="000000"/>
                </a:solidFill>
              </a:rPr>
              <a:t>© 2017 IBM Corporation</a:t>
            </a:r>
          </a:p>
        </p:txBody>
      </p:sp>
      <p:sp>
        <p:nvSpPr>
          <p:cNvPr id="27654" name="Rectangle 6"/>
          <p:cNvSpPr>
            <a:spLocks noChangeArrowheads="1"/>
          </p:cNvSpPr>
          <p:nvPr/>
        </p:nvSpPr>
        <p:spPr bwMode="auto">
          <a:xfrm>
            <a:off x="209550" y="7317211"/>
            <a:ext cx="607695" cy="280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1882" tIns="50941" rIns="101882" bIns="50941"/>
          <a:lstStyle>
            <a:lvl1pPr>
              <a:defRPr>
                <a:solidFill>
                  <a:schemeClr val="tx1"/>
                </a:solidFill>
                <a:latin typeface="Arial" charset="0"/>
                <a:ea typeface="MS PGothic" pitchFamily="34" charset="-128"/>
              </a:defRPr>
            </a:lvl1pPr>
            <a:lvl2pPr marL="742950" indent="-285750">
              <a:defRPr>
                <a:solidFill>
                  <a:schemeClr val="tx1"/>
                </a:solidFill>
                <a:latin typeface="Arial" charset="0"/>
                <a:ea typeface="MS PGothic" pitchFamily="34" charset="-128"/>
              </a:defRPr>
            </a:lvl2pPr>
            <a:lvl3pPr marL="1143000" indent="-228600">
              <a:defRPr>
                <a:solidFill>
                  <a:schemeClr val="tx1"/>
                </a:solidFill>
                <a:latin typeface="Arial" charset="0"/>
                <a:ea typeface="MS PGothic" pitchFamily="34" charset="-128"/>
              </a:defRPr>
            </a:lvl3pPr>
            <a:lvl4pPr marL="1600200" indent="-228600">
              <a:defRPr>
                <a:solidFill>
                  <a:schemeClr val="tx1"/>
                </a:solidFill>
                <a:latin typeface="Arial" charset="0"/>
                <a:ea typeface="MS PGothic" pitchFamily="34" charset="-128"/>
              </a:defRPr>
            </a:lvl4pPr>
            <a:lvl5pPr marL="2057400" indent="-22860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fontAlgn="base">
              <a:spcBef>
                <a:spcPct val="0"/>
              </a:spcBef>
              <a:spcAft>
                <a:spcPct val="0"/>
              </a:spcAft>
            </a:pPr>
            <a:fld id="{E5E445C0-5283-44F7-9155-4AD045E623B2}" type="slidenum">
              <a:rPr lang="en-US" altLang="en-US" sz="1100" smtClean="0">
                <a:solidFill>
                  <a:srgbClr val="000000"/>
                </a:solidFill>
              </a:rPr>
              <a:pPr fontAlgn="base">
                <a:spcBef>
                  <a:spcPct val="0"/>
                </a:spcBef>
                <a:spcAft>
                  <a:spcPct val="0"/>
                </a:spcAft>
              </a:pPr>
              <a:t>‹#›</a:t>
            </a:fld>
            <a:endParaRPr lang="en-US" altLang="en-US" sz="1100" dirty="0">
              <a:solidFill>
                <a:srgbClr val="000000"/>
              </a:solidFill>
            </a:endParaRPr>
          </a:p>
        </p:txBody>
      </p:sp>
      <p:pic>
        <p:nvPicPr>
          <p:cNvPr id="1031" name="Picture 7" descr="ibm_sp_lockup_western-0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78863" y="170922"/>
            <a:ext cx="1166495" cy="4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9" descr="Analytics-pos-inline.png"/>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895" y="291466"/>
            <a:ext cx="1330643" cy="386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860126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916" r:id="rId12"/>
  </p:sldLayoutIdLst>
  <p:hf hdr="0" ftr="0" dt="0"/>
  <p:txStyles>
    <p:titleStyle>
      <a:lvl1pPr algn="l" rtl="0" eaLnBrk="0" fontAlgn="base" hangingPunct="0">
        <a:spcBef>
          <a:spcPct val="0"/>
        </a:spcBef>
        <a:spcAft>
          <a:spcPct val="0"/>
        </a:spcAft>
        <a:defRPr sz="2500">
          <a:solidFill>
            <a:schemeClr val="tx1"/>
          </a:solidFill>
          <a:latin typeface="+mj-lt"/>
          <a:ea typeface="MS PGothic" pitchFamily="34" charset="-128"/>
          <a:cs typeface="+mj-cs"/>
        </a:defRPr>
      </a:lvl1pPr>
      <a:lvl2pPr algn="l" rtl="0" eaLnBrk="0" fontAlgn="base" hangingPunct="0">
        <a:spcBef>
          <a:spcPct val="0"/>
        </a:spcBef>
        <a:spcAft>
          <a:spcPct val="0"/>
        </a:spcAft>
        <a:defRPr sz="2500">
          <a:solidFill>
            <a:schemeClr val="tx1"/>
          </a:solidFill>
          <a:latin typeface="Arial" charset="0"/>
          <a:ea typeface="MS PGothic" pitchFamily="34" charset="-128"/>
        </a:defRPr>
      </a:lvl2pPr>
      <a:lvl3pPr algn="l" rtl="0" eaLnBrk="0" fontAlgn="base" hangingPunct="0">
        <a:spcBef>
          <a:spcPct val="0"/>
        </a:spcBef>
        <a:spcAft>
          <a:spcPct val="0"/>
        </a:spcAft>
        <a:defRPr sz="2500">
          <a:solidFill>
            <a:schemeClr val="tx1"/>
          </a:solidFill>
          <a:latin typeface="Arial" charset="0"/>
          <a:ea typeface="MS PGothic" pitchFamily="34" charset="-128"/>
        </a:defRPr>
      </a:lvl3pPr>
      <a:lvl4pPr algn="l" rtl="0" eaLnBrk="0" fontAlgn="base" hangingPunct="0">
        <a:spcBef>
          <a:spcPct val="0"/>
        </a:spcBef>
        <a:spcAft>
          <a:spcPct val="0"/>
        </a:spcAft>
        <a:defRPr sz="2500">
          <a:solidFill>
            <a:schemeClr val="tx1"/>
          </a:solidFill>
          <a:latin typeface="Arial" charset="0"/>
          <a:ea typeface="MS PGothic" pitchFamily="34" charset="-128"/>
        </a:defRPr>
      </a:lvl4pPr>
      <a:lvl5pPr algn="l" rtl="0" eaLnBrk="0" fontAlgn="base" hangingPunct="0">
        <a:spcBef>
          <a:spcPct val="0"/>
        </a:spcBef>
        <a:spcAft>
          <a:spcPct val="0"/>
        </a:spcAft>
        <a:defRPr sz="2500">
          <a:solidFill>
            <a:schemeClr val="tx1"/>
          </a:solidFill>
          <a:latin typeface="Arial" charset="0"/>
          <a:ea typeface="MS PGothic" pitchFamily="34" charset="-128"/>
        </a:defRPr>
      </a:lvl5pPr>
      <a:lvl6pPr marL="509412" algn="l" rtl="0" fontAlgn="base">
        <a:spcBef>
          <a:spcPct val="0"/>
        </a:spcBef>
        <a:spcAft>
          <a:spcPct val="0"/>
        </a:spcAft>
        <a:defRPr sz="2500">
          <a:solidFill>
            <a:schemeClr val="tx1"/>
          </a:solidFill>
          <a:latin typeface="Arial" charset="0"/>
          <a:ea typeface="ＭＳ Ｐゴシック" charset="0"/>
        </a:defRPr>
      </a:lvl6pPr>
      <a:lvl7pPr marL="1018824" algn="l" rtl="0" fontAlgn="base">
        <a:spcBef>
          <a:spcPct val="0"/>
        </a:spcBef>
        <a:spcAft>
          <a:spcPct val="0"/>
        </a:spcAft>
        <a:defRPr sz="2500">
          <a:solidFill>
            <a:schemeClr val="tx1"/>
          </a:solidFill>
          <a:latin typeface="Arial" charset="0"/>
          <a:ea typeface="ＭＳ Ｐゴシック" charset="0"/>
        </a:defRPr>
      </a:lvl7pPr>
      <a:lvl8pPr marL="1528237" algn="l" rtl="0" fontAlgn="base">
        <a:spcBef>
          <a:spcPct val="0"/>
        </a:spcBef>
        <a:spcAft>
          <a:spcPct val="0"/>
        </a:spcAft>
        <a:defRPr sz="2500">
          <a:solidFill>
            <a:schemeClr val="tx1"/>
          </a:solidFill>
          <a:latin typeface="Arial" charset="0"/>
          <a:ea typeface="ＭＳ Ｐゴシック" charset="0"/>
        </a:defRPr>
      </a:lvl8pPr>
      <a:lvl9pPr marL="2037649" algn="l" rtl="0" fontAlgn="base">
        <a:spcBef>
          <a:spcPct val="0"/>
        </a:spcBef>
        <a:spcAft>
          <a:spcPct val="0"/>
        </a:spcAft>
        <a:defRPr sz="2500">
          <a:solidFill>
            <a:schemeClr val="tx1"/>
          </a:solidFill>
          <a:latin typeface="Arial" charset="0"/>
          <a:ea typeface="ＭＳ Ｐゴシック" charset="0"/>
        </a:defRPr>
      </a:lvl9pPr>
    </p:titleStyle>
    <p:bodyStyle>
      <a:lvl1pPr marL="196337" indent="-196337" algn="l" rtl="0" eaLnBrk="0" fontAlgn="base" hangingPunct="0">
        <a:spcBef>
          <a:spcPct val="20000"/>
        </a:spcBef>
        <a:spcAft>
          <a:spcPct val="0"/>
        </a:spcAft>
        <a:buClr>
          <a:schemeClr val="tx1"/>
        </a:buClr>
        <a:buFont typeface="Wingdings" pitchFamily="2" charset="2"/>
        <a:buChar char="§"/>
        <a:defRPr sz="1800">
          <a:solidFill>
            <a:srgbClr val="000000"/>
          </a:solidFill>
          <a:latin typeface="+mn-lt"/>
          <a:ea typeface="MS PGothic" pitchFamily="34" charset="-128"/>
          <a:cs typeface="+mn-cs"/>
        </a:defRPr>
      </a:lvl1pPr>
      <a:lvl2pPr marL="574858" indent="-251169" algn="l" rtl="0" eaLnBrk="0" fontAlgn="base" hangingPunct="0">
        <a:spcBef>
          <a:spcPct val="20000"/>
        </a:spcBef>
        <a:spcAft>
          <a:spcPct val="0"/>
        </a:spcAft>
        <a:buClr>
          <a:schemeClr val="tx1"/>
        </a:buClr>
        <a:buFont typeface="Symbol" pitchFamily="18" charset="2"/>
        <a:buChar char="-"/>
        <a:defRPr sz="1800">
          <a:solidFill>
            <a:schemeClr val="tx1"/>
          </a:solidFill>
          <a:latin typeface="+mn-lt"/>
          <a:ea typeface="MS PGothic" pitchFamily="34" charset="-128"/>
        </a:defRPr>
      </a:lvl2pPr>
      <a:lvl3pPr marL="896778" indent="-191030" algn="l" rtl="0" eaLnBrk="0" fontAlgn="base" hangingPunct="0">
        <a:spcBef>
          <a:spcPct val="20000"/>
        </a:spcBef>
        <a:spcAft>
          <a:spcPct val="0"/>
        </a:spcAft>
        <a:buClr>
          <a:schemeClr val="tx1"/>
        </a:buClr>
        <a:buChar char="•"/>
        <a:defRPr sz="1800">
          <a:solidFill>
            <a:schemeClr val="tx1"/>
          </a:solidFill>
          <a:latin typeface="+mn-lt"/>
          <a:ea typeface="MS PGothic" pitchFamily="34" charset="-128"/>
        </a:defRPr>
      </a:lvl3pPr>
      <a:lvl4pPr marL="1593683" indent="-196337" algn="l" rtl="0" eaLnBrk="0" fontAlgn="base" hangingPunct="0">
        <a:spcBef>
          <a:spcPct val="20000"/>
        </a:spcBef>
        <a:spcAft>
          <a:spcPct val="0"/>
        </a:spcAft>
        <a:buClr>
          <a:schemeClr val="tx1"/>
        </a:buClr>
        <a:buChar char="•"/>
        <a:defRPr sz="1600">
          <a:solidFill>
            <a:schemeClr val="tx1"/>
          </a:solidFill>
          <a:latin typeface="+mn-lt"/>
          <a:ea typeface="MS PGothic" pitchFamily="34" charset="-128"/>
        </a:defRPr>
      </a:lvl4pPr>
      <a:lvl5pPr marL="1915603" indent="-8845" algn="l" rtl="0" eaLnBrk="0" fontAlgn="base" hangingPunct="0">
        <a:spcBef>
          <a:spcPct val="20000"/>
        </a:spcBef>
        <a:spcAft>
          <a:spcPct val="0"/>
        </a:spcAft>
        <a:buClr>
          <a:schemeClr val="tx1"/>
        </a:buClr>
        <a:defRPr sz="1300">
          <a:solidFill>
            <a:schemeClr val="tx1"/>
          </a:solidFill>
          <a:latin typeface="+mn-lt"/>
          <a:ea typeface="MS PGothic" pitchFamily="34" charset="-128"/>
        </a:defRPr>
      </a:lvl5pPr>
      <a:lvl6pPr marL="2425015" indent="-8845" algn="l" rtl="0" fontAlgn="base">
        <a:spcBef>
          <a:spcPct val="20000"/>
        </a:spcBef>
        <a:spcAft>
          <a:spcPct val="0"/>
        </a:spcAft>
        <a:buClr>
          <a:schemeClr val="tx1"/>
        </a:buClr>
        <a:defRPr sz="1300">
          <a:solidFill>
            <a:schemeClr val="tx1"/>
          </a:solidFill>
          <a:latin typeface="+mn-lt"/>
          <a:ea typeface="+mn-ea"/>
        </a:defRPr>
      </a:lvl6pPr>
      <a:lvl7pPr marL="2934427" indent="-8845" algn="l" rtl="0" fontAlgn="base">
        <a:spcBef>
          <a:spcPct val="20000"/>
        </a:spcBef>
        <a:spcAft>
          <a:spcPct val="0"/>
        </a:spcAft>
        <a:buClr>
          <a:schemeClr val="tx1"/>
        </a:buClr>
        <a:defRPr sz="1300">
          <a:solidFill>
            <a:schemeClr val="tx1"/>
          </a:solidFill>
          <a:latin typeface="+mn-lt"/>
          <a:ea typeface="+mn-ea"/>
        </a:defRPr>
      </a:lvl7pPr>
      <a:lvl8pPr marL="3443840" indent="-8845" algn="l" rtl="0" fontAlgn="base">
        <a:spcBef>
          <a:spcPct val="20000"/>
        </a:spcBef>
        <a:spcAft>
          <a:spcPct val="0"/>
        </a:spcAft>
        <a:buClr>
          <a:schemeClr val="tx1"/>
        </a:buClr>
        <a:defRPr sz="1300">
          <a:solidFill>
            <a:schemeClr val="tx1"/>
          </a:solidFill>
          <a:latin typeface="+mn-lt"/>
          <a:ea typeface="+mn-ea"/>
        </a:defRPr>
      </a:lvl8pPr>
      <a:lvl9pPr marL="3953252" indent="-8845" algn="l" rtl="0" fontAlgn="base">
        <a:spcBef>
          <a:spcPct val="20000"/>
        </a:spcBef>
        <a:spcAft>
          <a:spcPct val="0"/>
        </a:spcAft>
        <a:buClr>
          <a:schemeClr val="tx1"/>
        </a:buClr>
        <a:defRPr sz="1300">
          <a:solidFill>
            <a:schemeClr val="tx1"/>
          </a:solidFill>
          <a:latin typeface="+mn-lt"/>
          <a:ea typeface="+mn-ea"/>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4884738" y="1101725"/>
            <a:ext cx="4738687" cy="2641600"/>
          </a:xfrm>
          <a:prstGeom prst="rect">
            <a:avLst/>
          </a:prstGeom>
          <a:solidFill>
            <a:srgbClr val="00B0DA"/>
          </a:solidFill>
          <a:ln>
            <a:noFill/>
          </a:ln>
        </p:spPr>
        <p:style>
          <a:lnRef idx="2">
            <a:schemeClr val="accent1">
              <a:shade val="50000"/>
            </a:schemeClr>
          </a:lnRef>
          <a:fillRef idx="1">
            <a:schemeClr val="accent1"/>
          </a:fillRef>
          <a:effectRef idx="0">
            <a:schemeClr val="accent1"/>
          </a:effectRef>
          <a:fontRef idx="minor">
            <a:schemeClr val="lt1"/>
          </a:fontRef>
        </p:style>
        <p:txBody>
          <a:bodyPr lIns="101868" tIns="50933" rIns="101868" bIns="50933" anchor="ctr"/>
          <a:lstStyle/>
          <a:p>
            <a:pPr algn="ctr" defTabSz="1018681">
              <a:defRPr/>
            </a:pPr>
            <a:endParaRPr lang="en-IN" dirty="0">
              <a:solidFill>
                <a:prstClr val="white"/>
              </a:solidFill>
            </a:endParaRPr>
          </a:p>
        </p:txBody>
      </p:sp>
      <p:pic>
        <p:nvPicPr>
          <p:cNvPr id="8"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493713" y="468602"/>
            <a:ext cx="935037" cy="350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rot="5400000">
            <a:off x="965994" y="5609432"/>
            <a:ext cx="3430587" cy="19050"/>
          </a:xfrm>
          <a:prstGeom prst="line">
            <a:avLst/>
          </a:prstGeom>
          <a:ln>
            <a:solidFill>
              <a:srgbClr val="949698"/>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7370763" y="3911600"/>
            <a:ext cx="17462" cy="3432175"/>
          </a:xfrm>
          <a:prstGeom prst="line">
            <a:avLst/>
          </a:prstGeom>
          <a:ln>
            <a:solidFill>
              <a:srgbClr val="94969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68313" y="3894138"/>
            <a:ext cx="9139237" cy="17462"/>
          </a:xfrm>
          <a:prstGeom prst="line">
            <a:avLst/>
          </a:prstGeom>
          <a:ln w="6350">
            <a:solidFill>
              <a:srgbClr val="949698"/>
            </a:solidFill>
          </a:ln>
        </p:spPr>
        <p:style>
          <a:lnRef idx="1">
            <a:schemeClr val="accent1"/>
          </a:lnRef>
          <a:fillRef idx="0">
            <a:schemeClr val="accent1"/>
          </a:fillRef>
          <a:effectRef idx="0">
            <a:schemeClr val="accent1"/>
          </a:effectRef>
          <a:fontRef idx="minor">
            <a:schemeClr val="tx1"/>
          </a:fontRef>
        </p:style>
      </p:cxnSp>
      <p:sp>
        <p:nvSpPr>
          <p:cNvPr id="12" name="Rectangle 11"/>
          <p:cNvSpPr>
            <a:spLocks noChangeArrowheads="1"/>
          </p:cNvSpPr>
          <p:nvPr userDrawn="1"/>
        </p:nvSpPr>
        <p:spPr bwMode="black">
          <a:xfrm>
            <a:off x="8331200" y="7486650"/>
            <a:ext cx="1371600" cy="184150"/>
          </a:xfrm>
          <a:prstGeom prst="rect">
            <a:avLst/>
          </a:prstGeom>
          <a:noFill/>
          <a:ln w="9525">
            <a:noFill/>
            <a:miter lim="800000"/>
            <a:headEnd/>
            <a:tailEnd/>
          </a:ln>
        </p:spPr>
        <p:txBody>
          <a:bodyPr lIns="92075" tIns="46038" rIns="92075" bIns="46038"/>
          <a:lstStyle>
            <a:lvl1pPr eaLnBrk="0" hangingPunct="0">
              <a:defRPr sz="2400">
                <a:solidFill>
                  <a:schemeClr val="tx1"/>
                </a:solidFill>
                <a:latin typeface="Arial" charset="0"/>
                <a:ea typeface="MS PGothic" pitchFamily="34" charset="-128"/>
              </a:defRPr>
            </a:lvl1pPr>
            <a:lvl2pPr marL="37931725" indent="-37474525" eaLnBrk="0" hangingPunct="0">
              <a:defRPr sz="2400">
                <a:solidFill>
                  <a:schemeClr val="tx1"/>
                </a:solidFill>
                <a:latin typeface="Arial" charset="0"/>
                <a:ea typeface="MS PGothic" pitchFamily="34" charset="-128"/>
              </a:defRPr>
            </a:lvl2pPr>
            <a:lvl3pPr eaLnBrk="0" hangingPunct="0">
              <a:defRPr sz="2400">
                <a:solidFill>
                  <a:schemeClr val="tx1"/>
                </a:solidFill>
                <a:latin typeface="Arial" charset="0"/>
                <a:ea typeface="MS PGothic" pitchFamily="34" charset="-128"/>
              </a:defRPr>
            </a:lvl3pPr>
            <a:lvl4pPr eaLnBrk="0" hangingPunct="0">
              <a:defRPr sz="2400">
                <a:solidFill>
                  <a:schemeClr val="tx1"/>
                </a:solidFill>
                <a:latin typeface="Arial" charset="0"/>
                <a:ea typeface="MS PGothic" pitchFamily="34" charset="-128"/>
              </a:defRPr>
            </a:lvl4pPr>
            <a:lvl5pPr eaLnBrk="0" hangingPunct="0">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algn="r" defTabSz="1018681" eaLnBrk="1" hangingPunct="1">
              <a:defRPr/>
            </a:pPr>
            <a:r>
              <a:rPr lang="en-US" altLang="en-US" sz="800" dirty="0">
                <a:solidFill>
                  <a:srgbClr val="000000"/>
                </a:solidFill>
                <a:latin typeface="HelvNeue Light for IBM" pitchFamily="34" charset="0"/>
              </a:rPr>
              <a:t>© 2017 IBM Corporation</a:t>
            </a:r>
          </a:p>
        </p:txBody>
      </p:sp>
      <p:cxnSp>
        <p:nvCxnSpPr>
          <p:cNvPr id="13" name="Straight Connector 12"/>
          <p:cNvCxnSpPr/>
          <p:nvPr userDrawn="1"/>
        </p:nvCxnSpPr>
        <p:spPr>
          <a:xfrm>
            <a:off x="477838" y="925513"/>
            <a:ext cx="9137650" cy="19050"/>
          </a:xfrm>
          <a:prstGeom prst="line">
            <a:avLst/>
          </a:prstGeom>
          <a:ln w="6350">
            <a:solidFill>
              <a:srgbClr val="949698"/>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2652713" y="39576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4841405"/>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4884738" y="1101725"/>
            <a:ext cx="4738687" cy="2641600"/>
          </a:xfrm>
          <a:prstGeom prst="rect">
            <a:avLst/>
          </a:prstGeom>
          <a:solidFill>
            <a:srgbClr val="00B0DA"/>
          </a:solidFill>
          <a:ln>
            <a:noFill/>
          </a:ln>
        </p:spPr>
        <p:style>
          <a:lnRef idx="2">
            <a:schemeClr val="accent1">
              <a:shade val="50000"/>
            </a:schemeClr>
          </a:lnRef>
          <a:fillRef idx="1">
            <a:schemeClr val="accent1"/>
          </a:fillRef>
          <a:effectRef idx="0">
            <a:schemeClr val="accent1"/>
          </a:effectRef>
          <a:fontRef idx="minor">
            <a:schemeClr val="lt1"/>
          </a:fontRef>
        </p:style>
        <p:txBody>
          <a:bodyPr lIns="101868" tIns="50933" rIns="101868" bIns="50933" anchor="ctr"/>
          <a:lstStyle/>
          <a:p>
            <a:pPr algn="ctr" defTabSz="1018681">
              <a:defRPr/>
            </a:pPr>
            <a:endParaRPr lang="en-IN">
              <a:solidFill>
                <a:prstClr val="white"/>
              </a:solidFill>
            </a:endParaRPr>
          </a:p>
        </p:txBody>
      </p:sp>
      <p:pic>
        <p:nvPicPr>
          <p:cNvPr id="8"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493713" y="468602"/>
            <a:ext cx="935037" cy="350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rot="5400000">
            <a:off x="965994" y="5609432"/>
            <a:ext cx="3430587" cy="19050"/>
          </a:xfrm>
          <a:prstGeom prst="line">
            <a:avLst/>
          </a:prstGeom>
          <a:ln>
            <a:solidFill>
              <a:srgbClr val="949698"/>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7370763" y="3911600"/>
            <a:ext cx="17462" cy="3432175"/>
          </a:xfrm>
          <a:prstGeom prst="line">
            <a:avLst/>
          </a:prstGeom>
          <a:ln>
            <a:solidFill>
              <a:srgbClr val="94969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68313" y="3894138"/>
            <a:ext cx="9139237" cy="17462"/>
          </a:xfrm>
          <a:prstGeom prst="line">
            <a:avLst/>
          </a:prstGeom>
          <a:ln w="6350">
            <a:solidFill>
              <a:srgbClr val="949698"/>
            </a:solidFill>
          </a:ln>
        </p:spPr>
        <p:style>
          <a:lnRef idx="1">
            <a:schemeClr val="accent1"/>
          </a:lnRef>
          <a:fillRef idx="0">
            <a:schemeClr val="accent1"/>
          </a:fillRef>
          <a:effectRef idx="0">
            <a:schemeClr val="accent1"/>
          </a:effectRef>
          <a:fontRef idx="minor">
            <a:schemeClr val="tx1"/>
          </a:fontRef>
        </p:style>
      </p:cxnSp>
      <p:sp>
        <p:nvSpPr>
          <p:cNvPr id="12" name="Rectangle 11"/>
          <p:cNvSpPr>
            <a:spLocks noChangeArrowheads="1"/>
          </p:cNvSpPr>
          <p:nvPr userDrawn="1"/>
        </p:nvSpPr>
        <p:spPr bwMode="black">
          <a:xfrm>
            <a:off x="8331200" y="7486650"/>
            <a:ext cx="1371600" cy="184150"/>
          </a:xfrm>
          <a:prstGeom prst="rect">
            <a:avLst/>
          </a:prstGeom>
          <a:noFill/>
          <a:ln w="9525">
            <a:noFill/>
            <a:miter lim="800000"/>
            <a:headEnd/>
            <a:tailEnd/>
          </a:ln>
        </p:spPr>
        <p:txBody>
          <a:bodyPr lIns="92075" tIns="46038" rIns="92075" bIns="46038"/>
          <a:lstStyle>
            <a:lvl1pPr eaLnBrk="0" hangingPunct="0">
              <a:defRPr sz="2400">
                <a:solidFill>
                  <a:schemeClr val="tx1"/>
                </a:solidFill>
                <a:latin typeface="Arial" charset="0"/>
                <a:ea typeface="MS PGothic" pitchFamily="34" charset="-128"/>
              </a:defRPr>
            </a:lvl1pPr>
            <a:lvl2pPr marL="37931725" indent="-37474525" eaLnBrk="0" hangingPunct="0">
              <a:defRPr sz="2400">
                <a:solidFill>
                  <a:schemeClr val="tx1"/>
                </a:solidFill>
                <a:latin typeface="Arial" charset="0"/>
                <a:ea typeface="MS PGothic" pitchFamily="34" charset="-128"/>
              </a:defRPr>
            </a:lvl2pPr>
            <a:lvl3pPr eaLnBrk="0" hangingPunct="0">
              <a:defRPr sz="2400">
                <a:solidFill>
                  <a:schemeClr val="tx1"/>
                </a:solidFill>
                <a:latin typeface="Arial" charset="0"/>
                <a:ea typeface="MS PGothic" pitchFamily="34" charset="-128"/>
              </a:defRPr>
            </a:lvl3pPr>
            <a:lvl4pPr eaLnBrk="0" hangingPunct="0">
              <a:defRPr sz="2400">
                <a:solidFill>
                  <a:schemeClr val="tx1"/>
                </a:solidFill>
                <a:latin typeface="Arial" charset="0"/>
                <a:ea typeface="MS PGothic" pitchFamily="34" charset="-128"/>
              </a:defRPr>
            </a:lvl4pPr>
            <a:lvl5pPr eaLnBrk="0" hangingPunct="0">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algn="r" defTabSz="1018681" eaLnBrk="1" hangingPunct="1">
              <a:defRPr/>
            </a:pPr>
            <a:r>
              <a:rPr lang="en-US" altLang="en-US" sz="800" dirty="0">
                <a:solidFill>
                  <a:srgbClr val="000000"/>
                </a:solidFill>
                <a:latin typeface="HelvNeue Light for IBM" pitchFamily="34" charset="0"/>
              </a:rPr>
              <a:t>© 2017 IBM Corporation</a:t>
            </a:r>
          </a:p>
        </p:txBody>
      </p:sp>
      <p:cxnSp>
        <p:nvCxnSpPr>
          <p:cNvPr id="13" name="Straight Connector 12"/>
          <p:cNvCxnSpPr/>
          <p:nvPr userDrawn="1"/>
        </p:nvCxnSpPr>
        <p:spPr>
          <a:xfrm>
            <a:off x="477838" y="925513"/>
            <a:ext cx="9137650" cy="19050"/>
          </a:xfrm>
          <a:prstGeom prst="line">
            <a:avLst/>
          </a:prstGeom>
          <a:ln w="6350">
            <a:solidFill>
              <a:srgbClr val="949698"/>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2652713" y="3957638"/>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5622622"/>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hyperlink" Target="http://ibm.co/1RuU7II" TargetMode="External"/><Relationship Id="rId3" Type="http://schemas.openxmlformats.org/officeDocument/2006/relationships/hyperlink" Target="ibm.co/2a9C3jb" TargetMode="External"/><Relationship Id="rId7" Type="http://schemas.openxmlformats.org/officeDocument/2006/relationships/hyperlink" Target="http://www.ibm.com/software/businesscasestudies?synkey=P838948M91807H08" TargetMode="External"/><Relationship Id="rId12" Type="http://schemas.openxmlformats.org/officeDocument/2006/relationships/hyperlink" Target="https://www.youtube.com/watch?v=zWC2zn1Tjv4&amp;cm_mc_uid=32719422734514684101456&amp;cm_mc_sid_50200000=1471976177" TargetMode="External"/><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hyperlink" Target="http://www.ibm.com/software/businesscasestudies?synkey=A778994I59924W53" TargetMode="External"/><Relationship Id="rId11" Type="http://schemas.openxmlformats.org/officeDocument/2006/relationships/hyperlink" Target="ibm.co/2bzcb0A" TargetMode="External"/><Relationship Id="rId5" Type="http://schemas.openxmlformats.org/officeDocument/2006/relationships/hyperlink" Target="http://ibm.co/2fg2gjS" TargetMode="External"/><Relationship Id="rId10" Type="http://schemas.openxmlformats.org/officeDocument/2006/relationships/hyperlink" Target="http://www.ibm.com/software/businesscasestudies?synkey=J151938A91545H07" TargetMode="External"/><Relationship Id="rId4" Type="http://schemas.openxmlformats.org/officeDocument/2006/relationships/hyperlink" Target="http://www.ibm.com/software/businesscasestudies?synkey=O245256T18125G71" TargetMode="External"/><Relationship Id="rId9" Type="http://schemas.openxmlformats.org/officeDocument/2006/relationships/hyperlink" Target="http://ibm.co/2axiwhN"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ibm.co/2jjDj8V" TargetMode="External"/><Relationship Id="rId7" Type="http://schemas.openxmlformats.org/officeDocument/2006/relationships/hyperlink" Target="ibm.co/2av0QSv" TargetMode="External"/><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hyperlink" Target="http://ibm.co/2jsRBXw" TargetMode="External"/><Relationship Id="rId5" Type="http://schemas.openxmlformats.org/officeDocument/2006/relationships/hyperlink" Target="http://ibm.co/2jKxBxz" TargetMode="External"/><Relationship Id="rId4" Type="http://schemas.openxmlformats.org/officeDocument/2006/relationships/hyperlink" Target="https://www.youtube.com/watch?v=MwROlfhbEnE&amp;feature=youtu.be"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plus.google.com/share?url=http://ibm.co/28RIhGA" TargetMode="External"/><Relationship Id="rId7" Type="http://schemas.openxmlformats.org/officeDocument/2006/relationships/hyperlink" Target="https://www.facebook.com/sharer/sharer.php?u=http://ibm.co/28RIhGA" TargetMode="External"/><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image" Target="../media/image7.jpeg"/><Relationship Id="rId11" Type="http://schemas.openxmlformats.org/officeDocument/2006/relationships/image" Target="../media/image10.jpg"/><Relationship Id="rId5" Type="http://schemas.openxmlformats.org/officeDocument/2006/relationships/hyperlink" Target="https://www.linkedin.com/shareArticle?mini=true&amp;url=http://ibm.co/28RIhGA&amp;title=&amp;summary=&amp;source="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s://twitter.com/home?status=http://ibm.co/28RIhGA%20via%20@ibmclientvoices"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hyperlink" Target="https://plus.google.com/share?url=http://ibm.co/1Qy64dM" TargetMode="External"/><Relationship Id="rId7" Type="http://schemas.openxmlformats.org/officeDocument/2006/relationships/hyperlink" Target="https://www.facebook.com/sharer/sharer.php?u=http://ibm.co/1Qy64dM" TargetMode="External"/><Relationship Id="rId12"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35.xml"/><Relationship Id="rId6" Type="http://schemas.openxmlformats.org/officeDocument/2006/relationships/image" Target="../media/image7.jpeg"/><Relationship Id="rId11" Type="http://schemas.openxmlformats.org/officeDocument/2006/relationships/image" Target="../media/image11.jpeg"/><Relationship Id="rId5" Type="http://schemas.openxmlformats.org/officeDocument/2006/relationships/hyperlink" Target="https://www.linkedin.com/shareArticle?mini=true&amp;url=http://ibm.co/1Qy64dM&amp;title=Aviation%20Technical%20Services%20gains%20fast,%20flexible%20insight%20into%20project-level%20costs%20with%20analytics&amp;summary=&amp;source="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s://twitter.com/home?status=http://ibm.co/1Qy64dM%20via%20@ibmclientvoices"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plus.google.com/share?url=http://ibm.co/28RIhGA" TargetMode="External"/><Relationship Id="rId7" Type="http://schemas.openxmlformats.org/officeDocument/2006/relationships/hyperlink" Target="https://www.facebook.com/sharer/sharer.php?u=http://ibm.co/28RIhGA" TargetMode="External"/><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7.jpeg"/><Relationship Id="rId11" Type="http://schemas.openxmlformats.org/officeDocument/2006/relationships/image" Target="../media/image14.jpeg"/><Relationship Id="rId5" Type="http://schemas.openxmlformats.org/officeDocument/2006/relationships/hyperlink" Target="https://www.linkedin.com/shareArticle?mini=true&amp;url=http://ibm.co/28RIhGA&amp;title=&amp;summary=&amp;source="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s://twitter.com/home?status=http://ibm.co/28RIhGA%20via%20@ibmclientvoices"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www.facebook.com/sharer/sharer.php?u=http://ibm.co/28MOXm7" TargetMode="External"/><Relationship Id="rId13" Type="http://schemas.openxmlformats.org/officeDocument/2006/relationships/hyperlink" Target="ibm.co/2a9C3jb" TargetMode="External"/><Relationship Id="rId3" Type="http://schemas.openxmlformats.org/officeDocument/2006/relationships/image" Target="../media/image15.jpeg"/><Relationship Id="rId7" Type="http://schemas.openxmlformats.org/officeDocument/2006/relationships/image" Target="../media/image7.jpeg"/><Relationship Id="rId12"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35.xml"/><Relationship Id="rId6" Type="http://schemas.openxmlformats.org/officeDocument/2006/relationships/hyperlink" Target="https://www.linkedin.com/shareArticle?mini=true&amp;url=http://ibm.co/28MOXm7&amp;title=&amp;summary=&amp;source=" TargetMode="External"/><Relationship Id="rId11" Type="http://schemas.openxmlformats.org/officeDocument/2006/relationships/image" Target="../media/image9.jpeg"/><Relationship Id="rId5" Type="http://schemas.openxmlformats.org/officeDocument/2006/relationships/image" Target="../media/image6.jpeg"/><Relationship Id="rId10" Type="http://schemas.openxmlformats.org/officeDocument/2006/relationships/hyperlink" Target="https://twitter.com/home?status=http://ibm.co/28MOXm7%20via%20@ibmclientvoices" TargetMode="External"/><Relationship Id="rId4" Type="http://schemas.openxmlformats.org/officeDocument/2006/relationships/hyperlink" Target="https://plus.google.com/share?url=http://ibm.co/28MOXm7" TargetMode="External"/><Relationship Id="rId9" Type="http://schemas.openxmlformats.org/officeDocument/2006/relationships/image" Target="../media/image8.jpeg"/><Relationship Id="rId14" Type="http://schemas.openxmlformats.org/officeDocument/2006/relationships/image" Target="../media/image17.tiff"/></Relationships>
</file>

<file path=ppt/slides/_rels/slide1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plus.google.com/share?url=http://ibm.co/28RIhGA" TargetMode="External"/><Relationship Id="rId7" Type="http://schemas.openxmlformats.org/officeDocument/2006/relationships/hyperlink" Target="https://www.facebook.com/sharer/sharer.php?u=http://ibm.co/28RIhGA" TargetMode="External"/><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7.jpeg"/><Relationship Id="rId11" Type="http://schemas.openxmlformats.org/officeDocument/2006/relationships/image" Target="../media/image18.png"/><Relationship Id="rId5" Type="http://schemas.openxmlformats.org/officeDocument/2006/relationships/hyperlink" Target="https://www.linkedin.com/shareArticle?mini=true&amp;url=http://ibm.co/28RIhGA&amp;title=&amp;summary=&amp;source="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s://twitter.com/home?status=http://ibm.co/28RIhGA%20via%20@ibmclientvoices"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plus.google.com/share?url=http://ibm.co/28RIhGA" TargetMode="External"/><Relationship Id="rId7" Type="http://schemas.openxmlformats.org/officeDocument/2006/relationships/hyperlink" Target="https://www.facebook.com/sharer/sharer.php?u=http://ibm.co/28RIhGA" TargetMode="External"/><Relationship Id="rId12"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5.xml"/><Relationship Id="rId6" Type="http://schemas.openxmlformats.org/officeDocument/2006/relationships/image" Target="../media/image7.jpeg"/><Relationship Id="rId11" Type="http://schemas.openxmlformats.org/officeDocument/2006/relationships/image" Target="../media/image19.jpeg"/><Relationship Id="rId5" Type="http://schemas.openxmlformats.org/officeDocument/2006/relationships/hyperlink" Target="https://www.linkedin.com/shareArticle?mini=true&amp;url=http://ibm.co/28RIhGA&amp;title=&amp;summary=&amp;source="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s://twitter.com/home?status=http://ibm.co/28RIhGA%20via%20@ibmclientvoices"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plus.google.com/share?url=http://ibm.co/2cDPbmD" TargetMode="External"/><Relationship Id="rId7" Type="http://schemas.openxmlformats.org/officeDocument/2006/relationships/hyperlink" Target="https://www.facebook.com/sharer/sharer.php?u=http://ibm.co/2cDPbmD" TargetMode="External"/><Relationship Id="rId12"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35.xml"/><Relationship Id="rId6" Type="http://schemas.openxmlformats.org/officeDocument/2006/relationships/image" Target="../media/image7.jpeg"/><Relationship Id="rId11" Type="http://schemas.openxmlformats.org/officeDocument/2006/relationships/image" Target="../media/image21.jpeg"/><Relationship Id="rId5" Type="http://schemas.openxmlformats.org/officeDocument/2006/relationships/hyperlink" Target="https://www.linkedin.com/shareArticle?mini=true&amp;url=http://ibm.co/2cDPbmD&amp;title=&amp;summary=&amp;source="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s://twitter.com/home?status=http://ibm.co/2cDPbmD%20via%20@ibmclientvoices"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plus.google.com/share?url=http://ibm.co/28RIhGA" TargetMode="External"/><Relationship Id="rId7" Type="http://schemas.openxmlformats.org/officeDocument/2006/relationships/hyperlink" Target="https://www.facebook.com/sharer/sharer.php?u=http://ibm.co/28RIhGA" TargetMode="External"/><Relationship Id="rId12"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7.jpeg"/><Relationship Id="rId11" Type="http://schemas.openxmlformats.org/officeDocument/2006/relationships/image" Target="../media/image23.png"/><Relationship Id="rId5" Type="http://schemas.openxmlformats.org/officeDocument/2006/relationships/hyperlink" Target="https://www.linkedin.com/shareArticle?mini=true&amp;url=http://ibm.co/28RIhGA&amp;title=&amp;summary=&amp;source="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s://twitter.com/home?status=http://ibm.co/28RIhGA%20via%20@ibmclientvoices"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mailto:dotteson@us.ibm.com" TargetMode="External"/><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plus.google.com/share?url=http://ibm.co/28RIhGA" TargetMode="External"/><Relationship Id="rId7" Type="http://schemas.openxmlformats.org/officeDocument/2006/relationships/hyperlink" Target="https://www.facebook.com/sharer/sharer.php?u=http://ibm.co/28RIhGA" TargetMode="External"/><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7.jpeg"/><Relationship Id="rId11" Type="http://schemas.openxmlformats.org/officeDocument/2006/relationships/image" Target="../media/image25.wmf"/><Relationship Id="rId5" Type="http://schemas.openxmlformats.org/officeDocument/2006/relationships/hyperlink" Target="https://www.linkedin.com/shareArticle?mini=true&amp;url=http://ibm.co/28RIhGA&amp;title=&amp;summary=&amp;source="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s://twitter.com/home?status=http://ibm.co/28RIhGA%20via%20@ibmclientvoices"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plus.google.com/share?url=http://ibm.co/28RIhGA" TargetMode="External"/><Relationship Id="rId7" Type="http://schemas.openxmlformats.org/officeDocument/2006/relationships/hyperlink" Target="https://www.facebook.com/sharer/sharer.php?u=http://ibm.co/28RIhGA" TargetMode="External"/><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image" Target="../media/image7.jpeg"/><Relationship Id="rId11" Type="http://schemas.openxmlformats.org/officeDocument/2006/relationships/image" Target="../media/image26.jpeg"/><Relationship Id="rId5" Type="http://schemas.openxmlformats.org/officeDocument/2006/relationships/hyperlink" Target="https://www.linkedin.com/shareArticle?mini=true&amp;url=http://ibm.co/28RIhGA&amp;title=&amp;summary=&amp;source="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s://twitter.com/home?status=http://ibm.co/28RIhGA%20via%20@ibmclientvoices"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plus.google.com/share?url=http://ibm.co/28RIhGA" TargetMode="External"/><Relationship Id="rId7" Type="http://schemas.openxmlformats.org/officeDocument/2006/relationships/hyperlink" Target="https://www.facebook.com/sharer/sharer.php?u=http://ibm.co/28RIhGA" TargetMode="External"/><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image" Target="../media/image7.jpeg"/><Relationship Id="rId11" Type="http://schemas.openxmlformats.org/officeDocument/2006/relationships/image" Target="../media/image27.jpeg"/><Relationship Id="rId5" Type="http://schemas.openxmlformats.org/officeDocument/2006/relationships/hyperlink" Target="https://www.linkedin.com/shareArticle?mini=true&amp;url=http://ibm.co/28RIhGA&amp;title=&amp;summary=&amp;source="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s://twitter.com/home?status=http://ibm.co/28RIhGA%20via%20@ibmclientvoices"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plus.google.com/share?url=http://ibm.co/28RIhGA" TargetMode="External"/><Relationship Id="rId7" Type="http://schemas.openxmlformats.org/officeDocument/2006/relationships/hyperlink" Target="https://www.facebook.com/sharer/sharer.php?u=http://ibm.co/28RIhGA" TargetMode="External"/><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7.jpeg"/><Relationship Id="rId11" Type="http://schemas.openxmlformats.org/officeDocument/2006/relationships/image" Target="../media/image28.jpeg"/><Relationship Id="rId5" Type="http://schemas.openxmlformats.org/officeDocument/2006/relationships/hyperlink" Target="https://www.linkedin.com/shareArticle?mini=true&amp;url=http://ibm.co/28RIhGA&amp;title=&amp;summary=&amp;source="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s://twitter.com/home?status=http://ibm.co/28RIhGA%20via%20@ibmclientvoices"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plus.google.com/share?url=http://ibm.co/28RIhGA" TargetMode="External"/><Relationship Id="rId7" Type="http://schemas.openxmlformats.org/officeDocument/2006/relationships/hyperlink" Target="https://www.facebook.com/sharer/sharer.php?u=http://ibm.co/28RIhGA" TargetMode="External"/><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image" Target="../media/image7.jpeg"/><Relationship Id="rId11" Type="http://schemas.openxmlformats.org/officeDocument/2006/relationships/image" Target="../media/image29.png"/><Relationship Id="rId5" Type="http://schemas.openxmlformats.org/officeDocument/2006/relationships/hyperlink" Target="https://www.linkedin.com/shareArticle?mini=true&amp;url=http://ibm.co/28RIhGA&amp;title=&amp;summary=&amp;source="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s://twitter.com/home?status=http://ibm.co/28RIhGA%20via%20@ibmclientvoices"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32.jpeg"/><Relationship Id="rId3" Type="http://schemas.openxmlformats.org/officeDocument/2006/relationships/image" Target="../media/image30.jpeg"/><Relationship Id="rId7" Type="http://schemas.openxmlformats.org/officeDocument/2006/relationships/hyperlink" Target="https://www.linkedin.com/shareArticle?mini=true&amp;url=http://ibm.co/1R9WizO&amp;title=Ultra%20Petroleum%20-%20Fueling%20greater%20internal%20efficiency%20and%20pain-free%20financial%20reporting%20with%20automation&amp;summary=&amp;source=" TargetMode="External"/><Relationship Id="rId12" Type="http://schemas.openxmlformats.org/officeDocument/2006/relationships/image" Target="../media/image9.jpeg"/><Relationship Id="rId2" Type="http://schemas.openxmlformats.org/officeDocument/2006/relationships/notesSlide" Target="../notesSlides/notesSlide25.xml"/><Relationship Id="rId1" Type="http://schemas.openxmlformats.org/officeDocument/2006/relationships/slideLayout" Target="../slideLayouts/slideLayout35.xml"/><Relationship Id="rId6" Type="http://schemas.openxmlformats.org/officeDocument/2006/relationships/image" Target="../media/image6.jpeg"/><Relationship Id="rId11" Type="http://schemas.openxmlformats.org/officeDocument/2006/relationships/hyperlink" Target="https://twitter.com/home?status=http://ibm.co/1R9WizO%20via%20@ibmclientvoices" TargetMode="External"/><Relationship Id="rId5" Type="http://schemas.openxmlformats.org/officeDocument/2006/relationships/hyperlink" Target="https://plus.google.com/share?url=http://ibm.co/1R9WizO" TargetMode="External"/><Relationship Id="rId10" Type="http://schemas.openxmlformats.org/officeDocument/2006/relationships/image" Target="../media/image8.jpeg"/><Relationship Id="rId4" Type="http://schemas.openxmlformats.org/officeDocument/2006/relationships/image" Target="../media/image31.jpg"/><Relationship Id="rId9" Type="http://schemas.openxmlformats.org/officeDocument/2006/relationships/hyperlink" Target="https://www.facebook.com/sharer/sharer.php?u=http://ibm.co/1R9WizO"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plus.google.com/share?url=http://ibm.co/28RIhGA" TargetMode="External"/><Relationship Id="rId7" Type="http://schemas.openxmlformats.org/officeDocument/2006/relationships/hyperlink" Target="https://www.facebook.com/sharer/sharer.php?u=http://ibm.co/28RIhGA" TargetMode="External"/><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image" Target="../media/image7.jpeg"/><Relationship Id="rId11" Type="http://schemas.openxmlformats.org/officeDocument/2006/relationships/image" Target="../media/image33.jpeg"/><Relationship Id="rId5" Type="http://schemas.openxmlformats.org/officeDocument/2006/relationships/hyperlink" Target="https://www.linkedin.com/shareArticle?mini=true&amp;url=http://ibm.co/28RIhGA&amp;title=&amp;summary=&amp;source="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s://twitter.com/home?status=http://ibm.co/28RIhGA%20via%20@ibmclientvoices"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plus.google.com/share?url=http://ibm.co/28RIhGA" TargetMode="External"/><Relationship Id="rId7" Type="http://schemas.openxmlformats.org/officeDocument/2006/relationships/hyperlink" Target="https://www.facebook.com/sharer/sharer.php?u=http://ibm.co/28RIhGA" TargetMode="External"/><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image" Target="../media/image7.jpeg"/><Relationship Id="rId11" Type="http://schemas.openxmlformats.org/officeDocument/2006/relationships/image" Target="../media/image34.tiff"/><Relationship Id="rId5" Type="http://schemas.openxmlformats.org/officeDocument/2006/relationships/hyperlink" Target="https://www.linkedin.com/shareArticle?mini=true&amp;url=http://ibm.co/28RIhGA&amp;title=&amp;summary=&amp;source="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s://twitter.com/home?status=http://ibm.co/28RIhGA%20via%20@ibmclientvoices"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plus.google.com/share?url=http://ibm.co/28RIhGA" TargetMode="External"/><Relationship Id="rId7" Type="http://schemas.openxmlformats.org/officeDocument/2006/relationships/hyperlink" Target="https://www.facebook.com/sharer/sharer.php?u=http://ibm.co/28RIhGA" TargetMode="External"/><Relationship Id="rId2" Type="http://schemas.openxmlformats.org/officeDocument/2006/relationships/notesSlide" Target="../notesSlides/notesSlide28.xml"/><Relationship Id="rId1" Type="http://schemas.openxmlformats.org/officeDocument/2006/relationships/slideLayout" Target="../slideLayouts/slideLayout24.xml"/><Relationship Id="rId6" Type="http://schemas.openxmlformats.org/officeDocument/2006/relationships/image" Target="../media/image7.jpeg"/><Relationship Id="rId11" Type="http://schemas.openxmlformats.org/officeDocument/2006/relationships/image" Target="../media/image35.tiff"/><Relationship Id="rId5" Type="http://schemas.openxmlformats.org/officeDocument/2006/relationships/hyperlink" Target="https://www.linkedin.com/shareArticle?mini=true&amp;url=http://ibm.co/28RIhGA&amp;title=&amp;summary=&amp;source="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s://twitter.com/home?status=http://ibm.co/28RIhGA%20via%20@ibmclientvoices"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www.facebook.com/sharer/sharer.php?u=http://ibm.co/1KlxcMw" TargetMode="External"/><Relationship Id="rId13" Type="http://schemas.openxmlformats.org/officeDocument/2006/relationships/image" Target="../media/image38.jpg"/><Relationship Id="rId3" Type="http://schemas.openxmlformats.org/officeDocument/2006/relationships/image" Target="../media/image36.jpeg"/><Relationship Id="rId7" Type="http://schemas.openxmlformats.org/officeDocument/2006/relationships/image" Target="../media/image7.jpeg"/><Relationship Id="rId12"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35.xml"/><Relationship Id="rId6" Type="http://schemas.openxmlformats.org/officeDocument/2006/relationships/hyperlink" Target="https://www.linkedin.com/shareArticle?mini=true&amp;url=http://ibm.co/1KlxcMw&amp;title=&amp;summary=&amp;source=" TargetMode="External"/><Relationship Id="rId11" Type="http://schemas.openxmlformats.org/officeDocument/2006/relationships/image" Target="../media/image9.jpeg"/><Relationship Id="rId5" Type="http://schemas.openxmlformats.org/officeDocument/2006/relationships/image" Target="../media/image6.jpeg"/><Relationship Id="rId10" Type="http://schemas.openxmlformats.org/officeDocument/2006/relationships/hyperlink" Target="https://twitter.com/home?status=http://ibm.co/1KlxcMw%20via%20@ibmclientvoices" TargetMode="External"/><Relationship Id="rId4" Type="http://schemas.openxmlformats.org/officeDocument/2006/relationships/hyperlink" Target="https://plus.google.com/share?url=http://ibm.co/1KlxcMw" TargetMode="External"/><Relationship Id="rId9" Type="http://schemas.openxmlformats.org/officeDocument/2006/relationships/image" Target="../media/image8.jpeg"/><Relationship Id="rId14"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hyperlink" Target="http://www.ibm.com/software/businesscasestudies/us/en/corp?synkey=X714150J92818S39" TargetMode="External"/><Relationship Id="rId3" Type="http://schemas.openxmlformats.org/officeDocument/2006/relationships/hyperlink" Target="http://www.ibm.com/software/businesscasestudies?synkey=C797500M24586K97" TargetMode="External"/><Relationship Id="rId7" Type="http://schemas.openxmlformats.org/officeDocument/2006/relationships/hyperlink" Target="http://www.ibm.com/software/businesscasestudies?synkey=I158564V12120D13" TargetMode="External"/><Relationship Id="rId12" Type="http://schemas.openxmlformats.org/officeDocument/2006/relationships/hyperlink" Target="http://www.ibm.com/software/businesscasestudies?synkey=R614969S20542Z02" TargetMode="External"/><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hyperlink" Target="http://www.ibm.com/software/businesscasestudies?synkey=R590907N98870R56" TargetMode="External"/><Relationship Id="rId11" Type="http://schemas.openxmlformats.org/officeDocument/2006/relationships/hyperlink" Target="http://ibm.co/2cDPbmD" TargetMode="External"/><Relationship Id="rId5" Type="http://schemas.openxmlformats.org/officeDocument/2006/relationships/hyperlink" Target="http://ibm.co/2cxWagV" TargetMode="External"/><Relationship Id="rId10" Type="http://schemas.openxmlformats.org/officeDocument/2006/relationships/hyperlink" Target="http://www.ibm.com/software/businesscasestudies?synkey=Y338074P42855N95" TargetMode="External"/><Relationship Id="rId4" Type="http://schemas.openxmlformats.org/officeDocument/2006/relationships/hyperlink" Target="http://www.ibm.com/software/businesscasestudies?synkey=L379617A19783A20" TargetMode="External"/><Relationship Id="rId9" Type="http://schemas.openxmlformats.org/officeDocument/2006/relationships/hyperlink" Target="http://www.ibm.com/software/businesscasestudies?synkey=S127321X16268L42"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plus.google.com/share?url=http://ibm.co/28RIhGA" TargetMode="External"/><Relationship Id="rId7" Type="http://schemas.openxmlformats.org/officeDocument/2006/relationships/hyperlink" Target="https://www.facebook.com/sharer/sharer.php?u=http://ibm.co/28RIhGA" TargetMode="External"/><Relationship Id="rId12"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35.xml"/><Relationship Id="rId6" Type="http://schemas.openxmlformats.org/officeDocument/2006/relationships/image" Target="../media/image7.jpeg"/><Relationship Id="rId11" Type="http://schemas.openxmlformats.org/officeDocument/2006/relationships/image" Target="../media/image40.jpeg"/><Relationship Id="rId5" Type="http://schemas.openxmlformats.org/officeDocument/2006/relationships/hyperlink" Target="https://www.linkedin.com/shareArticle?mini=true&amp;url=http://ibm.co/28RIhGA&amp;title=&amp;summary=&amp;source="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s://twitter.com/home?status=http://ibm.co/28RIhGA%20via%20@ibmclientvoices"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plus.google.com/share?url=http://ibm.co/2gGscYE" TargetMode="External"/><Relationship Id="rId7" Type="http://schemas.openxmlformats.org/officeDocument/2006/relationships/hyperlink" Target="https://www.facebook.com/sharer/sharer.php?u=http://ibm.co/2gGscYE" TargetMode="External"/><Relationship Id="rId12"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24.xml"/><Relationship Id="rId6" Type="http://schemas.openxmlformats.org/officeDocument/2006/relationships/image" Target="../media/image7.jpeg"/><Relationship Id="rId11" Type="http://schemas.openxmlformats.org/officeDocument/2006/relationships/image" Target="../media/image42.jpeg"/><Relationship Id="rId5" Type="http://schemas.openxmlformats.org/officeDocument/2006/relationships/hyperlink" Target="https://www.linkedin.com/shareArticle?mini=true&amp;url=http://ibm.co/2gGscYE&amp;title=&amp;summary=&amp;source="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s://twitter.com/home?status=http://ibm.co/2gGscYE%20via%20@ibmclientvoices"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plus.google.com/share?url=http://ibm.co/2ggrVwW" TargetMode="External"/><Relationship Id="rId7" Type="http://schemas.openxmlformats.org/officeDocument/2006/relationships/hyperlink" Target="https://www.facebook.com/sharer/sharer.php?u=http://ibm.co/2ggrVwW" TargetMode="External"/><Relationship Id="rId2" Type="http://schemas.openxmlformats.org/officeDocument/2006/relationships/notesSlide" Target="../notesSlides/notesSlide32.xml"/><Relationship Id="rId1" Type="http://schemas.openxmlformats.org/officeDocument/2006/relationships/slideLayout" Target="../slideLayouts/slideLayout24.xml"/><Relationship Id="rId6" Type="http://schemas.openxmlformats.org/officeDocument/2006/relationships/image" Target="../media/image7.jpeg"/><Relationship Id="rId11" Type="http://schemas.openxmlformats.org/officeDocument/2006/relationships/image" Target="../media/image44.jpeg"/><Relationship Id="rId5" Type="http://schemas.openxmlformats.org/officeDocument/2006/relationships/hyperlink" Target="https://www.linkedin.com/shareArticle?mini=true&amp;url=http://ibm.co/2ggrVwW&amp;title=&amp;summary=&amp;source="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s://twitter.com/home?status=http://ibm.co/2ggrVwW%20via%20@ibmclientvoices"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plus.google.com/share?url=http://ibm.co/28RIhGA" TargetMode="External"/><Relationship Id="rId7" Type="http://schemas.openxmlformats.org/officeDocument/2006/relationships/hyperlink" Target="https://www.facebook.com/sharer/sharer.php?u=http://ibm.co/28RIhGA" TargetMode="External"/><Relationship Id="rId2" Type="http://schemas.openxmlformats.org/officeDocument/2006/relationships/notesSlide" Target="../notesSlides/notesSlide33.xml"/><Relationship Id="rId1" Type="http://schemas.openxmlformats.org/officeDocument/2006/relationships/slideLayout" Target="../slideLayouts/slideLayout24.xml"/><Relationship Id="rId6" Type="http://schemas.openxmlformats.org/officeDocument/2006/relationships/image" Target="../media/image7.jpeg"/><Relationship Id="rId11" Type="http://schemas.openxmlformats.org/officeDocument/2006/relationships/image" Target="../media/image45.jpg"/><Relationship Id="rId5" Type="http://schemas.openxmlformats.org/officeDocument/2006/relationships/hyperlink" Target="https://www.linkedin.com/shareArticle?mini=true&amp;url=http://ibm.co/28RIhGA&amp;title=&amp;summary=&amp;source="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s://twitter.com/home?status=http://ibm.co/28RIhGA%20via%20@ibmclientvoices"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www.facebook.com/sharer/sharer.php?u=http://ibm.co/1QWLuEQ" TargetMode="External"/><Relationship Id="rId3" Type="http://schemas.openxmlformats.org/officeDocument/2006/relationships/image" Target="../media/image46.jpeg"/><Relationship Id="rId7" Type="http://schemas.openxmlformats.org/officeDocument/2006/relationships/image" Target="../media/image7.jpeg"/><Relationship Id="rId12"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24.xml"/><Relationship Id="rId6" Type="http://schemas.openxmlformats.org/officeDocument/2006/relationships/hyperlink" Target="https://www.linkedin.com/shareArticle?mini=true&amp;url=http://ibm.co/1QWLuEQ&amp;title=&amp;summary=&amp;source=" TargetMode="External"/><Relationship Id="rId11" Type="http://schemas.openxmlformats.org/officeDocument/2006/relationships/image" Target="../media/image9.jpeg"/><Relationship Id="rId5" Type="http://schemas.openxmlformats.org/officeDocument/2006/relationships/image" Target="../media/image6.jpeg"/><Relationship Id="rId10" Type="http://schemas.openxmlformats.org/officeDocument/2006/relationships/hyperlink" Target="https://twitter.com/home?status=http://ibm.co/1QWLuEQ%20via%20@ibmclientvoices" TargetMode="External"/><Relationship Id="rId4" Type="http://schemas.openxmlformats.org/officeDocument/2006/relationships/hyperlink" Target="https://plus.google.com/share?url=http://ibm.co/1QWLuEQ" TargetMode="External"/><Relationship Id="rId9" Type="http://schemas.openxmlformats.org/officeDocument/2006/relationships/image" Target="../media/image8.jpeg"/></Relationships>
</file>

<file path=ppt/slides/_rels/slide35.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hyperlink" Target="http://ibm.co/2axiwhN" TargetMode="External"/><Relationship Id="rId3" Type="http://schemas.openxmlformats.org/officeDocument/2006/relationships/hyperlink" Target="https://plus.google.com/share?url=http://ibm.co/29IOpSq" TargetMode="External"/><Relationship Id="rId7" Type="http://schemas.openxmlformats.org/officeDocument/2006/relationships/hyperlink" Target="https://www.facebook.com/sharer/sharer.php?u=http://ibm.co/29IOpSq" TargetMode="External"/><Relationship Id="rId12"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35.xml"/><Relationship Id="rId6" Type="http://schemas.openxmlformats.org/officeDocument/2006/relationships/image" Target="../media/image7.jpeg"/><Relationship Id="rId11" Type="http://schemas.openxmlformats.org/officeDocument/2006/relationships/image" Target="../media/image48.jpeg"/><Relationship Id="rId5" Type="http://schemas.openxmlformats.org/officeDocument/2006/relationships/hyperlink" Target="https://www.linkedin.com/shareArticle?mini=true&amp;url=http://ibm.co/29IOpSq&amp;title=&amp;summary=&amp;source="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s://twitter.com/home?status=http://ibm.co/29IOpSq%20via%20@ibmclientvoices" TargetMode="External"/><Relationship Id="rId14" Type="http://schemas.openxmlformats.org/officeDocument/2006/relationships/image" Target="../media/image50.tiff"/></Relationships>
</file>

<file path=ppt/slides/_rels/slide3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plus.google.com/share?url=http://ibm.co/28RIhGA" TargetMode="External"/><Relationship Id="rId7" Type="http://schemas.openxmlformats.org/officeDocument/2006/relationships/hyperlink" Target="https://www.facebook.com/sharer/sharer.php?u=http://ibm.co/28RIhGA" TargetMode="External"/><Relationship Id="rId2" Type="http://schemas.openxmlformats.org/officeDocument/2006/relationships/notesSlide" Target="../notesSlides/notesSlide36.xml"/><Relationship Id="rId1" Type="http://schemas.openxmlformats.org/officeDocument/2006/relationships/slideLayout" Target="../slideLayouts/slideLayout24.xml"/><Relationship Id="rId6" Type="http://schemas.openxmlformats.org/officeDocument/2006/relationships/image" Target="../media/image7.jpeg"/><Relationship Id="rId11" Type="http://schemas.openxmlformats.org/officeDocument/2006/relationships/image" Target="../media/image51.jpeg"/><Relationship Id="rId5" Type="http://schemas.openxmlformats.org/officeDocument/2006/relationships/hyperlink" Target="https://www.linkedin.com/shareArticle?mini=true&amp;url=http://ibm.co/28RIhGA&amp;title=&amp;summary=&amp;source="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s://twitter.com/home?status=http://ibm.co/28RIhGA%20via%20@ibmclientvoices"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54.jpeg"/><Relationship Id="rId3" Type="http://schemas.openxmlformats.org/officeDocument/2006/relationships/hyperlink" Target="https://plus.google.com/" TargetMode="External"/><Relationship Id="rId7" Type="http://schemas.openxmlformats.org/officeDocument/2006/relationships/hyperlink" Target="http://www.facebook.com/" TargetMode="External"/><Relationship Id="rId12" Type="http://schemas.openxmlformats.org/officeDocument/2006/relationships/image" Target="../media/image53.jpg"/><Relationship Id="rId2" Type="http://schemas.openxmlformats.org/officeDocument/2006/relationships/notesSlide" Target="../notesSlides/notesSlide37.xml"/><Relationship Id="rId1" Type="http://schemas.openxmlformats.org/officeDocument/2006/relationships/slideLayout" Target="../slideLayouts/slideLayout35.xml"/><Relationship Id="rId6" Type="http://schemas.openxmlformats.org/officeDocument/2006/relationships/image" Target="../media/image7.jpeg"/><Relationship Id="rId11" Type="http://schemas.openxmlformats.org/officeDocument/2006/relationships/image" Target="../media/image52.emf"/><Relationship Id="rId5" Type="http://schemas.openxmlformats.org/officeDocument/2006/relationships/hyperlink" Target="http://www.linkedin.com/company/ibm"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www.twitter.com/"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plus.google.com/share?url=http://ibm.co/28RIhGA" TargetMode="External"/><Relationship Id="rId7" Type="http://schemas.openxmlformats.org/officeDocument/2006/relationships/hyperlink" Target="https://www.facebook.com/sharer/sharer.php?u=http://ibm.co/28RIhGA" TargetMode="External"/><Relationship Id="rId12"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24.xml"/><Relationship Id="rId6" Type="http://schemas.openxmlformats.org/officeDocument/2006/relationships/image" Target="../media/image7.jpeg"/><Relationship Id="rId11" Type="http://schemas.openxmlformats.org/officeDocument/2006/relationships/image" Target="../media/image55.jpeg"/><Relationship Id="rId5" Type="http://schemas.openxmlformats.org/officeDocument/2006/relationships/hyperlink" Target="https://www.linkedin.com/shareArticle?mini=true&amp;url=http://ibm.co/28RIhGA&amp;title=&amp;summary=&amp;source="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s://twitter.com/home?status=http://ibm.co/28RIhGA%20via%20@ibmclientvoices"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www.facebook.com/sharer/sharer.php?u=http://ibm.co/1kHh3Ww" TargetMode="External"/><Relationship Id="rId13" Type="http://schemas.openxmlformats.org/officeDocument/2006/relationships/image" Target="../media/image59.emf"/><Relationship Id="rId3" Type="http://schemas.openxmlformats.org/officeDocument/2006/relationships/image" Target="../media/image57.jpeg"/><Relationship Id="rId7" Type="http://schemas.openxmlformats.org/officeDocument/2006/relationships/image" Target="../media/image7.jpeg"/><Relationship Id="rId12" Type="http://schemas.openxmlformats.org/officeDocument/2006/relationships/image" Target="../media/image58.jpeg"/><Relationship Id="rId2" Type="http://schemas.openxmlformats.org/officeDocument/2006/relationships/notesSlide" Target="../notesSlides/notesSlide39.xml"/><Relationship Id="rId1" Type="http://schemas.openxmlformats.org/officeDocument/2006/relationships/slideLayout" Target="../slideLayouts/slideLayout35.xml"/><Relationship Id="rId6" Type="http://schemas.openxmlformats.org/officeDocument/2006/relationships/hyperlink" Target="https://www.linkedin.com/shareArticle?mini=true&amp;url=http://ibm.co/1kHh3Ww&amp;title=The%20University%20of%20Adelaide%20delivers%20high-quality%20education%20while%20making%20every%20cent%20count&amp;summary=&amp;source=" TargetMode="External"/><Relationship Id="rId11" Type="http://schemas.openxmlformats.org/officeDocument/2006/relationships/image" Target="../media/image9.jpeg"/><Relationship Id="rId5" Type="http://schemas.openxmlformats.org/officeDocument/2006/relationships/image" Target="../media/image6.jpeg"/><Relationship Id="rId10" Type="http://schemas.openxmlformats.org/officeDocument/2006/relationships/hyperlink" Target="https://twitter.com/home?status=http://ibm.co/1kHh3Ww%20via%20@ibmclientvoices" TargetMode="External"/><Relationship Id="rId4" Type="http://schemas.openxmlformats.org/officeDocument/2006/relationships/hyperlink" Target="https://plus.google.com/share?url=http://ibm.co/1kHh3Ww" TargetMode="External"/><Relationship Id="rId9" Type="http://schemas.openxmlformats.org/officeDocument/2006/relationships/image" Target="../media/image8.jpeg"/><Relationship Id="rId14" Type="http://schemas.openxmlformats.org/officeDocument/2006/relationships/image" Target="../media/image60.emf"/></Relationships>
</file>

<file path=ppt/slides/_rels/slide4.xml.rels><?xml version="1.0" encoding="UTF-8" standalone="yes"?>
<Relationships xmlns="http://schemas.openxmlformats.org/package/2006/relationships"><Relationship Id="rId8" Type="http://schemas.openxmlformats.org/officeDocument/2006/relationships/hyperlink" Target="http://www.ibm.com/software/businesscasestudies?synkey=K832213K16445C51" TargetMode="External"/><Relationship Id="rId13" Type="http://schemas.openxmlformats.org/officeDocument/2006/relationships/hyperlink" Target="http://www.ibm.com/software/businesscasestudies?synkey=M356242T15759D09" TargetMode="External"/><Relationship Id="rId3" Type="http://schemas.openxmlformats.org/officeDocument/2006/relationships/hyperlink" Target="http://www.ibm.com/software/businesscasestudies?synkey=Y650855E27827Y46" TargetMode="External"/><Relationship Id="rId7" Type="http://schemas.openxmlformats.org/officeDocument/2006/relationships/hyperlink" Target="http://www.ibm.com/software/businesscasestudies?synkey=G617910R95674Z92" TargetMode="External"/><Relationship Id="rId12" Type="http://schemas.openxmlformats.org/officeDocument/2006/relationships/hyperlink" Target="http://www.ibm.com/common/ssi/cgi-bin/ssialias?subtype=AB&amp;infotype=PM&amp;htmlfid=YTC04067USEN&amp;attachment=YTC04067USEN.PDF" TargetMode="External"/><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hyperlink" Target="http://www.ibm.com/software/businesscasestudies?synkey=C905440R20037N54" TargetMode="External"/><Relationship Id="rId11" Type="http://schemas.openxmlformats.org/officeDocument/2006/relationships/hyperlink" Target="http://www.ibm.com/software/businesscasestudies/us/en/corp?synkey=Z136444E45883N61" TargetMode="External"/><Relationship Id="rId5" Type="http://schemas.openxmlformats.org/officeDocument/2006/relationships/hyperlink" Target="http://www.ibm.com/software/businesscasestudies?synkey=V390684P58993J06" TargetMode="External"/><Relationship Id="rId10" Type="http://schemas.openxmlformats.org/officeDocument/2006/relationships/hyperlink" Target="http://www.ibm.com/software/businesscasestudies?synkey=F176940O26171J08" TargetMode="External"/><Relationship Id="rId4" Type="http://schemas.openxmlformats.org/officeDocument/2006/relationships/hyperlink" Target="http://www.ibm.com/software/businesscasestudies?synkey=H578353S39800G56" TargetMode="External"/><Relationship Id="rId9" Type="http://schemas.openxmlformats.org/officeDocument/2006/relationships/hyperlink" Target="http://www.ibm.com/software/businesscasestudies?synkey=F440204U46406I47" TargetMode="External"/></Relationships>
</file>

<file path=ppt/slides/_rels/slide40.xml.rels><?xml version="1.0" encoding="UTF-8" standalone="yes"?>
<Relationships xmlns="http://schemas.openxmlformats.org/package/2006/relationships"><Relationship Id="rId8" Type="http://schemas.openxmlformats.org/officeDocument/2006/relationships/hyperlink" Target="http://www.facebook.com/" TargetMode="External"/><Relationship Id="rId13" Type="http://schemas.openxmlformats.org/officeDocument/2006/relationships/image" Target="../media/image67.jpeg"/><Relationship Id="rId3" Type="http://schemas.openxmlformats.org/officeDocument/2006/relationships/image" Target="../media/image61.jpeg"/><Relationship Id="rId7" Type="http://schemas.openxmlformats.org/officeDocument/2006/relationships/image" Target="../media/image63.jpeg"/><Relationship Id="rId12"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35.xml"/><Relationship Id="rId6" Type="http://schemas.openxmlformats.org/officeDocument/2006/relationships/hyperlink" Target="http://www.linkedin.com/company/ibm" TargetMode="External"/><Relationship Id="rId11" Type="http://schemas.openxmlformats.org/officeDocument/2006/relationships/image" Target="../media/image65.jpeg"/><Relationship Id="rId5" Type="http://schemas.openxmlformats.org/officeDocument/2006/relationships/image" Target="../media/image62.jpeg"/><Relationship Id="rId10" Type="http://schemas.openxmlformats.org/officeDocument/2006/relationships/hyperlink" Target="http://www.twitter.com/" TargetMode="External"/><Relationship Id="rId4" Type="http://schemas.openxmlformats.org/officeDocument/2006/relationships/hyperlink" Target="https://plus.google.com/" TargetMode="External"/><Relationship Id="rId9" Type="http://schemas.openxmlformats.org/officeDocument/2006/relationships/image" Target="../media/image64.jpeg"/></Relationships>
</file>

<file path=ppt/slides/_rels/slide41.xml.rels><?xml version="1.0" encoding="UTF-8" standalone="yes"?>
<Relationships xmlns="http://schemas.openxmlformats.org/package/2006/relationships"><Relationship Id="rId8" Type="http://schemas.openxmlformats.org/officeDocument/2006/relationships/hyperlink" Target="https://www.facebook.com/sharer/sharer.php?u=http://ibm.co/1IHbq58" TargetMode="External"/><Relationship Id="rId3" Type="http://schemas.openxmlformats.org/officeDocument/2006/relationships/image" Target="../media/image68.jpeg"/><Relationship Id="rId7" Type="http://schemas.openxmlformats.org/officeDocument/2006/relationships/image" Target="../media/image7.jpeg"/><Relationship Id="rId12"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35.xml"/><Relationship Id="rId6" Type="http://schemas.openxmlformats.org/officeDocument/2006/relationships/hyperlink" Target="https://www.linkedin.com/shareArticle?mini=true&amp;url=http://ibm.co/1IHbq58&amp;title=Erhvervsstyrelsen%20automates%20financial%20planning%20processes%20and%20building%20budgets%20that%20everyone%20believes%20in&amp;summary=&amp;source=" TargetMode="External"/><Relationship Id="rId11" Type="http://schemas.openxmlformats.org/officeDocument/2006/relationships/image" Target="../media/image9.jpeg"/><Relationship Id="rId5" Type="http://schemas.openxmlformats.org/officeDocument/2006/relationships/image" Target="../media/image6.jpeg"/><Relationship Id="rId10" Type="http://schemas.openxmlformats.org/officeDocument/2006/relationships/hyperlink" Target="https://twitter.com/home?status=http://ibm.co/1IHbq58%20via%20@ibmclientvoices" TargetMode="External"/><Relationship Id="rId4" Type="http://schemas.openxmlformats.org/officeDocument/2006/relationships/hyperlink" Target="https://plus.google.com/share?url=http://ibm.co/1IHbq58" TargetMode="External"/><Relationship Id="rId9" Type="http://schemas.openxmlformats.org/officeDocument/2006/relationships/image" Target="../media/image8.jpeg"/></Relationships>
</file>

<file path=ppt/slides/_rels/slide4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71.jpeg"/><Relationship Id="rId3" Type="http://schemas.openxmlformats.org/officeDocument/2006/relationships/hyperlink" Target="https://plus.google.com/share?url=http://ibm.co/2dgEGDv" TargetMode="External"/><Relationship Id="rId7" Type="http://schemas.openxmlformats.org/officeDocument/2006/relationships/hyperlink" Target="https://www.facebook.com/sharer/sharer.php?u=http://ibm.co/2dgEGDv" TargetMode="External"/><Relationship Id="rId12" Type="http://schemas.openxmlformats.org/officeDocument/2006/relationships/image" Target="../media/image70.jpeg"/><Relationship Id="rId2" Type="http://schemas.openxmlformats.org/officeDocument/2006/relationships/notesSlide" Target="../notesSlides/notesSlide42.xml"/><Relationship Id="rId1" Type="http://schemas.openxmlformats.org/officeDocument/2006/relationships/slideLayout" Target="../slideLayouts/slideLayout35.xml"/><Relationship Id="rId6" Type="http://schemas.openxmlformats.org/officeDocument/2006/relationships/image" Target="../media/image7.jpeg"/><Relationship Id="rId11" Type="http://schemas.openxmlformats.org/officeDocument/2006/relationships/hyperlink" Target="ibm.co/2caJ065" TargetMode="External"/><Relationship Id="rId5" Type="http://schemas.openxmlformats.org/officeDocument/2006/relationships/hyperlink" Target="https://www.linkedin.com/shareArticle?mini=true&amp;url=http://ibm.co/2dgEGDv&amp;title=&amp;summary=&amp;source="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s://twitter.com/home?status=http://ibm.co/2dgEGDv%20via%20@ibmclientvoices" TargetMode="External"/><Relationship Id="rId14" Type="http://schemas.openxmlformats.org/officeDocument/2006/relationships/image" Target="../media/image72.tiff"/></Relationships>
</file>

<file path=ppt/slides/_rels/slide4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plus.google.com/share?url=http://ibm.co/28RIhGA" TargetMode="External"/><Relationship Id="rId7" Type="http://schemas.openxmlformats.org/officeDocument/2006/relationships/hyperlink" Target="https://www.facebook.com/sharer/sharer.php?u=http://ibm.co/28RIhGA" TargetMode="External"/><Relationship Id="rId2" Type="http://schemas.openxmlformats.org/officeDocument/2006/relationships/notesSlide" Target="../notesSlides/notesSlide43.xml"/><Relationship Id="rId1" Type="http://schemas.openxmlformats.org/officeDocument/2006/relationships/slideLayout" Target="../slideLayouts/slideLayout24.xml"/><Relationship Id="rId6" Type="http://schemas.openxmlformats.org/officeDocument/2006/relationships/image" Target="../media/image7.jpeg"/><Relationship Id="rId11" Type="http://schemas.openxmlformats.org/officeDocument/2006/relationships/image" Target="../media/image73.png"/><Relationship Id="rId5" Type="http://schemas.openxmlformats.org/officeDocument/2006/relationships/hyperlink" Target="https://www.linkedin.com/shareArticle?mini=true&amp;url=http://ibm.co/28RIhGA&amp;title=&amp;summary=&amp;source="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s://twitter.com/home?status=http://ibm.co/28RIhGA%20via%20@ibmclientvoices"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76.png"/><Relationship Id="rId3" Type="http://schemas.openxmlformats.org/officeDocument/2006/relationships/image" Target="../media/image74.jpeg"/><Relationship Id="rId7" Type="http://schemas.openxmlformats.org/officeDocument/2006/relationships/hyperlink" Target="https://www.linkedin.com/shareArticle?mini=true&amp;url=http://ibm.co/1O6peSN&amp;title=Apria%20Healthcare:%20Using%20accurate%20forecasts%20to%20enable%20more%20competitive%20healthcare%20services&amp;summary=&amp;source=" TargetMode="External"/><Relationship Id="rId12" Type="http://schemas.openxmlformats.org/officeDocument/2006/relationships/image" Target="../media/image9.jpeg"/><Relationship Id="rId2" Type="http://schemas.openxmlformats.org/officeDocument/2006/relationships/notesSlide" Target="../notesSlides/notesSlide44.xml"/><Relationship Id="rId1" Type="http://schemas.openxmlformats.org/officeDocument/2006/relationships/slideLayout" Target="../slideLayouts/slideLayout35.xml"/><Relationship Id="rId6" Type="http://schemas.openxmlformats.org/officeDocument/2006/relationships/image" Target="../media/image6.jpeg"/><Relationship Id="rId11" Type="http://schemas.openxmlformats.org/officeDocument/2006/relationships/hyperlink" Target="https://twitter.com/home?status=http://ibm.co/1O6peSN%20via%20@ibmclientvoices" TargetMode="External"/><Relationship Id="rId5" Type="http://schemas.openxmlformats.org/officeDocument/2006/relationships/hyperlink" Target="https://plus.google.com/share?url=http://ibm.co/1O6peSN" TargetMode="External"/><Relationship Id="rId10" Type="http://schemas.openxmlformats.org/officeDocument/2006/relationships/image" Target="../media/image8.jpeg"/><Relationship Id="rId4" Type="http://schemas.openxmlformats.org/officeDocument/2006/relationships/image" Target="../media/image75.png"/><Relationship Id="rId9" Type="http://schemas.openxmlformats.org/officeDocument/2006/relationships/hyperlink" Target="https://www.facebook.com/sharer/sharer.php?u=http://ibm.co/1O6peSN"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plus.google.com/share?url=http://ibm.co/28RIhGA" TargetMode="External"/><Relationship Id="rId7" Type="http://schemas.openxmlformats.org/officeDocument/2006/relationships/hyperlink" Target="https://www.facebook.com/sharer/sharer.php?u=http://ibm.co/28RIhGA" TargetMode="External"/><Relationship Id="rId2" Type="http://schemas.openxmlformats.org/officeDocument/2006/relationships/notesSlide" Target="../notesSlides/notesSlide45.xml"/><Relationship Id="rId1" Type="http://schemas.openxmlformats.org/officeDocument/2006/relationships/slideLayout" Target="../slideLayouts/slideLayout24.xml"/><Relationship Id="rId6" Type="http://schemas.openxmlformats.org/officeDocument/2006/relationships/image" Target="../media/image7.jpeg"/><Relationship Id="rId11" Type="http://schemas.openxmlformats.org/officeDocument/2006/relationships/image" Target="../media/image77.jpg"/><Relationship Id="rId5" Type="http://schemas.openxmlformats.org/officeDocument/2006/relationships/hyperlink" Target="https://www.linkedin.com/shareArticle?mini=true&amp;url=http://ibm.co/28RIhGA&amp;title=&amp;summary=&amp;source="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s://twitter.com/home?status=http://ibm.co/28RIhGA%20via%20@ibmclientvoices"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plus.google.com/share?url=http://ibm.co/28RIhGA" TargetMode="External"/><Relationship Id="rId7" Type="http://schemas.openxmlformats.org/officeDocument/2006/relationships/hyperlink" Target="https://www.facebook.com/sharer/sharer.php?u=http://ibm.co/28RIhGA" TargetMode="External"/><Relationship Id="rId2" Type="http://schemas.openxmlformats.org/officeDocument/2006/relationships/notesSlide" Target="../notesSlides/notesSlide46.xml"/><Relationship Id="rId1" Type="http://schemas.openxmlformats.org/officeDocument/2006/relationships/slideLayout" Target="../slideLayouts/slideLayout24.xml"/><Relationship Id="rId6" Type="http://schemas.openxmlformats.org/officeDocument/2006/relationships/image" Target="../media/image7.jpeg"/><Relationship Id="rId11" Type="http://schemas.openxmlformats.org/officeDocument/2006/relationships/image" Target="../media/image78.jpg"/><Relationship Id="rId5" Type="http://schemas.openxmlformats.org/officeDocument/2006/relationships/hyperlink" Target="https://www.linkedin.com/shareArticle?mini=true&amp;url=http://ibm.co/28RIhGA&amp;title=&amp;summary=&amp;source="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s://twitter.com/home?status=http://ibm.co/28RIhGA%20via%20@ibmclientvoices"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plus.google.com/share?url=http://ibm.co/28RIhGA" TargetMode="External"/><Relationship Id="rId7" Type="http://schemas.openxmlformats.org/officeDocument/2006/relationships/hyperlink" Target="https://www.facebook.com/sharer/sharer.php?u=http://ibm.co/28RIhGA" TargetMode="External"/><Relationship Id="rId2" Type="http://schemas.openxmlformats.org/officeDocument/2006/relationships/notesSlide" Target="../notesSlides/notesSlide47.xml"/><Relationship Id="rId1" Type="http://schemas.openxmlformats.org/officeDocument/2006/relationships/slideLayout" Target="../slideLayouts/slideLayout24.xml"/><Relationship Id="rId6" Type="http://schemas.openxmlformats.org/officeDocument/2006/relationships/image" Target="../media/image7.jpeg"/><Relationship Id="rId11" Type="http://schemas.openxmlformats.org/officeDocument/2006/relationships/image" Target="../media/image79.jpg"/><Relationship Id="rId5" Type="http://schemas.openxmlformats.org/officeDocument/2006/relationships/hyperlink" Target="https://www.linkedin.com/shareArticle?mini=true&amp;url=http://ibm.co/28RIhGA&amp;title=&amp;summary=&amp;source="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s://twitter.com/home?status=http://ibm.co/28RIhGA%20via%20@ibmclientvoices"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8.xml"/><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8" Type="http://schemas.openxmlformats.org/officeDocument/2006/relationships/hyperlink" Target="https://www.facebook.com/sharer/sharer.php?u=http://ibm.co/1VQvabm" TargetMode="External"/><Relationship Id="rId13" Type="http://schemas.openxmlformats.org/officeDocument/2006/relationships/image" Target="../media/image83.jpeg"/><Relationship Id="rId3" Type="http://schemas.openxmlformats.org/officeDocument/2006/relationships/image" Target="../media/image81.png"/><Relationship Id="rId7" Type="http://schemas.openxmlformats.org/officeDocument/2006/relationships/image" Target="../media/image7.jpeg"/><Relationship Id="rId12" Type="http://schemas.openxmlformats.org/officeDocument/2006/relationships/image" Target="../media/image82.png"/><Relationship Id="rId2" Type="http://schemas.openxmlformats.org/officeDocument/2006/relationships/notesSlide" Target="../notesSlides/notesSlide49.xml"/><Relationship Id="rId1" Type="http://schemas.openxmlformats.org/officeDocument/2006/relationships/slideLayout" Target="../slideLayouts/slideLayout35.xml"/><Relationship Id="rId6" Type="http://schemas.openxmlformats.org/officeDocument/2006/relationships/hyperlink" Target="https://www.linkedin.com/shareArticle?mini=true&amp;url=http://ibm.co/1VQvabm&amp;title=&amp;summary=&amp;source=" TargetMode="External"/><Relationship Id="rId11" Type="http://schemas.openxmlformats.org/officeDocument/2006/relationships/image" Target="../media/image9.jpeg"/><Relationship Id="rId5" Type="http://schemas.openxmlformats.org/officeDocument/2006/relationships/image" Target="../media/image6.jpeg"/><Relationship Id="rId10" Type="http://schemas.openxmlformats.org/officeDocument/2006/relationships/hyperlink" Target="https://twitter.com/home?status=http://ibm.co/1VQvabm%20via%20@ibmclientvoices" TargetMode="External"/><Relationship Id="rId4" Type="http://schemas.openxmlformats.org/officeDocument/2006/relationships/hyperlink" Target="https://plus.google.com/share?url=http://ibm.co/1VQvabm" TargetMode="External"/><Relationship Id="rId9"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hyperlink" Target="http://www.ibm.com/software/businesscasestudies?synkey=J364508M61774W15" TargetMode="External"/><Relationship Id="rId3" Type="http://schemas.openxmlformats.org/officeDocument/2006/relationships/hyperlink" Target="http://ecc.ibm.com/case-study/us-en/ECCF-ASC12448USEN" TargetMode="External"/><Relationship Id="rId7" Type="http://schemas.openxmlformats.org/officeDocument/2006/relationships/hyperlink" Target="http://ecc.ibm.com/case-study/us-en/ECCF-ASC12416USEN" TargetMode="External"/><Relationship Id="rId12" Type="http://schemas.openxmlformats.org/officeDocument/2006/relationships/hyperlink" Target="http://www.ibm.com/software/businesscasestudies?synkey=G449853C40353G23" TargetMode="External"/><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hyperlink" Target="http://www.ibm.com/common/ssi/cgi-bin/ssialias?subtype=AB&amp;infotype=PM&amp;htmlfid=YTC04069USEN&amp;attachment=YTC04069USEN.PDF" TargetMode="External"/><Relationship Id="rId11" Type="http://schemas.openxmlformats.org/officeDocument/2006/relationships/hyperlink" Target="http://www.ibm.com/software/businesscasestudies/us/en/corp?synkey=A336745D14851O16" TargetMode="External"/><Relationship Id="rId5" Type="http://schemas.openxmlformats.org/officeDocument/2006/relationships/hyperlink" Target="http://www.ibm.com/software/businesscasestudies?synkey=Z384615Y38647J46" TargetMode="External"/><Relationship Id="rId10" Type="http://schemas.openxmlformats.org/officeDocument/2006/relationships/hyperlink" Target="http://www.ibm.com/software/businesscasestudies?synkey=M627444C86237F45" TargetMode="External"/><Relationship Id="rId4" Type="http://schemas.openxmlformats.org/officeDocument/2006/relationships/hyperlink" Target="http://ibm.co/2ggrVwW" TargetMode="External"/><Relationship Id="rId9" Type="http://schemas.openxmlformats.org/officeDocument/2006/relationships/hyperlink" Target="http://www.ibm.com/software/businesscasestudies?synkey=I865058L30771Y16" TargetMode="External"/></Relationships>
</file>

<file path=ppt/slides/_rels/slide50.xml.rels><?xml version="1.0" encoding="UTF-8" standalone="yes"?>
<Relationships xmlns="http://schemas.openxmlformats.org/package/2006/relationships"><Relationship Id="rId8" Type="http://schemas.openxmlformats.org/officeDocument/2006/relationships/hyperlink" Target="https://www.facebook.com/sharer/sharer.php?u=http://ibm.co/1o8ZbFq" TargetMode="External"/><Relationship Id="rId3" Type="http://schemas.openxmlformats.org/officeDocument/2006/relationships/image" Target="../media/image84.jpeg"/><Relationship Id="rId7" Type="http://schemas.openxmlformats.org/officeDocument/2006/relationships/image" Target="../media/image7.jpeg"/><Relationship Id="rId12" Type="http://schemas.openxmlformats.org/officeDocument/2006/relationships/image" Target="../media/image85.png"/><Relationship Id="rId2" Type="http://schemas.openxmlformats.org/officeDocument/2006/relationships/notesSlide" Target="../notesSlides/notesSlide50.xml"/><Relationship Id="rId1" Type="http://schemas.openxmlformats.org/officeDocument/2006/relationships/slideLayout" Target="../slideLayouts/slideLayout35.xml"/><Relationship Id="rId6" Type="http://schemas.openxmlformats.org/officeDocument/2006/relationships/hyperlink" Target="https://www.linkedin.com/shareArticle?mini=true&amp;url=http://ibm.co/1o8ZbFq&amp;title=&amp;summary=&amp;source=" TargetMode="External"/><Relationship Id="rId11" Type="http://schemas.openxmlformats.org/officeDocument/2006/relationships/image" Target="../media/image9.jpeg"/><Relationship Id="rId5" Type="http://schemas.openxmlformats.org/officeDocument/2006/relationships/image" Target="../media/image6.jpeg"/><Relationship Id="rId10" Type="http://schemas.openxmlformats.org/officeDocument/2006/relationships/hyperlink" Target="https://twitter.com/home?status=http://ibm.co/1o8ZbFq%20via%20@ibmclientvoices" TargetMode="External"/><Relationship Id="rId4" Type="http://schemas.openxmlformats.org/officeDocument/2006/relationships/hyperlink" Target="https://plus.google.com/share?url=http://ibm.co/1o8ZbFq" TargetMode="External"/><Relationship Id="rId9" Type="http://schemas.openxmlformats.org/officeDocument/2006/relationships/image" Target="../media/image8.jpeg"/></Relationships>
</file>

<file path=ppt/slides/_rels/slide5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plus.google.com/share?url=http://ibm.co/28RIhGA" TargetMode="External"/><Relationship Id="rId7" Type="http://schemas.openxmlformats.org/officeDocument/2006/relationships/hyperlink" Target="https://www.facebook.com/sharer/sharer.php?u=http://ibm.co/28RIhGA" TargetMode="External"/><Relationship Id="rId12" Type="http://schemas.openxmlformats.org/officeDocument/2006/relationships/image" Target="../media/image87.png"/><Relationship Id="rId2" Type="http://schemas.openxmlformats.org/officeDocument/2006/relationships/notesSlide" Target="../notesSlides/notesSlide51.xml"/><Relationship Id="rId1" Type="http://schemas.openxmlformats.org/officeDocument/2006/relationships/slideLayout" Target="../slideLayouts/slideLayout24.xml"/><Relationship Id="rId6" Type="http://schemas.openxmlformats.org/officeDocument/2006/relationships/image" Target="../media/image7.jpeg"/><Relationship Id="rId11" Type="http://schemas.openxmlformats.org/officeDocument/2006/relationships/image" Target="../media/image86.jpeg"/><Relationship Id="rId5" Type="http://schemas.openxmlformats.org/officeDocument/2006/relationships/hyperlink" Target="https://www.linkedin.com/shareArticle?mini=true&amp;url=http://ibm.co/28RIhGA&amp;title=&amp;summary=&amp;source="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s://twitter.com/home?status=http://ibm.co/28RIhGA%20via%20@ibmclientvoices"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www.facebook.com/sharer/sharer.php?u=http://ibm.co/29VwIh8" TargetMode="External"/><Relationship Id="rId3" Type="http://schemas.openxmlformats.org/officeDocument/2006/relationships/image" Target="../media/image88.jpeg"/><Relationship Id="rId7" Type="http://schemas.openxmlformats.org/officeDocument/2006/relationships/image" Target="../media/image7.jpeg"/><Relationship Id="rId2" Type="http://schemas.openxmlformats.org/officeDocument/2006/relationships/notesSlide" Target="../notesSlides/notesSlide52.xml"/><Relationship Id="rId1" Type="http://schemas.openxmlformats.org/officeDocument/2006/relationships/slideLayout" Target="../slideLayouts/slideLayout24.xml"/><Relationship Id="rId6" Type="http://schemas.openxmlformats.org/officeDocument/2006/relationships/hyperlink" Target="https://www.linkedin.com/shareArticle?mini=true&amp;url=http://ibm.co/29VwIh8&amp;title=&amp;summary=&amp;source=" TargetMode="External"/><Relationship Id="rId11" Type="http://schemas.openxmlformats.org/officeDocument/2006/relationships/image" Target="../media/image9.jpeg"/><Relationship Id="rId5" Type="http://schemas.openxmlformats.org/officeDocument/2006/relationships/image" Target="../media/image6.jpeg"/><Relationship Id="rId10" Type="http://schemas.openxmlformats.org/officeDocument/2006/relationships/hyperlink" Target="https://twitter.com/home?status=http://ibm.co/29VwIh8%20via%20@ibmclientvoices" TargetMode="External"/><Relationship Id="rId4" Type="http://schemas.openxmlformats.org/officeDocument/2006/relationships/hyperlink" Target="https://plus.google.com/share?url=http://ibm.co/29VwIh8" TargetMode="External"/><Relationship Id="rId9" Type="http://schemas.openxmlformats.org/officeDocument/2006/relationships/image" Target="../media/image8.jpeg"/></Relationships>
</file>

<file path=ppt/slides/_rels/slide5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plus.google.com/share?url=http://ibm.co/28RIhGA" TargetMode="External"/><Relationship Id="rId7" Type="http://schemas.openxmlformats.org/officeDocument/2006/relationships/hyperlink" Target="https://www.facebook.com/sharer/sharer.php?u=http://ibm.co/28RIhGA" TargetMode="External"/><Relationship Id="rId2" Type="http://schemas.openxmlformats.org/officeDocument/2006/relationships/notesSlide" Target="../notesSlides/notesSlide53.xml"/><Relationship Id="rId1" Type="http://schemas.openxmlformats.org/officeDocument/2006/relationships/slideLayout" Target="../slideLayouts/slideLayout24.xml"/><Relationship Id="rId6" Type="http://schemas.openxmlformats.org/officeDocument/2006/relationships/image" Target="../media/image7.jpeg"/><Relationship Id="rId11" Type="http://schemas.openxmlformats.org/officeDocument/2006/relationships/image" Target="../media/image89.jpg"/><Relationship Id="rId5" Type="http://schemas.openxmlformats.org/officeDocument/2006/relationships/hyperlink" Target="https://www.linkedin.com/shareArticle?mini=true&amp;url=http://ibm.co/28RIhGA&amp;title=&amp;summary=&amp;source="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s://twitter.com/home?status=http://ibm.co/28RIhGA%20via%20@ibmclientvoices" TargetMode="External"/></Relationships>
</file>

<file path=ppt/slides/_rels/slide5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plus.google.com/share?url=http://ibm.co/28RIhGA" TargetMode="External"/><Relationship Id="rId7" Type="http://schemas.openxmlformats.org/officeDocument/2006/relationships/hyperlink" Target="https://www.facebook.com/sharer/sharer.php?u=http://ibm.co/28RIhGA" TargetMode="External"/><Relationship Id="rId2" Type="http://schemas.openxmlformats.org/officeDocument/2006/relationships/notesSlide" Target="../notesSlides/notesSlide54.xml"/><Relationship Id="rId1" Type="http://schemas.openxmlformats.org/officeDocument/2006/relationships/slideLayout" Target="../slideLayouts/slideLayout24.xml"/><Relationship Id="rId6" Type="http://schemas.openxmlformats.org/officeDocument/2006/relationships/image" Target="../media/image7.jpeg"/><Relationship Id="rId11" Type="http://schemas.openxmlformats.org/officeDocument/2006/relationships/image" Target="../media/image90.jpeg"/><Relationship Id="rId5" Type="http://schemas.openxmlformats.org/officeDocument/2006/relationships/hyperlink" Target="https://www.linkedin.com/shareArticle?mini=true&amp;url=http://ibm.co/28RIhGA&amp;title=&amp;summary=&amp;source="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s://twitter.com/home?status=http://ibm.co/28RIhGA%20via%20@ibmclientvoices" TargetMode="External"/></Relationships>
</file>

<file path=ppt/slides/_rels/slide55.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93.tiff"/><Relationship Id="rId3" Type="http://schemas.openxmlformats.org/officeDocument/2006/relationships/hyperlink" Target="https://plus.google.com/share?url=http://ibm.co/2k12jpb" TargetMode="External"/><Relationship Id="rId7" Type="http://schemas.openxmlformats.org/officeDocument/2006/relationships/hyperlink" Target="https://www.facebook.com/sharer/sharer.php?u=http://ibm.co/2k12jpb" TargetMode="External"/><Relationship Id="rId12" Type="http://schemas.openxmlformats.org/officeDocument/2006/relationships/image" Target="../media/image92.jpeg"/><Relationship Id="rId2" Type="http://schemas.openxmlformats.org/officeDocument/2006/relationships/notesSlide" Target="../notesSlides/notesSlide55.xml"/><Relationship Id="rId1" Type="http://schemas.openxmlformats.org/officeDocument/2006/relationships/slideLayout" Target="../slideLayouts/slideLayout24.xml"/><Relationship Id="rId6" Type="http://schemas.openxmlformats.org/officeDocument/2006/relationships/image" Target="../media/image7.jpeg"/><Relationship Id="rId11" Type="http://schemas.openxmlformats.org/officeDocument/2006/relationships/image" Target="../media/image91.jpeg"/><Relationship Id="rId5" Type="http://schemas.openxmlformats.org/officeDocument/2006/relationships/hyperlink" Target="https://www.linkedin.com/shareArticle?mini=true&amp;url=http://ibm.co/2k12jpb&amp;title=&amp;summary=&amp;source=" TargetMode="External"/><Relationship Id="rId15" Type="http://schemas.openxmlformats.org/officeDocument/2006/relationships/image" Target="../media/image94.tiff"/><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s://twitter.com/home?status=http://ibm.co/2k12jpb%20via%20@ibmclientvoices" TargetMode="External"/><Relationship Id="rId14" Type="http://schemas.openxmlformats.org/officeDocument/2006/relationships/hyperlink" Target="ibm.co/2jjDj8V" TargetMode="External"/></Relationships>
</file>

<file path=ppt/slides/_rels/slide56.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97.jpg"/><Relationship Id="rId3" Type="http://schemas.openxmlformats.org/officeDocument/2006/relationships/image" Target="../media/image95.jpeg"/><Relationship Id="rId7" Type="http://schemas.openxmlformats.org/officeDocument/2006/relationships/hyperlink" Target="http://www.linkedin.com/" TargetMode="External"/><Relationship Id="rId12" Type="http://schemas.openxmlformats.org/officeDocument/2006/relationships/image" Target="../media/image9.jpeg"/><Relationship Id="rId2" Type="http://schemas.openxmlformats.org/officeDocument/2006/relationships/notesSlide" Target="../notesSlides/notesSlide56.xml"/><Relationship Id="rId1" Type="http://schemas.openxmlformats.org/officeDocument/2006/relationships/slideLayout" Target="../slideLayouts/slideLayout35.xml"/><Relationship Id="rId6" Type="http://schemas.openxmlformats.org/officeDocument/2006/relationships/image" Target="../media/image6.jpeg"/><Relationship Id="rId11" Type="http://schemas.openxmlformats.org/officeDocument/2006/relationships/hyperlink" Target="http://www.twitter.com/" TargetMode="External"/><Relationship Id="rId5" Type="http://schemas.openxmlformats.org/officeDocument/2006/relationships/hyperlink" Target="https://plus.google.com/" TargetMode="External"/><Relationship Id="rId10" Type="http://schemas.openxmlformats.org/officeDocument/2006/relationships/image" Target="../media/image8.jpeg"/><Relationship Id="rId4" Type="http://schemas.openxmlformats.org/officeDocument/2006/relationships/image" Target="../media/image96.png"/><Relationship Id="rId9" Type="http://schemas.openxmlformats.org/officeDocument/2006/relationships/hyperlink" Target="http://www.facebook.com/"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7.xml"/><Relationship Id="rId1" Type="http://schemas.openxmlformats.org/officeDocument/2006/relationships/slideLayout" Target="../slideLayouts/slideLayout24.xml"/><Relationship Id="rId4" Type="http://schemas.openxmlformats.org/officeDocument/2006/relationships/image" Target="../media/image99.png"/></Relationships>
</file>

<file path=ppt/slides/_rels/slide58.xml.rels><?xml version="1.0" encoding="UTF-8" standalone="yes"?>
<Relationships xmlns="http://schemas.openxmlformats.org/package/2006/relationships"><Relationship Id="rId8" Type="http://schemas.openxmlformats.org/officeDocument/2006/relationships/hyperlink" Target="https://www.facebook.com/sharer/sharer.php?u=http://ibm.co/2fgd6Gz" TargetMode="External"/><Relationship Id="rId13" Type="http://schemas.openxmlformats.org/officeDocument/2006/relationships/hyperlink" Target="https://plus.google.com/share?url=http://ibm.co/2fgd6Gz" TargetMode="External"/><Relationship Id="rId3" Type="http://schemas.openxmlformats.org/officeDocument/2006/relationships/image" Target="../media/image100.jpeg"/><Relationship Id="rId7" Type="http://schemas.openxmlformats.org/officeDocument/2006/relationships/image" Target="../media/image7.jpeg"/><Relationship Id="rId12" Type="http://schemas.openxmlformats.org/officeDocument/2006/relationships/image" Target="../media/image101.jpeg"/><Relationship Id="rId2" Type="http://schemas.openxmlformats.org/officeDocument/2006/relationships/notesSlide" Target="../notesSlides/notesSlide58.xml"/><Relationship Id="rId1" Type="http://schemas.openxmlformats.org/officeDocument/2006/relationships/slideLayout" Target="../slideLayouts/slideLayout24.xml"/><Relationship Id="rId6" Type="http://schemas.openxmlformats.org/officeDocument/2006/relationships/hyperlink" Target="https://www.linkedin.com/shareArticle?mini=true&amp;url=http://ibm.co/2fgd6Gz&amp;title=&amp;summary=&amp;source=" TargetMode="External"/><Relationship Id="rId11" Type="http://schemas.openxmlformats.org/officeDocument/2006/relationships/image" Target="../media/image9.jpeg"/><Relationship Id="rId5" Type="http://schemas.openxmlformats.org/officeDocument/2006/relationships/image" Target="../media/image6.jpeg"/><Relationship Id="rId10" Type="http://schemas.openxmlformats.org/officeDocument/2006/relationships/hyperlink" Target="https://twitter.com/home?status=http://ibm.co/2fgd6Gz%20via%20@ibmclientvoices" TargetMode="External"/><Relationship Id="rId4" Type="http://schemas.openxmlformats.org/officeDocument/2006/relationships/hyperlink" Target="https://plus.google.com/share?url=http://ibm.co/2cDPbmD" TargetMode="External"/><Relationship Id="rId9" Type="http://schemas.openxmlformats.org/officeDocument/2006/relationships/image" Target="../media/image8.jpeg"/></Relationships>
</file>

<file path=ppt/slides/_rels/slide59.xml.rels><?xml version="1.0" encoding="UTF-8" standalone="yes"?>
<Relationships xmlns="http://schemas.openxmlformats.org/package/2006/relationships"><Relationship Id="rId8" Type="http://schemas.openxmlformats.org/officeDocument/2006/relationships/hyperlink" Target="https://www.facebook.com/sharer/sharer.php?u=http://ibm.co/25AzGy7" TargetMode="External"/><Relationship Id="rId13" Type="http://schemas.openxmlformats.org/officeDocument/2006/relationships/image" Target="../media/image104.jpeg"/><Relationship Id="rId3" Type="http://schemas.openxmlformats.org/officeDocument/2006/relationships/image" Target="../media/image102.png"/><Relationship Id="rId7" Type="http://schemas.openxmlformats.org/officeDocument/2006/relationships/image" Target="../media/image7.jpeg"/><Relationship Id="rId12" Type="http://schemas.openxmlformats.org/officeDocument/2006/relationships/image" Target="../media/image103.png"/><Relationship Id="rId2" Type="http://schemas.openxmlformats.org/officeDocument/2006/relationships/notesSlide" Target="../notesSlides/notesSlide59.xml"/><Relationship Id="rId1" Type="http://schemas.openxmlformats.org/officeDocument/2006/relationships/slideLayout" Target="../slideLayouts/slideLayout35.xml"/><Relationship Id="rId6" Type="http://schemas.openxmlformats.org/officeDocument/2006/relationships/hyperlink" Target="https://www.linkedin.com/shareArticle?mini=true&amp;url=http://ibm.co/25AzGy7&amp;title=&amp;summary=&amp;source=" TargetMode="External"/><Relationship Id="rId11" Type="http://schemas.openxmlformats.org/officeDocument/2006/relationships/image" Target="../media/image9.jpeg"/><Relationship Id="rId5" Type="http://schemas.openxmlformats.org/officeDocument/2006/relationships/image" Target="../media/image6.jpeg"/><Relationship Id="rId15" Type="http://schemas.openxmlformats.org/officeDocument/2006/relationships/image" Target="../media/image105.png"/><Relationship Id="rId10" Type="http://schemas.openxmlformats.org/officeDocument/2006/relationships/hyperlink" Target="https://twitter.com/home?status=http://ibm.co/25AzGy7%20via%20@ibmclientvoices" TargetMode="External"/><Relationship Id="rId4" Type="http://schemas.openxmlformats.org/officeDocument/2006/relationships/hyperlink" Target="https://plus.google.com/share?url=http://ibm.co/25AzGy7" TargetMode="External"/><Relationship Id="rId9" Type="http://schemas.openxmlformats.org/officeDocument/2006/relationships/image" Target="../media/image8.jpeg"/><Relationship Id="rId14" Type="http://schemas.openxmlformats.org/officeDocument/2006/relationships/hyperlink" Target="http://www.planistbilisim.com/"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www.ibm.com/software/businesscasestudies?synkey=E764099D86746X54" TargetMode="External"/><Relationship Id="rId13" Type="http://schemas.openxmlformats.org/officeDocument/2006/relationships/hyperlink" Target="http://ibm.co/28SnWA8" TargetMode="External"/><Relationship Id="rId3" Type="http://schemas.openxmlformats.org/officeDocument/2006/relationships/hyperlink" Target="http://www.ibm.com/software/businesscasestudies?synkey=L074455K80193D65" TargetMode="External"/><Relationship Id="rId7" Type="http://schemas.openxmlformats.org/officeDocument/2006/relationships/hyperlink" Target="http://www.ibm.com/software/businesscasestudies?synkey=Z854348D03548O72" TargetMode="External"/><Relationship Id="rId12" Type="http://schemas.openxmlformats.org/officeDocument/2006/relationships/hyperlink" Target="http://www.ibm.com/software/businesscasestudies?synkey=Z890190I64850P85" TargetMode="External"/><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hyperlink" Target="http://ibm.co/2dgEGDv" TargetMode="External"/><Relationship Id="rId11" Type="http://schemas.openxmlformats.org/officeDocument/2006/relationships/hyperlink" Target="http://www.ibm.com/software/businesscasestudies?synkey=M135369L43334F84" TargetMode="External"/><Relationship Id="rId5" Type="http://schemas.openxmlformats.org/officeDocument/2006/relationships/hyperlink" Target="http://www.ibm.com/software/businesscasestudies?synkey=S698788C95088X29" TargetMode="External"/><Relationship Id="rId10" Type="http://schemas.openxmlformats.org/officeDocument/2006/relationships/hyperlink" Target="http://www.ibm.com/software/businesscasestudies?synkey=N965918Z96664D54" TargetMode="External"/><Relationship Id="rId4" Type="http://schemas.openxmlformats.org/officeDocument/2006/relationships/hyperlink" Target="http://www.ibm.com/software/businesscasestudies?synkey=C416968J47677F20" TargetMode="External"/><Relationship Id="rId9" Type="http://schemas.openxmlformats.org/officeDocument/2006/relationships/hyperlink" Target="http://www.ibm.com/software/businesscasestudies?synkey=P065487N86088M38" TargetMode="External"/></Relationships>
</file>

<file path=ppt/slides/_rels/slide60.xml.rels><?xml version="1.0" encoding="UTF-8" standalone="yes"?>
<Relationships xmlns="http://schemas.openxmlformats.org/package/2006/relationships"><Relationship Id="rId8" Type="http://schemas.openxmlformats.org/officeDocument/2006/relationships/hyperlink" Target="http://ibm.co/29lemng" TargetMode="External"/><Relationship Id="rId3" Type="http://schemas.openxmlformats.org/officeDocument/2006/relationships/image" Target="../media/image106.jpeg"/><Relationship Id="rId7" Type="http://schemas.openxmlformats.org/officeDocument/2006/relationships/image" Target="../media/image109.tiff"/><Relationship Id="rId2" Type="http://schemas.openxmlformats.org/officeDocument/2006/relationships/notesSlide" Target="../notesSlides/notesSlide60.xml"/><Relationship Id="rId1" Type="http://schemas.openxmlformats.org/officeDocument/2006/relationships/slideLayout" Target="../slideLayouts/slideLayout35.xml"/><Relationship Id="rId6" Type="http://schemas.openxmlformats.org/officeDocument/2006/relationships/image" Target="../media/image108.tiff"/><Relationship Id="rId5" Type="http://schemas.openxmlformats.org/officeDocument/2006/relationships/image" Target="../media/image107.jpeg"/><Relationship Id="rId4" Type="http://schemas.openxmlformats.org/officeDocument/2006/relationships/hyperlink" Target="https://www.youtube.com/watch?v=zWC2zn1Tjv4&amp;cm_mc_uid=32719422734514684101456&amp;cm_mc_sid_50200000=1471976177"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plus.google.com/share?url=http://ibm.co/28RIhGA" TargetMode="External"/><Relationship Id="rId7" Type="http://schemas.openxmlformats.org/officeDocument/2006/relationships/hyperlink" Target="https://www.facebook.com/sharer/sharer.php?u=http://ibm.co/28RIhGA" TargetMode="External"/><Relationship Id="rId2" Type="http://schemas.openxmlformats.org/officeDocument/2006/relationships/notesSlide" Target="../notesSlides/notesSlide61.xml"/><Relationship Id="rId1" Type="http://schemas.openxmlformats.org/officeDocument/2006/relationships/slideLayout" Target="../slideLayouts/slideLayout24.xml"/><Relationship Id="rId6" Type="http://schemas.openxmlformats.org/officeDocument/2006/relationships/image" Target="../media/image7.jpeg"/><Relationship Id="rId11" Type="http://schemas.openxmlformats.org/officeDocument/2006/relationships/image" Target="../media/image110.jpeg"/><Relationship Id="rId5" Type="http://schemas.openxmlformats.org/officeDocument/2006/relationships/hyperlink" Target="https://www.linkedin.com/shareArticle?mini=true&amp;url=http://ibm.co/28RIhGA&amp;title=&amp;summary=&amp;source="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s://twitter.com/home?status=http://ibm.co/28RIhGA%20via%20@ibmclientvoices" TargetMode="External"/></Relationships>
</file>

<file path=ppt/slides/_rels/slide62.xml.rels><?xml version="1.0" encoding="UTF-8" standalone="yes"?>
<Relationships xmlns="http://schemas.openxmlformats.org/package/2006/relationships"><Relationship Id="rId8" Type="http://schemas.openxmlformats.org/officeDocument/2006/relationships/hyperlink" Target="https://www.facebook.com/sharer/sharer.php?u=http://ibm.co/2bHlStS" TargetMode="External"/><Relationship Id="rId13" Type="http://schemas.openxmlformats.org/officeDocument/2006/relationships/image" Target="../media/image112.jpeg"/><Relationship Id="rId3" Type="http://schemas.openxmlformats.org/officeDocument/2006/relationships/hyperlink" Target="http://materfoundation.org.au/" TargetMode="External"/><Relationship Id="rId7" Type="http://schemas.openxmlformats.org/officeDocument/2006/relationships/image" Target="../media/image7.jpeg"/><Relationship Id="rId12" Type="http://schemas.openxmlformats.org/officeDocument/2006/relationships/image" Target="../media/image111.jpeg"/><Relationship Id="rId2" Type="http://schemas.openxmlformats.org/officeDocument/2006/relationships/notesSlide" Target="../notesSlides/notesSlide62.xml"/><Relationship Id="rId1" Type="http://schemas.openxmlformats.org/officeDocument/2006/relationships/slideLayout" Target="../slideLayouts/slideLayout35.xml"/><Relationship Id="rId6" Type="http://schemas.openxmlformats.org/officeDocument/2006/relationships/hyperlink" Target="https://www.linkedin.com/shareArticle?mini=true&amp;url=http://ibm.co/2bHlStS&amp;title=&amp;summary=&amp;source=" TargetMode="External"/><Relationship Id="rId11" Type="http://schemas.openxmlformats.org/officeDocument/2006/relationships/image" Target="../media/image9.jpeg"/><Relationship Id="rId5" Type="http://schemas.openxmlformats.org/officeDocument/2006/relationships/image" Target="../media/image6.jpeg"/><Relationship Id="rId10" Type="http://schemas.openxmlformats.org/officeDocument/2006/relationships/hyperlink" Target="https://twitter.com/home?status=http://ibm.co/2bHlStS%20via%20@ibmclientvoices" TargetMode="External"/><Relationship Id="rId4" Type="http://schemas.openxmlformats.org/officeDocument/2006/relationships/hyperlink" Target="https://plus.google.com/share?url=http://ibm.co/2bHlStS" TargetMode="External"/><Relationship Id="rId9" Type="http://schemas.openxmlformats.org/officeDocument/2006/relationships/image" Target="../media/image8.jpeg"/></Relationships>
</file>

<file path=ppt/slides/_rels/slide6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plus.google.com/share?url=http://ibm.co/28RIhGA" TargetMode="External"/><Relationship Id="rId7" Type="http://schemas.openxmlformats.org/officeDocument/2006/relationships/hyperlink" Target="https://www.facebook.com/sharer/sharer.php?u=http://ibm.co/28RIhGA" TargetMode="External"/><Relationship Id="rId2" Type="http://schemas.openxmlformats.org/officeDocument/2006/relationships/notesSlide" Target="../notesSlides/notesSlide63.xml"/><Relationship Id="rId1" Type="http://schemas.openxmlformats.org/officeDocument/2006/relationships/slideLayout" Target="../slideLayouts/slideLayout24.xml"/><Relationship Id="rId6" Type="http://schemas.openxmlformats.org/officeDocument/2006/relationships/image" Target="../media/image7.jpeg"/><Relationship Id="rId11" Type="http://schemas.openxmlformats.org/officeDocument/2006/relationships/image" Target="../media/image113.jpeg"/><Relationship Id="rId5" Type="http://schemas.openxmlformats.org/officeDocument/2006/relationships/hyperlink" Target="https://www.linkedin.com/shareArticle?mini=true&amp;url=http://ibm.co/28RIhGA&amp;title=&amp;summary=&amp;source="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s://twitter.com/home?status=http://ibm.co/28RIhGA%20via%20@ibmclientvoices" TargetMode="External"/></Relationships>
</file>

<file path=ppt/slides/_rels/slide64.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16.png"/><Relationship Id="rId3" Type="http://schemas.openxmlformats.org/officeDocument/2006/relationships/image" Target="../media/image114.jpeg"/><Relationship Id="rId7" Type="http://schemas.openxmlformats.org/officeDocument/2006/relationships/hyperlink" Target="https://www.linkedin.com/shareArticle?mini=true&amp;url=http://ibm.co/1IpPbkj&amp;title=Pace%20plc%20-%20Adapting%20financial%20plans%20and%20forecasts%20with%20IBM%20Analytics%20to%20support%20rapid%20growth%20and%20change%20&amp;summary=&amp;source=" TargetMode="External"/><Relationship Id="rId12" Type="http://schemas.openxmlformats.org/officeDocument/2006/relationships/image" Target="../media/image9.jpeg"/><Relationship Id="rId2" Type="http://schemas.openxmlformats.org/officeDocument/2006/relationships/notesSlide" Target="../notesSlides/notesSlide64.xml"/><Relationship Id="rId1" Type="http://schemas.openxmlformats.org/officeDocument/2006/relationships/slideLayout" Target="../slideLayouts/slideLayout35.xml"/><Relationship Id="rId6" Type="http://schemas.openxmlformats.org/officeDocument/2006/relationships/image" Target="../media/image6.jpeg"/><Relationship Id="rId11" Type="http://schemas.openxmlformats.org/officeDocument/2006/relationships/hyperlink" Target="https://twitter.com/home?status=http://ibm.co/1IpPbkj%20via%20@ibmclientvoices" TargetMode="External"/><Relationship Id="rId5" Type="http://schemas.openxmlformats.org/officeDocument/2006/relationships/hyperlink" Target="https://plus.google.com/share?url=http://ibm.co/1IpPbkj" TargetMode="External"/><Relationship Id="rId10" Type="http://schemas.openxmlformats.org/officeDocument/2006/relationships/image" Target="../media/image8.jpeg"/><Relationship Id="rId4" Type="http://schemas.openxmlformats.org/officeDocument/2006/relationships/image" Target="../media/image115.jpeg"/><Relationship Id="rId9" Type="http://schemas.openxmlformats.org/officeDocument/2006/relationships/hyperlink" Target="https://www.facebook.com/sharer/sharer.php?u=http://ibm.co/1IpPbkj" TargetMode="External"/><Relationship Id="rId14" Type="http://schemas.openxmlformats.org/officeDocument/2006/relationships/image" Target="../media/image117.jpeg"/></Relationships>
</file>

<file path=ppt/slides/_rels/slide6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plus.google.com/share?url=http://ibm.co/28RIhGA" TargetMode="External"/><Relationship Id="rId7" Type="http://schemas.openxmlformats.org/officeDocument/2006/relationships/hyperlink" Target="https://www.facebook.com/sharer/sharer.php?u=http://ibm.co/28RIhGA" TargetMode="External"/><Relationship Id="rId2" Type="http://schemas.openxmlformats.org/officeDocument/2006/relationships/notesSlide" Target="../notesSlides/notesSlide65.xml"/><Relationship Id="rId1" Type="http://schemas.openxmlformats.org/officeDocument/2006/relationships/slideLayout" Target="../slideLayouts/slideLayout24.xml"/><Relationship Id="rId6" Type="http://schemas.openxmlformats.org/officeDocument/2006/relationships/image" Target="../media/image7.jpeg"/><Relationship Id="rId11" Type="http://schemas.openxmlformats.org/officeDocument/2006/relationships/image" Target="../media/image118.png"/><Relationship Id="rId5" Type="http://schemas.openxmlformats.org/officeDocument/2006/relationships/hyperlink" Target="https://www.linkedin.com/shareArticle?mini=true&amp;url=http://ibm.co/28RIhGA&amp;title=&amp;summary=&amp;source="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s://twitter.com/home?status=http://ibm.co/28RIhGA%20via%20@ibmclientvoices" TargetMode="External"/></Relationships>
</file>

<file path=ppt/slides/_rels/slide66.xml.rels><?xml version="1.0" encoding="UTF-8" standalone="yes"?>
<Relationships xmlns="http://schemas.openxmlformats.org/package/2006/relationships"><Relationship Id="rId8" Type="http://schemas.openxmlformats.org/officeDocument/2006/relationships/hyperlink" Target="https://www.facebook.com/sharer/sharer.php?u=http://ibm.co/28RIhGA" TargetMode="External"/><Relationship Id="rId13" Type="http://schemas.openxmlformats.org/officeDocument/2006/relationships/oleObject" Target="../embeddings/oleObject1.bin"/><Relationship Id="rId3" Type="http://schemas.openxmlformats.org/officeDocument/2006/relationships/notesSlide" Target="../notesSlides/notesSlide66.xml"/><Relationship Id="rId7" Type="http://schemas.openxmlformats.org/officeDocument/2006/relationships/image" Target="../media/image7.jpeg"/><Relationship Id="rId12" Type="http://schemas.openxmlformats.org/officeDocument/2006/relationships/image" Target="../media/image120.jpeg"/><Relationship Id="rId2" Type="http://schemas.openxmlformats.org/officeDocument/2006/relationships/slideLayout" Target="../slideLayouts/slideLayout24.xml"/><Relationship Id="rId1" Type="http://schemas.openxmlformats.org/officeDocument/2006/relationships/vmlDrawing" Target="../drawings/vmlDrawing1.vml"/><Relationship Id="rId6" Type="http://schemas.openxmlformats.org/officeDocument/2006/relationships/hyperlink" Target="https://www.linkedin.com/shareArticle?mini=true&amp;url=http://ibm.co/28RIhGA&amp;title=&amp;summary=&amp;source=" TargetMode="External"/><Relationship Id="rId11" Type="http://schemas.openxmlformats.org/officeDocument/2006/relationships/image" Target="../media/image9.jpeg"/><Relationship Id="rId5" Type="http://schemas.openxmlformats.org/officeDocument/2006/relationships/image" Target="../media/image6.jpeg"/><Relationship Id="rId10" Type="http://schemas.openxmlformats.org/officeDocument/2006/relationships/hyperlink" Target="https://twitter.com/home?status=http://ibm.co/28RIhGA%20via%20@ibmclientvoices" TargetMode="External"/><Relationship Id="rId4" Type="http://schemas.openxmlformats.org/officeDocument/2006/relationships/hyperlink" Target="https://plus.google.com/share?url=http://ibm.co/28RIhGA" TargetMode="External"/><Relationship Id="rId9" Type="http://schemas.openxmlformats.org/officeDocument/2006/relationships/image" Target="../media/image8.jpeg"/><Relationship Id="rId14" Type="http://schemas.openxmlformats.org/officeDocument/2006/relationships/image" Target="../media/image119.png"/></Relationships>
</file>

<file path=ppt/slides/_rels/slide6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plus.google.com/share?url=http://ibm.co/28RIhGA" TargetMode="External"/><Relationship Id="rId7" Type="http://schemas.openxmlformats.org/officeDocument/2006/relationships/hyperlink" Target="https://www.facebook.com/sharer/sharer.php?u=http://ibm.co/28RIhGA" TargetMode="External"/><Relationship Id="rId2" Type="http://schemas.openxmlformats.org/officeDocument/2006/relationships/notesSlide" Target="../notesSlides/notesSlide67.xml"/><Relationship Id="rId1" Type="http://schemas.openxmlformats.org/officeDocument/2006/relationships/slideLayout" Target="../slideLayouts/slideLayout24.xml"/><Relationship Id="rId6" Type="http://schemas.openxmlformats.org/officeDocument/2006/relationships/image" Target="../media/image7.jpeg"/><Relationship Id="rId11" Type="http://schemas.openxmlformats.org/officeDocument/2006/relationships/image" Target="../media/image121.jpeg"/><Relationship Id="rId5" Type="http://schemas.openxmlformats.org/officeDocument/2006/relationships/hyperlink" Target="https://www.linkedin.com/shareArticle?mini=true&amp;url=http://ibm.co/28RIhGA&amp;title=&amp;summary=&amp;source="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s://twitter.com/home?status=http://ibm.co/28RIhGA%20via%20@ibmclientvoices" TargetMode="External"/></Relationships>
</file>

<file path=ppt/slides/_rels/slide68.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plus.google.com/share?url=http://ibm.co/28RIhGA" TargetMode="External"/><Relationship Id="rId7" Type="http://schemas.openxmlformats.org/officeDocument/2006/relationships/hyperlink" Target="https://www.facebook.com/sharer/sharer.php?u=http://ibm.co/28RIhGA" TargetMode="External"/><Relationship Id="rId2" Type="http://schemas.openxmlformats.org/officeDocument/2006/relationships/notesSlide" Target="../notesSlides/notesSlide68.xml"/><Relationship Id="rId1" Type="http://schemas.openxmlformats.org/officeDocument/2006/relationships/slideLayout" Target="../slideLayouts/slideLayout24.xml"/><Relationship Id="rId6" Type="http://schemas.openxmlformats.org/officeDocument/2006/relationships/image" Target="../media/image7.jpeg"/><Relationship Id="rId11" Type="http://schemas.openxmlformats.org/officeDocument/2006/relationships/image" Target="../media/image122.jpg"/><Relationship Id="rId5" Type="http://schemas.openxmlformats.org/officeDocument/2006/relationships/hyperlink" Target="https://www.linkedin.com/shareArticle?mini=true&amp;url=http://ibm.co/28RIhGA&amp;title=&amp;summary=&amp;source="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s://twitter.com/home?status=http://ibm.co/28RIhGA%20via%20@ibmclientvoices" TargetMode="External"/></Relationships>
</file>

<file path=ppt/slides/_rels/slide69.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plus.google.com/share?url=http://ibm.co/28RIhGA" TargetMode="External"/><Relationship Id="rId7" Type="http://schemas.openxmlformats.org/officeDocument/2006/relationships/hyperlink" Target="https://www.facebook.com/sharer/sharer.php?u=http://ibm.co/28RIhGA" TargetMode="External"/><Relationship Id="rId2" Type="http://schemas.openxmlformats.org/officeDocument/2006/relationships/notesSlide" Target="../notesSlides/notesSlide69.xml"/><Relationship Id="rId1" Type="http://schemas.openxmlformats.org/officeDocument/2006/relationships/slideLayout" Target="../slideLayouts/slideLayout24.xml"/><Relationship Id="rId6" Type="http://schemas.openxmlformats.org/officeDocument/2006/relationships/image" Target="../media/image7.jpeg"/><Relationship Id="rId11" Type="http://schemas.openxmlformats.org/officeDocument/2006/relationships/image" Target="../media/image123.jpg"/><Relationship Id="rId5" Type="http://schemas.openxmlformats.org/officeDocument/2006/relationships/hyperlink" Target="https://www.linkedin.com/shareArticle?mini=true&amp;url=http://ibm.co/28RIhGA&amp;title=&amp;summary=&amp;source="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s://twitter.com/home?status=http://ibm.co/28RIhGA%20via%20@ibmclientvoices"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ibm.co/2k12jpb" TargetMode="External"/><Relationship Id="rId13" Type="http://schemas.openxmlformats.org/officeDocument/2006/relationships/hyperlink" Target="http://www.ibm.com/software/businesscasestudies?synkey=P811523O02619J69" TargetMode="External"/><Relationship Id="rId3" Type="http://schemas.openxmlformats.org/officeDocument/2006/relationships/hyperlink" Target="http://www.ibm.com/software/businesscasestudies?synkey=J030857H59175O54" TargetMode="External"/><Relationship Id="rId7" Type="http://schemas.openxmlformats.org/officeDocument/2006/relationships/hyperlink" Target="http://www.ibm.com/software/businesscasestudies?synkey=V660700K24955H47" TargetMode="External"/><Relationship Id="rId12" Type="http://schemas.openxmlformats.org/officeDocument/2006/relationships/hyperlink" Target="http://ibm.co/2fgd6Gz" TargetMode="External"/><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hyperlink" Target="http://www.ibm.com/software/businesscasestudies?synkey=E979649N26509E74" TargetMode="External"/><Relationship Id="rId11" Type="http://schemas.openxmlformats.org/officeDocument/2006/relationships/hyperlink" Target="http://www.ibm.com/software/businesscasestudies/us/en/corp?synkey=B637248X76146M84" TargetMode="External"/><Relationship Id="rId5" Type="http://schemas.openxmlformats.org/officeDocument/2006/relationships/hyperlink" Target="http://ibm.co/2aaOwZe" TargetMode="External"/><Relationship Id="rId10" Type="http://schemas.openxmlformats.org/officeDocument/2006/relationships/hyperlink" Target="http://www.ibm.com/software/businesscasestudies?synkey=B050962H94133D03" TargetMode="External"/><Relationship Id="rId4" Type="http://schemas.openxmlformats.org/officeDocument/2006/relationships/hyperlink" Target="http://www.ibm.com/software/businesscasestudies?synkey=D071984Y59250N36" TargetMode="External"/><Relationship Id="rId9" Type="http://schemas.openxmlformats.org/officeDocument/2006/relationships/hyperlink" Target="http://www.ibm.com/software/businesscasestudies?synkey=Q456241I00939U52" TargetMode="External"/><Relationship Id="rId14" Type="http://schemas.openxmlformats.org/officeDocument/2006/relationships/hyperlink" Target="http://www.ibm.com/software/businesscasestudies?synkey=W063743U33843R35" TargetMode="External"/></Relationships>
</file>

<file path=ppt/slides/_rels/slide70.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26.jpeg"/><Relationship Id="rId3" Type="http://schemas.openxmlformats.org/officeDocument/2006/relationships/hyperlink" Target="https://plus.google.com/share?url=http://ibm.co/2ifFtoK" TargetMode="External"/><Relationship Id="rId7" Type="http://schemas.openxmlformats.org/officeDocument/2006/relationships/hyperlink" Target="https://www.facebook.com/sharer/sharer.php?u=http://ibm.co/2ifFtoK" TargetMode="External"/><Relationship Id="rId12" Type="http://schemas.openxmlformats.org/officeDocument/2006/relationships/image" Target="../media/image125.jpeg"/><Relationship Id="rId2" Type="http://schemas.openxmlformats.org/officeDocument/2006/relationships/notesSlide" Target="../notesSlides/notesSlide70.xml"/><Relationship Id="rId1" Type="http://schemas.openxmlformats.org/officeDocument/2006/relationships/slideLayout" Target="../slideLayouts/slideLayout24.xml"/><Relationship Id="rId6" Type="http://schemas.openxmlformats.org/officeDocument/2006/relationships/image" Target="../media/image7.jpeg"/><Relationship Id="rId11" Type="http://schemas.openxmlformats.org/officeDocument/2006/relationships/image" Target="../media/image124.jpeg"/><Relationship Id="rId5" Type="http://schemas.openxmlformats.org/officeDocument/2006/relationships/hyperlink" Target="https://www.linkedin.com/shareArticle?mini=true&amp;url=http://ibm.co/2ifFtoK&amp;title=Grupo%20Botic%C3%A1rio%20predicts%20consumer%20demand%20for%20cosmetics%20with%20insight%20that%20is%20more%20than%20skin-deep&amp;summary=&amp;source="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s://twitter.com/home?status=http://ibm.co/2ifFtoK%20via%20@ibmclientvoices" TargetMode="External"/><Relationship Id="rId14" Type="http://schemas.openxmlformats.org/officeDocument/2006/relationships/image" Target="../media/image127.jpeg"/></Relationships>
</file>

<file path=ppt/slides/_rels/slide71.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hyperlink" Target="http://ibm.co/2jKxBxz" TargetMode="External"/><Relationship Id="rId3" Type="http://schemas.openxmlformats.org/officeDocument/2006/relationships/hyperlink" Target="https://plus.google.com/share?url=http://ibm.co/2jbsg3X" TargetMode="External"/><Relationship Id="rId7" Type="http://schemas.openxmlformats.org/officeDocument/2006/relationships/hyperlink" Target="https://www.facebook.com/sharer/sharer.php?u=http://ibm.co/2jbsg3X" TargetMode="External"/><Relationship Id="rId12" Type="http://schemas.openxmlformats.org/officeDocument/2006/relationships/image" Target="../media/image129.jpeg"/><Relationship Id="rId2" Type="http://schemas.openxmlformats.org/officeDocument/2006/relationships/notesSlide" Target="../notesSlides/notesSlide71.xml"/><Relationship Id="rId1" Type="http://schemas.openxmlformats.org/officeDocument/2006/relationships/slideLayout" Target="../slideLayouts/slideLayout24.xml"/><Relationship Id="rId6" Type="http://schemas.openxmlformats.org/officeDocument/2006/relationships/image" Target="../media/image7.jpeg"/><Relationship Id="rId11" Type="http://schemas.openxmlformats.org/officeDocument/2006/relationships/image" Target="../media/image128.jpeg"/><Relationship Id="rId5" Type="http://schemas.openxmlformats.org/officeDocument/2006/relationships/hyperlink" Target="https://www.linkedin.com/shareArticle?mini=true&amp;url=http://ibm.co/2jbsg3X&amp;title=&amp;summary=&amp;source="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ibm.co/2jbsg3X" TargetMode="External"/><Relationship Id="rId14" Type="http://schemas.openxmlformats.org/officeDocument/2006/relationships/image" Target="../media/image130.tiff"/></Relationships>
</file>

<file path=ppt/slides/_rels/slide7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2.jpeg"/><Relationship Id="rId3" Type="http://schemas.openxmlformats.org/officeDocument/2006/relationships/hyperlink" Target="https://plus.google.com/share?url=http://ibm.co/2i62IFC" TargetMode="External"/><Relationship Id="rId7" Type="http://schemas.openxmlformats.org/officeDocument/2006/relationships/hyperlink" Target="https://www.facebook.com/sharer/sharer.php?u=http://ibm.co/2i62IFC" TargetMode="External"/><Relationship Id="rId12" Type="http://schemas.openxmlformats.org/officeDocument/2006/relationships/image" Target="../media/image129.jpeg"/><Relationship Id="rId2" Type="http://schemas.openxmlformats.org/officeDocument/2006/relationships/notesSlide" Target="../notesSlides/notesSlide72.xml"/><Relationship Id="rId1" Type="http://schemas.openxmlformats.org/officeDocument/2006/relationships/slideLayout" Target="../slideLayouts/slideLayout24.xml"/><Relationship Id="rId6" Type="http://schemas.openxmlformats.org/officeDocument/2006/relationships/image" Target="../media/image7.jpeg"/><Relationship Id="rId11" Type="http://schemas.openxmlformats.org/officeDocument/2006/relationships/image" Target="../media/image131.jpeg"/><Relationship Id="rId5" Type="http://schemas.openxmlformats.org/officeDocument/2006/relationships/hyperlink" Target="https://www.linkedin.com/shareArticle?mini=true&amp;url=http://ibm.co/2i62IFC&amp;title=&amp;summary=&amp;source="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s://twitter.com/home?status=http://ibm.co/2i62IFC%20via%20@ibmclientvoices" TargetMode="External"/><Relationship Id="rId14" Type="http://schemas.openxmlformats.org/officeDocument/2006/relationships/image" Target="../media/image133.jpeg"/></Relationships>
</file>

<file path=ppt/slides/_rels/slide7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plus.google.com/share?url=http://ibm.co/28RIhGA" TargetMode="External"/><Relationship Id="rId7" Type="http://schemas.openxmlformats.org/officeDocument/2006/relationships/hyperlink" Target="https://www.facebook.com/sharer/sharer.php?u=http://ibm.co/28RIhGA" TargetMode="External"/><Relationship Id="rId2" Type="http://schemas.openxmlformats.org/officeDocument/2006/relationships/notesSlide" Target="../notesSlides/notesSlide73.xml"/><Relationship Id="rId1" Type="http://schemas.openxmlformats.org/officeDocument/2006/relationships/slideLayout" Target="../slideLayouts/slideLayout24.xml"/><Relationship Id="rId6" Type="http://schemas.openxmlformats.org/officeDocument/2006/relationships/image" Target="../media/image7.jpeg"/><Relationship Id="rId11" Type="http://schemas.openxmlformats.org/officeDocument/2006/relationships/image" Target="../media/image134.jpeg"/><Relationship Id="rId5" Type="http://schemas.openxmlformats.org/officeDocument/2006/relationships/hyperlink" Target="https://www.linkedin.com/shareArticle?mini=true&amp;url=http://ibm.co/28RIhGA&amp;title=&amp;summary=&amp;source="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s://twitter.com/home?status=http://ibm.co/28RIhGA%20via%20@ibmclientvoices" TargetMode="External"/></Relationships>
</file>

<file path=ppt/slides/_rels/slide74.xml.rels><?xml version="1.0" encoding="UTF-8" standalone="yes"?>
<Relationships xmlns="http://schemas.openxmlformats.org/package/2006/relationships"><Relationship Id="rId8" Type="http://schemas.openxmlformats.org/officeDocument/2006/relationships/hyperlink" Target="https://www.facebook.com/sharer/sharer.php?u=http://ibm.co/1NfT0dG" TargetMode="External"/><Relationship Id="rId13" Type="http://schemas.openxmlformats.org/officeDocument/2006/relationships/image" Target="../media/image137.jpg"/><Relationship Id="rId3" Type="http://schemas.openxmlformats.org/officeDocument/2006/relationships/image" Target="../media/image135.png"/><Relationship Id="rId7" Type="http://schemas.openxmlformats.org/officeDocument/2006/relationships/image" Target="../media/image7.jpeg"/><Relationship Id="rId12" Type="http://schemas.openxmlformats.org/officeDocument/2006/relationships/image" Target="../media/image136.png"/><Relationship Id="rId2" Type="http://schemas.openxmlformats.org/officeDocument/2006/relationships/notesSlide" Target="../notesSlides/notesSlide74.xml"/><Relationship Id="rId1" Type="http://schemas.openxmlformats.org/officeDocument/2006/relationships/slideLayout" Target="../slideLayouts/slideLayout35.xml"/><Relationship Id="rId6" Type="http://schemas.openxmlformats.org/officeDocument/2006/relationships/hyperlink" Target="https://www.linkedin.com/shareArticle?mini=true&amp;url=http://ibm.co/1NfT0dG&amp;title=Canadian%20National%20Railway%20Company%20takes%20financial%20reporting%20to%20the%20next%20level&amp;summary=&amp;source=" TargetMode="External"/><Relationship Id="rId11" Type="http://schemas.openxmlformats.org/officeDocument/2006/relationships/image" Target="../media/image9.jpeg"/><Relationship Id="rId5" Type="http://schemas.openxmlformats.org/officeDocument/2006/relationships/image" Target="../media/image6.jpeg"/><Relationship Id="rId10" Type="http://schemas.openxmlformats.org/officeDocument/2006/relationships/hyperlink" Target="https://twitter.com/home?status=http://ibm.co/1NfT0dG%20via%20@ibmclientvoices" TargetMode="External"/><Relationship Id="rId4" Type="http://schemas.openxmlformats.org/officeDocument/2006/relationships/hyperlink" Target="https://plus.google.com/share?url=http://ibm.co/1NfT0dG" TargetMode="External"/><Relationship Id="rId9" Type="http://schemas.openxmlformats.org/officeDocument/2006/relationships/image" Target="../media/image8.jpeg"/></Relationships>
</file>

<file path=ppt/slides/_rels/slide7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plus.google.com/share?url=http://ibm.co/28RIhGA" TargetMode="External"/><Relationship Id="rId7" Type="http://schemas.openxmlformats.org/officeDocument/2006/relationships/hyperlink" Target="https://www.facebook.com/sharer/sharer.php?u=http://ibm.co/28RIhGA" TargetMode="External"/><Relationship Id="rId2" Type="http://schemas.openxmlformats.org/officeDocument/2006/relationships/notesSlide" Target="../notesSlides/notesSlide75.xml"/><Relationship Id="rId1" Type="http://schemas.openxmlformats.org/officeDocument/2006/relationships/slideLayout" Target="../slideLayouts/slideLayout24.xml"/><Relationship Id="rId6" Type="http://schemas.openxmlformats.org/officeDocument/2006/relationships/image" Target="../media/image7.jpeg"/><Relationship Id="rId11" Type="http://schemas.openxmlformats.org/officeDocument/2006/relationships/image" Target="../media/image138.jpg"/><Relationship Id="rId5" Type="http://schemas.openxmlformats.org/officeDocument/2006/relationships/hyperlink" Target="https://www.linkedin.com/shareArticle?mini=true&amp;url=http://ibm.co/28RIhGA&amp;title=&amp;summary=&amp;source="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s://twitter.com/home?status=http://ibm.co/28RIhGA%20via%20@ibmclientvoices" TargetMode="External"/></Relationships>
</file>

<file path=ppt/slides/_rels/slide7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plus.google.com/share?url=http://ibm.co/28RIhGA" TargetMode="External"/><Relationship Id="rId7" Type="http://schemas.openxmlformats.org/officeDocument/2006/relationships/hyperlink" Target="https://www.facebook.com/sharer/sharer.php?u=http://ibm.co/28RIhGA" TargetMode="External"/><Relationship Id="rId2" Type="http://schemas.openxmlformats.org/officeDocument/2006/relationships/notesSlide" Target="../notesSlides/notesSlide76.xml"/><Relationship Id="rId1" Type="http://schemas.openxmlformats.org/officeDocument/2006/relationships/slideLayout" Target="../slideLayouts/slideLayout24.xml"/><Relationship Id="rId6" Type="http://schemas.openxmlformats.org/officeDocument/2006/relationships/image" Target="../media/image7.jpeg"/><Relationship Id="rId11" Type="http://schemas.openxmlformats.org/officeDocument/2006/relationships/image" Target="../media/image139.jpeg"/><Relationship Id="rId5" Type="http://schemas.openxmlformats.org/officeDocument/2006/relationships/hyperlink" Target="https://www.linkedin.com/shareArticle?mini=true&amp;url=http://ibm.co/28RIhGA&amp;title=&amp;summary=&amp;source="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s://twitter.com/home?status=http://ibm.co/28RIhGA%20via%20@ibmclientvoices" TargetMode="External"/></Relationships>
</file>

<file path=ppt/slides/_rels/slide77.xml.rels><?xml version="1.0" encoding="UTF-8" standalone="yes"?>
<Relationships xmlns="http://schemas.openxmlformats.org/package/2006/relationships"><Relationship Id="rId8" Type="http://schemas.openxmlformats.org/officeDocument/2006/relationships/hyperlink" Target="https://www.facebook.com/sharer/sharer.php?u=http://ibm.co/28MOXm7" TargetMode="External"/><Relationship Id="rId13" Type="http://schemas.openxmlformats.org/officeDocument/2006/relationships/hyperlink" Target="ibm.co/2a9C3jb" TargetMode="External"/><Relationship Id="rId3" Type="http://schemas.openxmlformats.org/officeDocument/2006/relationships/image" Target="../media/image15.jpeg"/><Relationship Id="rId7" Type="http://schemas.openxmlformats.org/officeDocument/2006/relationships/image" Target="../media/image7.jpeg"/><Relationship Id="rId12" Type="http://schemas.openxmlformats.org/officeDocument/2006/relationships/image" Target="../media/image16.jpeg"/><Relationship Id="rId2" Type="http://schemas.openxmlformats.org/officeDocument/2006/relationships/notesSlide" Target="../notesSlides/notesSlide77.xml"/><Relationship Id="rId1" Type="http://schemas.openxmlformats.org/officeDocument/2006/relationships/slideLayout" Target="../slideLayouts/slideLayout24.xml"/><Relationship Id="rId6" Type="http://schemas.openxmlformats.org/officeDocument/2006/relationships/hyperlink" Target="https://www.linkedin.com/shareArticle?mini=true&amp;url=http://ibm.co/28MOXm7&amp;title=&amp;summary=&amp;source=" TargetMode="External"/><Relationship Id="rId11" Type="http://schemas.openxmlformats.org/officeDocument/2006/relationships/image" Target="../media/image9.jpeg"/><Relationship Id="rId5" Type="http://schemas.openxmlformats.org/officeDocument/2006/relationships/image" Target="../media/image6.jpeg"/><Relationship Id="rId10" Type="http://schemas.openxmlformats.org/officeDocument/2006/relationships/hyperlink" Target="https://twitter.com/home?status=http://ibm.co/28MOXm7%20via%20@ibmclientvoices" TargetMode="External"/><Relationship Id="rId4" Type="http://schemas.openxmlformats.org/officeDocument/2006/relationships/hyperlink" Target="https://plus.google.com/share?url=http://ibm.co/28MOXm7" TargetMode="External"/><Relationship Id="rId9" Type="http://schemas.openxmlformats.org/officeDocument/2006/relationships/image" Target="../media/image8.jpeg"/><Relationship Id="rId14" Type="http://schemas.openxmlformats.org/officeDocument/2006/relationships/image" Target="../media/image17.tiff"/></Relationships>
</file>

<file path=ppt/slides/_rels/slide78.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41.tiff"/><Relationship Id="rId3" Type="http://schemas.openxmlformats.org/officeDocument/2006/relationships/hyperlink" Target="https://plus.google.com/share?url=http://ibm.co/28RIhGA" TargetMode="External"/><Relationship Id="rId7" Type="http://schemas.openxmlformats.org/officeDocument/2006/relationships/hyperlink" Target="https://www.facebook.com/sharer/sharer.php?u=http://ibm.co/28RIhGA" TargetMode="External"/><Relationship Id="rId12" Type="http://schemas.openxmlformats.org/officeDocument/2006/relationships/hyperlink" Target="https://www.youtube.com/watch?v=LJ-hYfreteA&amp;feature=youtu.be" TargetMode="External"/><Relationship Id="rId2" Type="http://schemas.openxmlformats.org/officeDocument/2006/relationships/notesSlide" Target="../notesSlides/notesSlide78.xml"/><Relationship Id="rId1" Type="http://schemas.openxmlformats.org/officeDocument/2006/relationships/slideLayout" Target="../slideLayouts/slideLayout24.xml"/><Relationship Id="rId6" Type="http://schemas.openxmlformats.org/officeDocument/2006/relationships/image" Target="../media/image7.jpeg"/><Relationship Id="rId11" Type="http://schemas.openxmlformats.org/officeDocument/2006/relationships/image" Target="../media/image140.jpg"/><Relationship Id="rId5" Type="http://schemas.openxmlformats.org/officeDocument/2006/relationships/hyperlink" Target="https://www.linkedin.com/shareArticle?mini=true&amp;url=http://ibm.co/28RIhGA&amp;title=&amp;summary=&amp;source="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s://twitter.com/home?status=http://ibm.co/28RIhGA%20via%20@ibmclientvoices" TargetMode="External"/></Relationships>
</file>

<file path=ppt/slides/_rels/slide79.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43.tiff"/><Relationship Id="rId3" Type="http://schemas.openxmlformats.org/officeDocument/2006/relationships/hyperlink" Target="https://plus.google.com/share?url=http://ibm.co/28RIhGA" TargetMode="External"/><Relationship Id="rId7" Type="http://schemas.openxmlformats.org/officeDocument/2006/relationships/hyperlink" Target="https://www.facebook.com/sharer/sharer.php?u=http://ibm.co/28RIhGA" TargetMode="External"/><Relationship Id="rId12" Type="http://schemas.openxmlformats.org/officeDocument/2006/relationships/hyperlink" Target="http://ibm.co/2fg2gjS" TargetMode="External"/><Relationship Id="rId2" Type="http://schemas.openxmlformats.org/officeDocument/2006/relationships/notesSlide" Target="../notesSlides/notesSlide79.xml"/><Relationship Id="rId1" Type="http://schemas.openxmlformats.org/officeDocument/2006/relationships/slideLayout" Target="../slideLayouts/slideLayout24.xml"/><Relationship Id="rId6" Type="http://schemas.openxmlformats.org/officeDocument/2006/relationships/image" Target="../media/image7.jpeg"/><Relationship Id="rId11" Type="http://schemas.openxmlformats.org/officeDocument/2006/relationships/image" Target="../media/image142.jpg"/><Relationship Id="rId5" Type="http://schemas.openxmlformats.org/officeDocument/2006/relationships/hyperlink" Target="https://www.linkedin.com/shareArticle?mini=true&amp;url=http://ibm.co/28RIhGA&amp;title=&amp;summary=&amp;source="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s://twitter.com/home?status=http://ibm.co/28RIhGA%20via%20@ibmclientvoices"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www.ibm.com/software/businesscasestudies?synkey=I440329K29508A65" TargetMode="External"/><Relationship Id="rId3" Type="http://schemas.openxmlformats.org/officeDocument/2006/relationships/hyperlink" Target="http://www.ibm.com/software/businesscasestudies?synkey=W405824F26814G16" TargetMode="External"/><Relationship Id="rId7" Type="http://schemas.openxmlformats.org/officeDocument/2006/relationships/hyperlink" Target="http://www.ibm.com/software/businesscasestudies?synkey=N065435N20107R40" TargetMode="External"/><Relationship Id="rId12" Type="http://schemas.openxmlformats.org/officeDocument/2006/relationships/hyperlink" Target="http://ecc.ibm.com/case-study/us-en/ECCF-ASC12454USEN" TargetMode="External"/><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hyperlink" Target="http://www.ibm.com/software/businesscasestudies?synkey=N385983W93440G10" TargetMode="External"/><Relationship Id="rId11" Type="http://schemas.openxmlformats.org/officeDocument/2006/relationships/hyperlink" Target="http://www.ibm.com/software/businesscasestudies?synkey=X230931C55506U38" TargetMode="External"/><Relationship Id="rId5" Type="http://schemas.openxmlformats.org/officeDocument/2006/relationships/hyperlink" Target="http://www.ibm.com/software/businesscasestudies?synkey=L654974B93305W87" TargetMode="External"/><Relationship Id="rId10" Type="http://schemas.openxmlformats.org/officeDocument/2006/relationships/hyperlink" Target="http://www.ibm.com/software/businesscasestudies/us/en/gicss67sap?synkey=J317720H52813Y77" TargetMode="External"/><Relationship Id="rId4" Type="http://schemas.openxmlformats.org/officeDocument/2006/relationships/hyperlink" Target="http://ibm.co/2bHlStS" TargetMode="External"/><Relationship Id="rId9" Type="http://schemas.openxmlformats.org/officeDocument/2006/relationships/hyperlink" Target="http://www.ibm.com/software/businesscasestudies?synkey=E867183E21862S33" TargetMode="External"/></Relationships>
</file>

<file path=ppt/slides/_rels/slide80.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45.tiff"/><Relationship Id="rId3" Type="http://schemas.openxmlformats.org/officeDocument/2006/relationships/hyperlink" Target="https://plus.google.com/share?url=http://ibm.co/28RIhGA" TargetMode="External"/><Relationship Id="rId7" Type="http://schemas.openxmlformats.org/officeDocument/2006/relationships/hyperlink" Target="https://www.facebook.com/sharer/sharer.php?u=http://ibm.co/28RIhGA" TargetMode="External"/><Relationship Id="rId12" Type="http://schemas.openxmlformats.org/officeDocument/2006/relationships/hyperlink" Target="ibm.co/2awQjSP" TargetMode="External"/><Relationship Id="rId2" Type="http://schemas.openxmlformats.org/officeDocument/2006/relationships/notesSlide" Target="../notesSlides/notesSlide80.xml"/><Relationship Id="rId1" Type="http://schemas.openxmlformats.org/officeDocument/2006/relationships/slideLayout" Target="../slideLayouts/slideLayout24.xml"/><Relationship Id="rId6" Type="http://schemas.openxmlformats.org/officeDocument/2006/relationships/image" Target="../media/image7.jpeg"/><Relationship Id="rId11" Type="http://schemas.openxmlformats.org/officeDocument/2006/relationships/image" Target="../media/image144.jpg"/><Relationship Id="rId5" Type="http://schemas.openxmlformats.org/officeDocument/2006/relationships/hyperlink" Target="https://www.linkedin.com/shareArticle?mini=true&amp;url=http://ibm.co/28RIhGA&amp;title=&amp;summary=&amp;source="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s://twitter.com/home?status=http://ibm.co/28RIhGA%20via%20@ibmclientvoices" TargetMode="External"/></Relationships>
</file>

<file path=ppt/slides/_rels/slide81.xml.rels><?xml version="1.0" encoding="UTF-8" standalone="yes"?>
<Relationships xmlns="http://schemas.openxmlformats.org/package/2006/relationships"><Relationship Id="rId8" Type="http://schemas.openxmlformats.org/officeDocument/2006/relationships/hyperlink" Target="https://www.facebook.com/sharer/sharer.php?u=http://ibm.co/28RIhGA" TargetMode="External"/><Relationship Id="rId13" Type="http://schemas.openxmlformats.org/officeDocument/2006/relationships/image" Target="../media/image146.tiff"/><Relationship Id="rId3" Type="http://schemas.openxmlformats.org/officeDocument/2006/relationships/image" Target="../media/image44.jpeg"/><Relationship Id="rId7" Type="http://schemas.openxmlformats.org/officeDocument/2006/relationships/image" Target="../media/image7.jpeg"/><Relationship Id="rId12" Type="http://schemas.openxmlformats.org/officeDocument/2006/relationships/hyperlink" Target="http://ibm.co/1YvSGZW" TargetMode="External"/><Relationship Id="rId2" Type="http://schemas.openxmlformats.org/officeDocument/2006/relationships/notesSlide" Target="../notesSlides/notesSlide81.xml"/><Relationship Id="rId1" Type="http://schemas.openxmlformats.org/officeDocument/2006/relationships/slideLayout" Target="../slideLayouts/slideLayout24.xml"/><Relationship Id="rId6" Type="http://schemas.openxmlformats.org/officeDocument/2006/relationships/hyperlink" Target="https://www.linkedin.com/shareArticle?mini=true&amp;url=http://ibm.co/28RIhGA&amp;title=&amp;summary=&amp;source=" TargetMode="External"/><Relationship Id="rId11" Type="http://schemas.openxmlformats.org/officeDocument/2006/relationships/image" Target="../media/image9.jpeg"/><Relationship Id="rId5" Type="http://schemas.openxmlformats.org/officeDocument/2006/relationships/image" Target="../media/image6.jpeg"/><Relationship Id="rId10" Type="http://schemas.openxmlformats.org/officeDocument/2006/relationships/hyperlink" Target="https://twitter.com/home?status=http://ibm.co/28RIhGA%20via%20@ibmclientvoices" TargetMode="External"/><Relationship Id="rId4" Type="http://schemas.openxmlformats.org/officeDocument/2006/relationships/hyperlink" Target="https://plus.google.com/share?url=http://ibm.co/28RIhGA" TargetMode="External"/><Relationship Id="rId9" Type="http://schemas.openxmlformats.org/officeDocument/2006/relationships/image" Target="../media/image8.jpeg"/><Relationship Id="rId14" Type="http://schemas.openxmlformats.org/officeDocument/2006/relationships/hyperlink" Target="ibm.co/2awQjSP" TargetMode="External"/></Relationships>
</file>

<file path=ppt/slides/_rels/slide82.xml.rels><?xml version="1.0" encoding="UTF-8" standalone="yes"?>
<Relationships xmlns="http://schemas.openxmlformats.org/package/2006/relationships"><Relationship Id="rId8" Type="http://schemas.openxmlformats.org/officeDocument/2006/relationships/hyperlink" Target="https://www.facebook.com/sharer/sharer.php?u=http://ibm.co/1QWLuEQ" TargetMode="External"/><Relationship Id="rId13" Type="http://schemas.openxmlformats.org/officeDocument/2006/relationships/hyperlink" Target="http://ibm.co/1RuU7II" TargetMode="External"/><Relationship Id="rId3" Type="http://schemas.openxmlformats.org/officeDocument/2006/relationships/image" Target="../media/image46.jpeg"/><Relationship Id="rId7" Type="http://schemas.openxmlformats.org/officeDocument/2006/relationships/image" Target="../media/image7.jpeg"/><Relationship Id="rId12" Type="http://schemas.openxmlformats.org/officeDocument/2006/relationships/image" Target="../media/image47.png"/><Relationship Id="rId2" Type="http://schemas.openxmlformats.org/officeDocument/2006/relationships/notesSlide" Target="../notesSlides/notesSlide82.xml"/><Relationship Id="rId1" Type="http://schemas.openxmlformats.org/officeDocument/2006/relationships/slideLayout" Target="../slideLayouts/slideLayout24.xml"/><Relationship Id="rId6" Type="http://schemas.openxmlformats.org/officeDocument/2006/relationships/hyperlink" Target="https://www.linkedin.com/shareArticle?mini=true&amp;url=http://ibm.co/1QWLuEQ&amp;title=&amp;summary=&amp;source=" TargetMode="External"/><Relationship Id="rId11" Type="http://schemas.openxmlformats.org/officeDocument/2006/relationships/image" Target="../media/image9.jpeg"/><Relationship Id="rId5" Type="http://schemas.openxmlformats.org/officeDocument/2006/relationships/image" Target="../media/image6.jpeg"/><Relationship Id="rId10" Type="http://schemas.openxmlformats.org/officeDocument/2006/relationships/hyperlink" Target="https://twitter.com/home?status=http://ibm.co/1QWLuEQ%20via%20@ibmclientvoices" TargetMode="External"/><Relationship Id="rId4" Type="http://schemas.openxmlformats.org/officeDocument/2006/relationships/hyperlink" Target="https://plus.google.com/share?url=http://ibm.co/1QWLuEQ" TargetMode="External"/><Relationship Id="rId9" Type="http://schemas.openxmlformats.org/officeDocument/2006/relationships/image" Target="../media/image8.jpeg"/><Relationship Id="rId14" Type="http://schemas.openxmlformats.org/officeDocument/2006/relationships/image" Target="../media/image147.tiff"/></Relationships>
</file>

<file path=ppt/slides/_rels/slide83.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hyperlink" Target="http://ibm.co/2axiwhN" TargetMode="External"/><Relationship Id="rId3" Type="http://schemas.openxmlformats.org/officeDocument/2006/relationships/hyperlink" Target="https://plus.google.com/share?url=http://ibm.co/29IOpSq" TargetMode="External"/><Relationship Id="rId7" Type="http://schemas.openxmlformats.org/officeDocument/2006/relationships/hyperlink" Target="https://www.facebook.com/sharer/sharer.php?u=http://ibm.co/29IOpSq" TargetMode="External"/><Relationship Id="rId12" Type="http://schemas.openxmlformats.org/officeDocument/2006/relationships/image" Target="../media/image49.jpeg"/><Relationship Id="rId2" Type="http://schemas.openxmlformats.org/officeDocument/2006/relationships/notesSlide" Target="../notesSlides/notesSlide83.xml"/><Relationship Id="rId1" Type="http://schemas.openxmlformats.org/officeDocument/2006/relationships/slideLayout" Target="../slideLayouts/slideLayout24.xml"/><Relationship Id="rId6" Type="http://schemas.openxmlformats.org/officeDocument/2006/relationships/image" Target="../media/image7.jpeg"/><Relationship Id="rId11" Type="http://schemas.openxmlformats.org/officeDocument/2006/relationships/image" Target="../media/image48.jpeg"/><Relationship Id="rId5" Type="http://schemas.openxmlformats.org/officeDocument/2006/relationships/hyperlink" Target="https://www.linkedin.com/shareArticle?mini=true&amp;url=http://ibm.co/29IOpSq&amp;title=&amp;summary=&amp;source="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s://twitter.com/home?status=http://ibm.co/29IOpSq%20via%20@ibmclientvoices" TargetMode="External"/><Relationship Id="rId14" Type="http://schemas.openxmlformats.org/officeDocument/2006/relationships/image" Target="../media/image50.tiff"/></Relationships>
</file>

<file path=ppt/slides/_rels/slide84.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49.tiff"/><Relationship Id="rId3" Type="http://schemas.openxmlformats.org/officeDocument/2006/relationships/hyperlink" Target="https://plus.google.com/share?url=http://ibm.co/28RIhGA" TargetMode="External"/><Relationship Id="rId7" Type="http://schemas.openxmlformats.org/officeDocument/2006/relationships/hyperlink" Target="https://www.facebook.com/sharer/sharer.php?u=http://ibm.co/28RIhGA" TargetMode="External"/><Relationship Id="rId12" Type="http://schemas.openxmlformats.org/officeDocument/2006/relationships/hyperlink" Target="https://www.youtube.com/watch?v=5f8DpdHSmH8&amp;feature=youtu.be" TargetMode="External"/><Relationship Id="rId2" Type="http://schemas.openxmlformats.org/officeDocument/2006/relationships/notesSlide" Target="../notesSlides/notesSlide84.xml"/><Relationship Id="rId1" Type="http://schemas.openxmlformats.org/officeDocument/2006/relationships/slideLayout" Target="../slideLayouts/slideLayout24.xml"/><Relationship Id="rId6" Type="http://schemas.openxmlformats.org/officeDocument/2006/relationships/image" Target="../media/image7.jpeg"/><Relationship Id="rId11" Type="http://schemas.openxmlformats.org/officeDocument/2006/relationships/image" Target="../media/image148.jpg"/><Relationship Id="rId5" Type="http://schemas.openxmlformats.org/officeDocument/2006/relationships/hyperlink" Target="https://www.linkedin.com/shareArticle?mini=true&amp;url=http://ibm.co/28RIhGA&amp;title=&amp;summary=&amp;source="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s://twitter.com/home?status=http://ibm.co/28RIhGA%20via%20@ibmclientvoices" TargetMode="External"/></Relationships>
</file>

<file path=ppt/slides/_rels/slide85.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hyperlink" Target="ibm.co/2caJ065" TargetMode="External"/><Relationship Id="rId3" Type="http://schemas.openxmlformats.org/officeDocument/2006/relationships/hyperlink" Target="https://plus.google.com/share?url=http://ibm.co/2caJ065" TargetMode="External"/><Relationship Id="rId7" Type="http://schemas.openxmlformats.org/officeDocument/2006/relationships/hyperlink" Target="https://www.facebook.com/sharer/sharer.php?u=http://ibm.co/2caJ065" TargetMode="External"/><Relationship Id="rId12" Type="http://schemas.openxmlformats.org/officeDocument/2006/relationships/image" Target="../media/image151.tiff"/><Relationship Id="rId2" Type="http://schemas.openxmlformats.org/officeDocument/2006/relationships/notesSlide" Target="../notesSlides/notesSlide85.xml"/><Relationship Id="rId1" Type="http://schemas.openxmlformats.org/officeDocument/2006/relationships/slideLayout" Target="../slideLayouts/slideLayout24.xml"/><Relationship Id="rId6" Type="http://schemas.openxmlformats.org/officeDocument/2006/relationships/image" Target="../media/image7.jpeg"/><Relationship Id="rId11" Type="http://schemas.openxmlformats.org/officeDocument/2006/relationships/image" Target="../media/image150.jpg"/><Relationship Id="rId5" Type="http://schemas.openxmlformats.org/officeDocument/2006/relationships/hyperlink" Target="https://www.linkedin.com/shareArticle?mini=true&amp;url=http://ibm.co/2caJ065&amp;title=&amp;summary=&amp;source="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s://twitter.com/home?status=http://ibm.co/2caJ065%20via%20@ibmclientvoices" TargetMode="External"/></Relationships>
</file>

<file path=ppt/slides/_rels/slide86.xml.rels><?xml version="1.0" encoding="UTF-8" standalone="yes"?>
<Relationships xmlns="http://schemas.openxmlformats.org/package/2006/relationships"><Relationship Id="rId8" Type="http://schemas.openxmlformats.org/officeDocument/2006/relationships/hyperlink" Target="http://ibm.co/29lemng" TargetMode="External"/><Relationship Id="rId3" Type="http://schemas.openxmlformats.org/officeDocument/2006/relationships/image" Target="../media/image106.jpeg"/><Relationship Id="rId7" Type="http://schemas.openxmlformats.org/officeDocument/2006/relationships/image" Target="../media/image109.tiff"/><Relationship Id="rId2" Type="http://schemas.openxmlformats.org/officeDocument/2006/relationships/notesSlide" Target="../notesSlides/notesSlide86.xml"/><Relationship Id="rId1" Type="http://schemas.openxmlformats.org/officeDocument/2006/relationships/slideLayout" Target="../slideLayouts/slideLayout24.xml"/><Relationship Id="rId6" Type="http://schemas.openxmlformats.org/officeDocument/2006/relationships/image" Target="../media/image108.tiff"/><Relationship Id="rId5" Type="http://schemas.openxmlformats.org/officeDocument/2006/relationships/image" Target="../media/image107.jpeg"/><Relationship Id="rId4" Type="http://schemas.openxmlformats.org/officeDocument/2006/relationships/hyperlink" Target="https://www.youtube.com/watch?v=zWC2zn1Tjv4&amp;cm_mc_uid=32719422734514684101456&amp;cm_mc_sid_50200000=1471976177" TargetMode="External"/></Relationships>
</file>

<file path=ppt/slides/_rels/slide87.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93.tiff"/><Relationship Id="rId3" Type="http://schemas.openxmlformats.org/officeDocument/2006/relationships/hyperlink" Target="https://plus.google.com/share?url=http://ibm.co/2k12jpb" TargetMode="External"/><Relationship Id="rId7" Type="http://schemas.openxmlformats.org/officeDocument/2006/relationships/hyperlink" Target="https://www.facebook.com/sharer/sharer.php?u=http://ibm.co/2k12jpb" TargetMode="External"/><Relationship Id="rId12" Type="http://schemas.openxmlformats.org/officeDocument/2006/relationships/image" Target="../media/image92.jpeg"/><Relationship Id="rId2" Type="http://schemas.openxmlformats.org/officeDocument/2006/relationships/notesSlide" Target="../notesSlides/notesSlide87.xml"/><Relationship Id="rId1" Type="http://schemas.openxmlformats.org/officeDocument/2006/relationships/slideLayout" Target="../slideLayouts/slideLayout24.xml"/><Relationship Id="rId6" Type="http://schemas.openxmlformats.org/officeDocument/2006/relationships/image" Target="../media/image7.jpeg"/><Relationship Id="rId11" Type="http://schemas.openxmlformats.org/officeDocument/2006/relationships/image" Target="../media/image91.jpeg"/><Relationship Id="rId5" Type="http://schemas.openxmlformats.org/officeDocument/2006/relationships/hyperlink" Target="https://www.linkedin.com/shareArticle?mini=true&amp;url=http://ibm.co/2k12jpb&amp;title=&amp;summary=&amp;source=" TargetMode="External"/><Relationship Id="rId15" Type="http://schemas.openxmlformats.org/officeDocument/2006/relationships/image" Target="../media/image94.tiff"/><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s://twitter.com/home?status=http://ibm.co/2k12jpb%20via%20@ibmclientvoices" TargetMode="External"/><Relationship Id="rId14" Type="http://schemas.openxmlformats.org/officeDocument/2006/relationships/hyperlink" Target="ibm.co/2jjDj8V" TargetMode="External"/></Relationships>
</file>

<file path=ppt/slides/_rels/slide88.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26.jpeg"/><Relationship Id="rId3" Type="http://schemas.openxmlformats.org/officeDocument/2006/relationships/hyperlink" Target="https://plus.google.com/share?url=http://ibm.co/2ifFtoK" TargetMode="External"/><Relationship Id="rId7" Type="http://schemas.openxmlformats.org/officeDocument/2006/relationships/hyperlink" Target="https://www.facebook.com/sharer/sharer.php?u=http://ibm.co/2ifFtoK" TargetMode="External"/><Relationship Id="rId12" Type="http://schemas.openxmlformats.org/officeDocument/2006/relationships/image" Target="../media/image125.jpeg"/><Relationship Id="rId2" Type="http://schemas.openxmlformats.org/officeDocument/2006/relationships/notesSlide" Target="../notesSlides/notesSlide88.xml"/><Relationship Id="rId16" Type="http://schemas.openxmlformats.org/officeDocument/2006/relationships/image" Target="../media/image152.tiff"/><Relationship Id="rId1" Type="http://schemas.openxmlformats.org/officeDocument/2006/relationships/slideLayout" Target="../slideLayouts/slideLayout24.xml"/><Relationship Id="rId6" Type="http://schemas.openxmlformats.org/officeDocument/2006/relationships/image" Target="../media/image7.jpeg"/><Relationship Id="rId11" Type="http://schemas.openxmlformats.org/officeDocument/2006/relationships/image" Target="../media/image124.jpeg"/><Relationship Id="rId5" Type="http://schemas.openxmlformats.org/officeDocument/2006/relationships/hyperlink" Target="https://www.linkedin.com/shareArticle?mini=true&amp;url=http://ibm.co/2ifFtoK&amp;title=Grupo%20Botic%C3%A1rio%20predicts%20consumer%20demand%20for%20cosmetics%20with%20insight%20that%20is%20more%20than%20skin-deep&amp;summary=&amp;source=" TargetMode="External"/><Relationship Id="rId15" Type="http://schemas.openxmlformats.org/officeDocument/2006/relationships/hyperlink" Target="https://www.youtube.com/watch?v=MwROlfhbEnE&amp;feature=youtu.be"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s://twitter.com/home?status=http://ibm.co/2ifFtoK%20via%20@ibmclientvoices" TargetMode="External"/><Relationship Id="rId14" Type="http://schemas.openxmlformats.org/officeDocument/2006/relationships/image" Target="../media/image127.jpeg"/></Relationships>
</file>

<file path=ppt/slides/_rels/slide89.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hyperlink" Target="http://ibm.co/2jKxBxz" TargetMode="External"/><Relationship Id="rId3" Type="http://schemas.openxmlformats.org/officeDocument/2006/relationships/hyperlink" Target="https://plus.google.com/share?url=http://ibm.co/2jbsg3X" TargetMode="External"/><Relationship Id="rId7" Type="http://schemas.openxmlformats.org/officeDocument/2006/relationships/hyperlink" Target="https://www.facebook.com/sharer/sharer.php?u=http://ibm.co/2jbsg3X" TargetMode="External"/><Relationship Id="rId12" Type="http://schemas.openxmlformats.org/officeDocument/2006/relationships/image" Target="../media/image129.jpeg"/><Relationship Id="rId2" Type="http://schemas.openxmlformats.org/officeDocument/2006/relationships/notesSlide" Target="../notesSlides/notesSlide89.xml"/><Relationship Id="rId1" Type="http://schemas.openxmlformats.org/officeDocument/2006/relationships/slideLayout" Target="../slideLayouts/slideLayout24.xml"/><Relationship Id="rId6" Type="http://schemas.openxmlformats.org/officeDocument/2006/relationships/image" Target="../media/image7.jpeg"/><Relationship Id="rId11" Type="http://schemas.openxmlformats.org/officeDocument/2006/relationships/image" Target="../media/image128.jpeg"/><Relationship Id="rId5" Type="http://schemas.openxmlformats.org/officeDocument/2006/relationships/hyperlink" Target="https://www.linkedin.com/shareArticle?mini=true&amp;url=http://ibm.co/2jbsg3X&amp;title=&amp;summary=&amp;source="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ibm.co/2jbsg3X" TargetMode="External"/><Relationship Id="rId14" Type="http://schemas.openxmlformats.org/officeDocument/2006/relationships/image" Target="../media/image130.tiff"/></Relationships>
</file>

<file path=ppt/slides/_rels/slide9.xml.rels><?xml version="1.0" encoding="UTF-8" standalone="yes"?>
<Relationships xmlns="http://schemas.openxmlformats.org/package/2006/relationships"><Relationship Id="rId8" Type="http://schemas.openxmlformats.org/officeDocument/2006/relationships/hyperlink" Target="http://www.ibm.com/software/businesscasestudies?synkey=J641630D78712V12" TargetMode="External"/><Relationship Id="rId3" Type="http://schemas.openxmlformats.org/officeDocument/2006/relationships/hyperlink" Target="http://ecc.ibm.com/case-study/us-en/ECCF-ASC12453USEN" TargetMode="External"/><Relationship Id="rId7" Type="http://schemas.openxmlformats.org/officeDocument/2006/relationships/hyperlink" Target="http://www.ibm.com/software/businesscasestudies?synkey=W225347Z12251I97" TargetMode="External"/><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hyperlink" Target="http://www.ibm.com/software/businesscasestudies?synkey=X317599M36996O92" TargetMode="External"/><Relationship Id="rId5" Type="http://schemas.openxmlformats.org/officeDocument/2006/relationships/hyperlink" Target="http://www.ibm.com/software/businesscasestudies?synkey=Z558599M66814K31" TargetMode="External"/><Relationship Id="rId4" Type="http://schemas.openxmlformats.org/officeDocument/2006/relationships/hyperlink" Target="http://www.ibm.com/software/businesscasestudies?synkey=M978515F07013X35" TargetMode="External"/></Relationships>
</file>

<file path=ppt/slides/_rels/slide90.xml.rels><?xml version="1.0" encoding="UTF-8" standalone="yes"?>
<Relationships xmlns="http://schemas.openxmlformats.org/package/2006/relationships"><Relationship Id="rId3" Type="http://schemas.openxmlformats.org/officeDocument/2006/relationships/hyperlink" Target="http://ibm.co/2jsRBXw" TargetMode="External"/><Relationship Id="rId2" Type="http://schemas.openxmlformats.org/officeDocument/2006/relationships/notesSlide" Target="../notesSlides/notesSlide90.xml"/><Relationship Id="rId1" Type="http://schemas.openxmlformats.org/officeDocument/2006/relationships/slideLayout" Target="../slideLayouts/slideLayout24.xml"/><Relationship Id="rId5" Type="http://schemas.openxmlformats.org/officeDocument/2006/relationships/image" Target="../media/image154.tiff"/><Relationship Id="rId4" Type="http://schemas.openxmlformats.org/officeDocument/2006/relationships/image" Target="../media/image15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ctrTitle"/>
          </p:nvPr>
        </p:nvSpPr>
        <p:spPr>
          <a:xfrm>
            <a:off x="200819" y="1921088"/>
            <a:ext cx="10521156" cy="2279545"/>
          </a:xfrm>
        </p:spPr>
        <p:txBody>
          <a:bodyPr/>
          <a:lstStyle/>
          <a:p>
            <a:pPr eaLnBrk="1" hangingPunct="1">
              <a:defRPr/>
            </a:pPr>
            <a:r>
              <a:rPr lang="en-US" altLang="en-US" sz="3600" dirty="0"/>
              <a:t>IBM Analytics </a:t>
            </a:r>
            <a:br>
              <a:rPr lang="en-US" altLang="en-US" sz="3600" dirty="0"/>
            </a:br>
            <a:r>
              <a:rPr lang="en-US" altLang="en-US" sz="2800" dirty="0"/>
              <a:t>Financial Operational Performance Management Solutions </a:t>
            </a:r>
            <a:br>
              <a:rPr lang="en-US" altLang="en-US" sz="3600" dirty="0"/>
            </a:br>
            <a:br>
              <a:rPr lang="en-US" altLang="en-US" sz="3600" dirty="0"/>
            </a:br>
            <a:r>
              <a:rPr lang="en-US" altLang="en-US" sz="2000" b="1" dirty="0"/>
              <a:t>Compelling Reference Stories mapped to Industries</a:t>
            </a:r>
            <a:br>
              <a:rPr lang="en-US" altLang="en-US" sz="2000" b="1"/>
            </a:br>
            <a:r>
              <a:rPr lang="en-US" altLang="en-US" sz="2800"/>
              <a:t>February </a:t>
            </a:r>
            <a:r>
              <a:rPr lang="en-US" altLang="en-US" sz="2800" dirty="0"/>
              <a:t>2017</a:t>
            </a:r>
            <a:br>
              <a:rPr lang="en-US" altLang="en-US" sz="2200" dirty="0"/>
            </a:br>
            <a:endParaRPr lang="en-US" altLang="en-US" sz="2200" dirty="0"/>
          </a:p>
        </p:txBody>
      </p:sp>
      <p:sp>
        <p:nvSpPr>
          <p:cNvPr id="6147" name="Rectangle 46"/>
          <p:cNvSpPr>
            <a:spLocks noChangeArrowheads="1"/>
          </p:cNvSpPr>
          <p:nvPr/>
        </p:nvSpPr>
        <p:spPr bwMode="auto">
          <a:xfrm>
            <a:off x="200819" y="7166081"/>
            <a:ext cx="3218338"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70" tIns="51290" rIns="101870" bIns="51290" anchor="b"/>
          <a:lstStyle>
            <a:lvl1pPr marL="400050" indent="-400050">
              <a:spcBef>
                <a:spcPct val="20000"/>
              </a:spcBef>
              <a:buClr>
                <a:schemeClr val="tx1"/>
              </a:buClr>
              <a:buFont typeface="Wingdings" pitchFamily="2" charset="2"/>
              <a:buChar char="§"/>
              <a:defRPr sz="1600">
                <a:solidFill>
                  <a:srgbClr val="000000"/>
                </a:solidFill>
                <a:latin typeface="Arial" charset="0"/>
                <a:ea typeface="MS PGothic" pitchFamily="34" charset="-128"/>
              </a:defRPr>
            </a:lvl1pPr>
            <a:lvl2pPr marL="742950" indent="-285750">
              <a:spcBef>
                <a:spcPct val="20000"/>
              </a:spcBef>
              <a:buClr>
                <a:schemeClr val="tx1"/>
              </a:buClr>
              <a:buFont typeface="Symbol" pitchFamily="18" charset="2"/>
              <a:buChar char="-"/>
              <a:defRPr sz="1600">
                <a:solidFill>
                  <a:schemeClr val="tx1"/>
                </a:solidFill>
                <a:latin typeface="Arial" charset="0"/>
                <a:ea typeface="MS PGothic" pitchFamily="34" charset="-128"/>
              </a:defRPr>
            </a:lvl2pPr>
            <a:lvl3pPr marL="1143000" indent="-228600">
              <a:spcBef>
                <a:spcPct val="20000"/>
              </a:spcBef>
              <a:buClr>
                <a:schemeClr val="tx1"/>
              </a:buClr>
              <a:buChar char="•"/>
              <a:defRPr sz="1600">
                <a:solidFill>
                  <a:schemeClr val="tx1"/>
                </a:solidFill>
                <a:latin typeface="Arial" charset="0"/>
                <a:ea typeface="MS PGothic" pitchFamily="34" charset="-128"/>
              </a:defRPr>
            </a:lvl3pPr>
            <a:lvl4pPr marL="1600200" indent="-228600">
              <a:spcBef>
                <a:spcPct val="20000"/>
              </a:spcBef>
              <a:buClr>
                <a:schemeClr val="tx1"/>
              </a:buClr>
              <a:buChar char="•"/>
              <a:defRPr sz="1400">
                <a:solidFill>
                  <a:schemeClr val="tx1"/>
                </a:solidFill>
                <a:latin typeface="Arial" charset="0"/>
                <a:ea typeface="MS PGothic" pitchFamily="34" charset="-128"/>
              </a:defRPr>
            </a:lvl4pPr>
            <a:lvl5pPr marL="2057400" indent="-228600">
              <a:spcBef>
                <a:spcPct val="20000"/>
              </a:spcBef>
              <a:buClr>
                <a:schemeClr val="tx1"/>
              </a:buClr>
              <a:defRPr sz="1200">
                <a:solidFill>
                  <a:schemeClr val="tx1"/>
                </a:solidFill>
                <a:latin typeface="Arial" charset="0"/>
                <a:ea typeface="MS PGothic" pitchFamily="34" charset="-128"/>
              </a:defRPr>
            </a:lvl5pPr>
            <a:lvl6pPr marL="2514600" indent="-228600" eaLnBrk="0" fontAlgn="base" hangingPunct="0">
              <a:spcBef>
                <a:spcPct val="20000"/>
              </a:spcBef>
              <a:spcAft>
                <a:spcPct val="0"/>
              </a:spcAft>
              <a:buClr>
                <a:schemeClr val="tx1"/>
              </a:buClr>
              <a:defRPr sz="1200">
                <a:solidFill>
                  <a:schemeClr val="tx1"/>
                </a:solidFill>
                <a:latin typeface="Arial" charset="0"/>
                <a:ea typeface="MS PGothic" pitchFamily="34" charset="-128"/>
              </a:defRPr>
            </a:lvl6pPr>
            <a:lvl7pPr marL="2971800" indent="-228600" eaLnBrk="0" fontAlgn="base" hangingPunct="0">
              <a:spcBef>
                <a:spcPct val="20000"/>
              </a:spcBef>
              <a:spcAft>
                <a:spcPct val="0"/>
              </a:spcAft>
              <a:buClr>
                <a:schemeClr val="tx1"/>
              </a:buClr>
              <a:defRPr sz="1200">
                <a:solidFill>
                  <a:schemeClr val="tx1"/>
                </a:solidFill>
                <a:latin typeface="Arial" charset="0"/>
                <a:ea typeface="MS PGothic" pitchFamily="34" charset="-128"/>
              </a:defRPr>
            </a:lvl7pPr>
            <a:lvl8pPr marL="3429000" indent="-228600" eaLnBrk="0" fontAlgn="base" hangingPunct="0">
              <a:spcBef>
                <a:spcPct val="20000"/>
              </a:spcBef>
              <a:spcAft>
                <a:spcPct val="0"/>
              </a:spcAft>
              <a:buClr>
                <a:schemeClr val="tx1"/>
              </a:buClr>
              <a:defRPr sz="1200">
                <a:solidFill>
                  <a:schemeClr val="tx1"/>
                </a:solidFill>
                <a:latin typeface="Arial" charset="0"/>
                <a:ea typeface="MS PGothic" pitchFamily="34" charset="-128"/>
              </a:defRPr>
            </a:lvl8pPr>
            <a:lvl9pPr marL="3886200" indent="-228600" eaLnBrk="0" fontAlgn="base" hangingPunct="0">
              <a:spcBef>
                <a:spcPct val="20000"/>
              </a:spcBef>
              <a:spcAft>
                <a:spcPct val="0"/>
              </a:spcAft>
              <a:buClr>
                <a:schemeClr val="tx1"/>
              </a:buClr>
              <a:defRPr sz="1200">
                <a:solidFill>
                  <a:schemeClr val="tx1"/>
                </a:solidFill>
                <a:latin typeface="Arial" charset="0"/>
                <a:ea typeface="MS PGothic" pitchFamily="34" charset="-128"/>
              </a:defRPr>
            </a:lvl9pPr>
          </a:lstStyle>
          <a:p>
            <a:pPr eaLnBrk="0" fontAlgn="base" hangingPunct="0">
              <a:spcBef>
                <a:spcPct val="0"/>
              </a:spcBef>
              <a:spcAft>
                <a:spcPct val="0"/>
              </a:spcAft>
              <a:buClrTx/>
              <a:buFontTx/>
              <a:buNone/>
            </a:pPr>
            <a:r>
              <a:rPr lang="en-US" altLang="en-US" sz="900" dirty="0"/>
              <a:t>1</a:t>
            </a:r>
          </a:p>
        </p:txBody>
      </p:sp>
    </p:spTree>
    <p:extLst>
      <p:ext uri="{BB962C8B-B14F-4D97-AF65-F5344CB8AC3E}">
        <p14:creationId xmlns:p14="http://schemas.microsoft.com/office/powerpoint/2010/main" val="2573430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333399598"/>
              </p:ext>
            </p:extLst>
          </p:nvPr>
        </p:nvGraphicFramePr>
        <p:xfrm>
          <a:off x="102533" y="1174969"/>
          <a:ext cx="9806840" cy="5054780"/>
        </p:xfrm>
        <a:graphic>
          <a:graphicData uri="http://schemas.openxmlformats.org/drawingml/2006/table">
            <a:tbl>
              <a:tblPr firstRow="1" bandRow="1">
                <a:tableStyleId>{5C22544A-7EE6-4342-B048-85BDC9FD1C3A}</a:tableStyleId>
              </a:tblPr>
              <a:tblGrid>
                <a:gridCol w="395007">
                  <a:extLst>
                    <a:ext uri="{9D8B030D-6E8A-4147-A177-3AD203B41FA5}">
                      <a16:colId xmlns:a16="http://schemas.microsoft.com/office/drawing/2014/main" val="20000"/>
                    </a:ext>
                  </a:extLst>
                </a:gridCol>
                <a:gridCol w="2062780">
                  <a:extLst>
                    <a:ext uri="{9D8B030D-6E8A-4147-A177-3AD203B41FA5}">
                      <a16:colId xmlns:a16="http://schemas.microsoft.com/office/drawing/2014/main" val="20001"/>
                    </a:ext>
                  </a:extLst>
                </a:gridCol>
                <a:gridCol w="1519311">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2181319">
                  <a:extLst>
                    <a:ext uri="{9D8B030D-6E8A-4147-A177-3AD203B41FA5}">
                      <a16:colId xmlns:a16="http://schemas.microsoft.com/office/drawing/2014/main" val="20004"/>
                    </a:ext>
                  </a:extLst>
                </a:gridCol>
                <a:gridCol w="1602890">
                  <a:extLst>
                    <a:ext uri="{9D8B030D-6E8A-4147-A177-3AD203B41FA5}">
                      <a16:colId xmlns:a16="http://schemas.microsoft.com/office/drawing/2014/main" val="20005"/>
                    </a:ext>
                  </a:extLst>
                </a:gridCol>
                <a:gridCol w="1314013">
                  <a:extLst>
                    <a:ext uri="{9D8B030D-6E8A-4147-A177-3AD203B41FA5}">
                      <a16:colId xmlns:a16="http://schemas.microsoft.com/office/drawing/2014/main" val="20006"/>
                    </a:ext>
                  </a:extLst>
                </a:gridCol>
              </a:tblGrid>
              <a:tr h="476111">
                <a:tc>
                  <a:txBody>
                    <a:bodyPr/>
                    <a:lstStyle/>
                    <a:p>
                      <a:pPr algn="ctr"/>
                      <a:r>
                        <a:rPr lang="en-US" sz="1000" dirty="0">
                          <a:solidFill>
                            <a:schemeClr val="tx1"/>
                          </a:solidFill>
                          <a:latin typeface="+mn-lt"/>
                          <a:cs typeface="Arial" pitchFamily="34" charset="0"/>
                        </a:rPr>
                        <a:t>slide#</a:t>
                      </a:r>
                    </a:p>
                  </a:txBody>
                  <a:tcPr marL="50294" marR="0" marT="0" marB="0" anchor="ctr" anchorCtr="1"/>
                </a:tc>
                <a:tc>
                  <a:txBody>
                    <a:bodyPr/>
                    <a:lstStyle/>
                    <a:p>
                      <a:pPr algn="ctr"/>
                      <a:r>
                        <a:rPr lang="en-US" sz="1000" dirty="0">
                          <a:solidFill>
                            <a:schemeClr val="tx1"/>
                          </a:solidFill>
                          <a:latin typeface="+mn-lt"/>
                          <a:cs typeface="Arial" pitchFamily="34" charset="0"/>
                        </a:rPr>
                        <a:t>Client Name</a:t>
                      </a:r>
                    </a:p>
                  </a:txBody>
                  <a:tcPr marL="50294" marR="0" marT="0" marB="0" anchor="ctr" anchorCtr="1"/>
                </a:tc>
                <a:tc>
                  <a:txBody>
                    <a:bodyPr/>
                    <a:lstStyle/>
                    <a:p>
                      <a:pPr algn="ctr"/>
                      <a:r>
                        <a:rPr lang="en-US" sz="1000" b="1" dirty="0">
                          <a:solidFill>
                            <a:schemeClr val="tx1"/>
                          </a:solidFill>
                          <a:latin typeface="+mn-lt"/>
                          <a:cs typeface="Arial" pitchFamily="34" charset="0"/>
                        </a:rPr>
                        <a:t>Industry</a:t>
                      </a:r>
                    </a:p>
                  </a:txBody>
                  <a:tcPr marL="50294" marR="0" marT="0" marB="0" anchor="ctr" anchorCtr="1"/>
                </a:tc>
                <a:tc>
                  <a:txBody>
                    <a:bodyPr/>
                    <a:lstStyle/>
                    <a:p>
                      <a:pPr algn="ctr"/>
                      <a:r>
                        <a:rPr lang="en-US" sz="1000" dirty="0">
                          <a:solidFill>
                            <a:schemeClr val="tx1"/>
                          </a:solidFill>
                          <a:latin typeface="+mn-lt"/>
                          <a:cs typeface="Arial" pitchFamily="34" charset="0"/>
                        </a:rPr>
                        <a:t>IOT</a:t>
                      </a:r>
                    </a:p>
                  </a:txBody>
                  <a:tcPr marL="50294" marR="0" marT="0" marB="0" anchor="ctr" anchorCtr="1"/>
                </a:tc>
                <a:tc>
                  <a:txBody>
                    <a:bodyPr/>
                    <a:lstStyle/>
                    <a:p>
                      <a:pPr algn="ctr"/>
                      <a:r>
                        <a:rPr lang="en-US" sz="1000" dirty="0">
                          <a:solidFill>
                            <a:schemeClr val="tx1"/>
                          </a:solidFill>
                          <a:latin typeface="+mn-lt"/>
                          <a:cs typeface="Arial" pitchFamily="34" charset="0"/>
                        </a:rPr>
                        <a:t>Software Products</a:t>
                      </a:r>
                    </a:p>
                  </a:txBody>
                  <a:tcPr marL="50294" marR="0" marT="0" marB="0" anchor="ctr" anchorCtr="1"/>
                </a:tc>
                <a:tc>
                  <a:txBody>
                    <a:bodyPr/>
                    <a:lstStyle/>
                    <a:p>
                      <a:pPr algn="ctr"/>
                      <a:r>
                        <a:rPr lang="en-US" sz="1000" dirty="0">
                          <a:solidFill>
                            <a:schemeClr val="tx1"/>
                          </a:solidFill>
                          <a:latin typeface="+mn-lt"/>
                          <a:cs typeface="Arial" pitchFamily="34" charset="0"/>
                        </a:rPr>
                        <a:t>Date</a:t>
                      </a:r>
                      <a:r>
                        <a:rPr lang="en-US" sz="1000" baseline="0" dirty="0">
                          <a:solidFill>
                            <a:schemeClr val="tx1"/>
                          </a:solidFill>
                          <a:latin typeface="+mn-lt"/>
                          <a:cs typeface="Arial" pitchFamily="34" charset="0"/>
                        </a:rPr>
                        <a:t> Published</a:t>
                      </a:r>
                      <a:endParaRPr lang="en-US" sz="1000" dirty="0">
                        <a:solidFill>
                          <a:schemeClr val="tx1"/>
                        </a:solidFill>
                        <a:latin typeface="+mn-lt"/>
                        <a:cs typeface="Arial" pitchFamily="34" charset="0"/>
                      </a:endParaRPr>
                    </a:p>
                  </a:txBody>
                  <a:tcPr marL="50294" marR="0" marT="0" marB="0" anchor="ctr" anchorCtr="1"/>
                </a:tc>
                <a:tc>
                  <a:txBody>
                    <a:bodyPr/>
                    <a:lstStyle/>
                    <a:p>
                      <a:pPr algn="ctr"/>
                      <a:r>
                        <a:rPr lang="en-US" sz="1000" dirty="0">
                          <a:solidFill>
                            <a:schemeClr val="tx1"/>
                          </a:solidFill>
                          <a:latin typeface="+mn-lt"/>
                          <a:cs typeface="Arial" pitchFamily="34" charset="0"/>
                        </a:rPr>
                        <a:t>Asset</a:t>
                      </a:r>
                    </a:p>
                  </a:txBody>
                  <a:tcPr marL="50294" marR="0" marT="0" marB="0" anchor="ctr" anchorCtr="1"/>
                </a:tc>
                <a:extLst>
                  <a:ext uri="{0D108BD9-81ED-4DB2-BD59-A6C34878D82A}">
                    <a16:rowId xmlns:a16="http://schemas.microsoft.com/office/drawing/2014/main" val="10000"/>
                  </a:ext>
                </a:extLst>
              </a:tr>
              <a:tr h="468002">
                <a:tc>
                  <a:txBody>
                    <a:bodyPr/>
                    <a:lstStyle/>
                    <a:p>
                      <a:pPr algn="ctr" fontAlgn="b"/>
                      <a:endParaRPr lang="en-US" sz="1000" b="0" i="0" u="none" strike="noStrike" dirty="0">
                        <a:solidFill>
                          <a:srgbClr val="000000"/>
                        </a:solidFill>
                        <a:effectLst/>
                        <a:latin typeface="+mn-lt"/>
                      </a:endParaRPr>
                    </a:p>
                    <a:p>
                      <a:pPr algn="ctr" fontAlgn="b"/>
                      <a:r>
                        <a:rPr lang="en-US" sz="1000" b="0" i="0" u="none" strike="noStrike" dirty="0">
                          <a:solidFill>
                            <a:srgbClr val="000000"/>
                          </a:solidFill>
                          <a:effectLst/>
                          <a:latin typeface="+mn-lt"/>
                        </a:rPr>
                        <a:t>76</a:t>
                      </a:r>
                    </a:p>
                  </a:txBody>
                  <a:tcPr marL="10479" marR="10479" marT="10800" marB="0"/>
                </a:tc>
                <a:tc>
                  <a:txBody>
                    <a:bodyPr/>
                    <a:lstStyle/>
                    <a:p>
                      <a:pPr algn="l"/>
                      <a:r>
                        <a:rPr lang="en-US" sz="1000" b="0" dirty="0">
                          <a:latin typeface="+mn-lt"/>
                        </a:rPr>
                        <a:t>NCB Jamaica</a:t>
                      </a:r>
                    </a:p>
                  </a:txBody>
                  <a:tcPr marL="50294" marR="0" marT="0" marB="0" anchor="ctr"/>
                </a:tc>
                <a:tc>
                  <a:txBody>
                    <a:bodyPr/>
                    <a:lstStyle/>
                    <a:p>
                      <a:pPr algn="l"/>
                      <a:r>
                        <a:rPr lang="en-US" sz="1000" b="1" dirty="0">
                          <a:latin typeface="+mn-lt"/>
                        </a:rPr>
                        <a:t>Banking</a:t>
                      </a:r>
                    </a:p>
                  </a:txBody>
                  <a:tcPr marL="50294" marR="0" marT="0" marB="0" anchor="ctr"/>
                </a:tc>
                <a:tc>
                  <a:txBody>
                    <a:bodyPr/>
                    <a:lstStyle/>
                    <a:p>
                      <a:pPr algn="ctr"/>
                      <a:r>
                        <a:rPr lang="en-US" sz="1000" b="0" dirty="0">
                          <a:latin typeface="+mn-lt"/>
                        </a:rPr>
                        <a:t>NA</a:t>
                      </a:r>
                    </a:p>
                  </a:txBody>
                  <a:tcPr marL="50294" marR="10478" marT="10802" marB="0" anchor="ctr"/>
                </a:tc>
                <a:tc>
                  <a:txBody>
                    <a:bodyPr/>
                    <a:lstStyle/>
                    <a:p>
                      <a:pPr marL="171450" lvl="0" indent="-171450" algn="l">
                        <a:buClr>
                          <a:schemeClr val="tx1"/>
                        </a:buClr>
                        <a:buFont typeface="Arial" charset="0"/>
                        <a:buChar char="•"/>
                      </a:pPr>
                      <a:r>
                        <a:rPr lang="en-US" sz="1000" dirty="0">
                          <a:latin typeface="Arial" charset="0"/>
                          <a:ea typeface="Arial" charset="0"/>
                          <a:cs typeface="Arial" charset="0"/>
                        </a:rPr>
                        <a:t>IBM Cognos Disclosure Management Cloud</a:t>
                      </a:r>
                    </a:p>
                    <a:p>
                      <a:pPr marL="171450" lvl="0" indent="-171450" algn="l">
                        <a:buClr>
                          <a:schemeClr val="tx1"/>
                        </a:buClr>
                        <a:buFont typeface="Arial" charset="0"/>
                        <a:buChar char="•"/>
                      </a:pPr>
                      <a:r>
                        <a:rPr lang="en-US" sz="1000" dirty="0">
                          <a:latin typeface="Arial" charset="0"/>
                          <a:ea typeface="Arial" charset="0"/>
                          <a:cs typeface="Arial" charset="0"/>
                        </a:rPr>
                        <a:t>IBM Cognos TM1 on Cloud</a:t>
                      </a:r>
                    </a:p>
                  </a:txBody>
                  <a:tcPr marL="50294" marR="10478" marT="10802" marB="0" anchor="ctr"/>
                </a:tc>
                <a:tc>
                  <a:txBody>
                    <a:bodyPr/>
                    <a:lstStyle/>
                    <a:p>
                      <a:pPr marL="0" marR="0" indent="0" algn="ctr" defTabSz="509292"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Arial" panose="020B0604020202020204" pitchFamily="34" charset="0"/>
                          <a:ea typeface="Lubalin Demi for IBM" charset="77"/>
                          <a:cs typeface="Arial" panose="020B0604020202020204" pitchFamily="34" charset="0"/>
                        </a:rPr>
                        <a:t>07-29-16</a:t>
                      </a:r>
                    </a:p>
                  </a:txBody>
                  <a:tcPr marL="50294" marR="0" marT="0" marB="0" anchor="ctr"/>
                </a:tc>
                <a:tc>
                  <a:txBody>
                    <a:bodyPr/>
                    <a:lstStyle/>
                    <a:p>
                      <a:pPr marL="0" marR="0" lvl="0" indent="0" algn="ctr" defTabSz="50941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mn-lt"/>
                          <a:ea typeface="+mn-ea"/>
                          <a:cs typeface="+mn-cs"/>
                          <a:hlinkClick r:id="rId3" action="ppaction://hlinkfile"/>
                        </a:rPr>
                        <a:t>Video</a:t>
                      </a:r>
                      <a:endParaRPr kumimoji="0" lang="en-US" sz="1000" b="0" i="0" u="none" strike="noStrike" kern="1200" cap="none" spc="0" normalizeH="0" baseline="0" noProof="0" dirty="0">
                        <a:ln>
                          <a:noFill/>
                        </a:ln>
                        <a:solidFill>
                          <a:schemeClr val="tx1"/>
                        </a:solidFill>
                        <a:effectLst/>
                        <a:uLnTx/>
                        <a:uFillTx/>
                        <a:latin typeface="+mn-lt"/>
                        <a:ea typeface="+mn-ea"/>
                        <a:cs typeface="+mn-cs"/>
                      </a:endParaRPr>
                    </a:p>
                  </a:txBody>
                  <a:tcPr marL="50294" marR="0" marT="0" marB="0" anchor="ctr"/>
                </a:tc>
                <a:extLst>
                  <a:ext uri="{0D108BD9-81ED-4DB2-BD59-A6C34878D82A}">
                    <a16:rowId xmlns:a16="http://schemas.microsoft.com/office/drawing/2014/main" val="10001"/>
                  </a:ext>
                </a:extLst>
              </a:tr>
              <a:tr h="376619">
                <a:tc>
                  <a:txBody>
                    <a:bodyPr/>
                    <a:lstStyle/>
                    <a:p>
                      <a:pPr algn="l" fontAlgn="b"/>
                      <a:endParaRPr lang="en-US" sz="1000" b="0" i="0" u="none" strike="noStrike" dirty="0">
                        <a:solidFill>
                          <a:schemeClr val="tx1"/>
                        </a:solidFill>
                        <a:effectLst/>
                        <a:latin typeface="+mn-lt"/>
                      </a:endParaRPr>
                    </a:p>
                    <a:p>
                      <a:pPr algn="ctr" fontAlgn="b"/>
                      <a:r>
                        <a:rPr lang="en-US" sz="1000" b="0" i="0" u="none" strike="noStrike" dirty="0">
                          <a:solidFill>
                            <a:schemeClr val="tx1"/>
                          </a:solidFill>
                          <a:effectLst/>
                          <a:latin typeface="+mn-lt"/>
                        </a:rPr>
                        <a:t>77</a:t>
                      </a:r>
                    </a:p>
                  </a:txBody>
                  <a:tcPr marL="10479" marR="10479" marT="10800" marB="0"/>
                </a:tc>
                <a:tc>
                  <a:txBody>
                    <a:bodyPr/>
                    <a:lstStyle/>
                    <a:p>
                      <a:pPr algn="l"/>
                      <a:r>
                        <a:rPr lang="en-US" sz="1000" dirty="0">
                          <a:solidFill>
                            <a:schemeClr val="tx1"/>
                          </a:solidFill>
                          <a:latin typeface="+mn-lt"/>
                        </a:rPr>
                        <a:t>Beiersdorf</a:t>
                      </a:r>
                    </a:p>
                  </a:txBody>
                  <a:tcPr marL="50294" marR="0" marT="0" marB="0" anchor="ctr"/>
                </a:tc>
                <a:tc>
                  <a:txBody>
                    <a:bodyPr/>
                    <a:lstStyle/>
                    <a:p>
                      <a:pPr algn="l"/>
                      <a:r>
                        <a:rPr lang="en-US" sz="1000" b="1" dirty="0">
                          <a:solidFill>
                            <a:schemeClr val="tx1"/>
                          </a:solidFill>
                          <a:latin typeface="+mn-lt"/>
                        </a:rPr>
                        <a:t>Consumer Products</a:t>
                      </a:r>
                    </a:p>
                  </a:txBody>
                  <a:tcPr marL="50294" marR="0" marT="0" marB="0" anchor="ctr"/>
                </a:tc>
                <a:tc>
                  <a:txBody>
                    <a:bodyPr/>
                    <a:lstStyle/>
                    <a:p>
                      <a:pPr marL="0" marR="0" indent="0" algn="ctr" defTabSz="509412"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mn-lt"/>
                        </a:rPr>
                        <a:t>Europe</a:t>
                      </a:r>
                    </a:p>
                  </a:txBody>
                  <a:tcPr marL="50294" marR="0" marT="0" marB="0" anchor="ctr"/>
                </a:tc>
                <a:tc>
                  <a:txBody>
                    <a:bodyPr/>
                    <a:lstStyle/>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kern="1200" dirty="0">
                          <a:solidFill>
                            <a:schemeClr val="tx1"/>
                          </a:solidFill>
                          <a:latin typeface="+mn-lt"/>
                          <a:ea typeface="HelvNeue Light for IBM" charset="77"/>
                          <a:cs typeface="Arial" panose="020B0604020202020204" pitchFamily="34" charset="0"/>
                        </a:rPr>
                        <a:t>Cognos TM1</a:t>
                      </a:r>
                    </a:p>
                  </a:txBody>
                  <a:tcPr marL="50294" marR="0" marT="0" marB="0" anchor="ctr"/>
                </a:tc>
                <a:tc>
                  <a:txBody>
                    <a:bodyPr/>
                    <a:lstStyle/>
                    <a:p>
                      <a:pPr algn="ctr"/>
                      <a:r>
                        <a:rPr lang="en-US" sz="1000" dirty="0">
                          <a:solidFill>
                            <a:schemeClr val="tx1"/>
                          </a:solidFill>
                        </a:rPr>
                        <a:t>10-08-15</a:t>
                      </a:r>
                    </a:p>
                  </a:txBody>
                  <a:tcPr marL="50294" marR="0" marT="0" marB="0" anchor="ctr"/>
                </a:tc>
                <a:tc>
                  <a:txBody>
                    <a:bodyPr/>
                    <a:lstStyle/>
                    <a:p>
                      <a:pPr marL="0" marR="0" indent="0" algn="ctr" defTabSz="509412"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mn-lt"/>
                          <a:ea typeface="+mn-ea"/>
                          <a:cs typeface="+mn-cs"/>
                          <a:hlinkClick r:id="rId4"/>
                        </a:rPr>
                        <a:t>Video</a:t>
                      </a:r>
                      <a:endParaRPr lang="en-US" sz="1000" kern="1200" dirty="0">
                        <a:solidFill>
                          <a:schemeClr val="tx1"/>
                        </a:solidFill>
                        <a:latin typeface="+mn-lt"/>
                        <a:ea typeface="+mn-ea"/>
                        <a:cs typeface="+mn-cs"/>
                      </a:endParaRPr>
                    </a:p>
                  </a:txBody>
                  <a:tcPr marL="50294" marR="0" marT="0" marB="0" anchor="ctr"/>
                </a:tc>
                <a:extLst>
                  <a:ext uri="{0D108BD9-81ED-4DB2-BD59-A6C34878D82A}">
                    <a16:rowId xmlns:a16="http://schemas.microsoft.com/office/drawing/2014/main" val="10005"/>
                  </a:ext>
                </a:extLst>
              </a:tr>
              <a:tr h="419421">
                <a:tc>
                  <a:txBody>
                    <a:bodyPr/>
                    <a:lstStyle/>
                    <a:p>
                      <a:pPr algn="ctr" fontAlgn="b"/>
                      <a:endParaRPr lang="en-US" sz="1000" b="0" i="0" u="none" strike="noStrike" dirty="0">
                        <a:solidFill>
                          <a:schemeClr val="tx1"/>
                        </a:solidFill>
                        <a:effectLst/>
                        <a:latin typeface="+mn-lt"/>
                      </a:endParaRPr>
                    </a:p>
                    <a:p>
                      <a:pPr algn="ctr" fontAlgn="b"/>
                      <a:r>
                        <a:rPr lang="en-US" sz="1000" b="0" i="0" u="none" strike="noStrike" dirty="0">
                          <a:solidFill>
                            <a:schemeClr val="tx1"/>
                          </a:solidFill>
                          <a:effectLst/>
                          <a:latin typeface="+mn-lt"/>
                        </a:rPr>
                        <a:t>78</a:t>
                      </a:r>
                    </a:p>
                  </a:txBody>
                  <a:tcPr marL="10479" marR="10479" marT="10800" marB="0"/>
                </a:tc>
                <a:tc>
                  <a:txBody>
                    <a:bodyPr/>
                    <a:lstStyle/>
                    <a:p>
                      <a:pPr algn="l"/>
                      <a:r>
                        <a:rPr lang="en-US" sz="1000" dirty="0">
                          <a:solidFill>
                            <a:schemeClr val="tx1"/>
                          </a:solidFill>
                          <a:latin typeface="+mn-lt"/>
                        </a:rPr>
                        <a:t>Pabst Brewing Company</a:t>
                      </a:r>
                    </a:p>
                  </a:txBody>
                  <a:tcPr marL="50294" marR="0" marT="0" marB="0" anchor="ctr"/>
                </a:tc>
                <a:tc>
                  <a:txBody>
                    <a:bodyPr/>
                    <a:lstStyle/>
                    <a:p>
                      <a:pPr algn="l"/>
                      <a:r>
                        <a:rPr lang="en-US" sz="1000" b="1" dirty="0">
                          <a:solidFill>
                            <a:schemeClr val="tx1"/>
                          </a:solidFill>
                          <a:latin typeface="+mn-lt"/>
                        </a:rPr>
                        <a:t>Consumer Products</a:t>
                      </a:r>
                    </a:p>
                  </a:txBody>
                  <a:tcPr marL="50294" marR="0" marT="0" marB="0" anchor="ctr"/>
                </a:tc>
                <a:tc>
                  <a:txBody>
                    <a:bodyPr/>
                    <a:lstStyle/>
                    <a:p>
                      <a:pPr algn="ctr"/>
                      <a:r>
                        <a:rPr lang="en-US" sz="1000" dirty="0">
                          <a:solidFill>
                            <a:schemeClr val="tx1"/>
                          </a:solidFill>
                          <a:latin typeface="+mn-lt"/>
                        </a:rPr>
                        <a:t>NA</a:t>
                      </a:r>
                    </a:p>
                  </a:txBody>
                  <a:tcPr marL="50294" marR="10478" marT="10802" marB="0" anchor="ctr"/>
                </a:tc>
                <a:tc>
                  <a:txBody>
                    <a:bodyPr/>
                    <a:lstStyle/>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dirty="0">
                          <a:solidFill>
                            <a:schemeClr val="tx1"/>
                          </a:solidFill>
                          <a:latin typeface="Arial" panose="020B0604020202020204" pitchFamily="34" charset="0"/>
                          <a:ea typeface="HelvNeue Light for IBM" charset="77"/>
                          <a:cs typeface="Arial" panose="020B0604020202020204" pitchFamily="34" charset="0"/>
                        </a:rPr>
                        <a:t>Cognos</a:t>
                      </a:r>
                      <a:r>
                        <a:rPr lang="en-US" sz="1000" baseline="0" dirty="0">
                          <a:solidFill>
                            <a:schemeClr val="tx1"/>
                          </a:solidFill>
                          <a:latin typeface="Arial" panose="020B0604020202020204" pitchFamily="34" charset="0"/>
                          <a:ea typeface="HelvNeue Light for IBM" charset="77"/>
                          <a:cs typeface="Arial" panose="020B0604020202020204" pitchFamily="34" charset="0"/>
                        </a:rPr>
                        <a:t> TM1, SPSS</a:t>
                      </a:r>
                      <a:endParaRPr lang="en-US" sz="1000" dirty="0">
                        <a:solidFill>
                          <a:schemeClr val="tx1"/>
                        </a:solidFill>
                        <a:latin typeface="Arial" panose="020B0604020202020204" pitchFamily="34" charset="0"/>
                        <a:ea typeface="HelvNeue Light for IBM" charset="77"/>
                        <a:cs typeface="Arial" panose="020B0604020202020204" pitchFamily="34" charset="0"/>
                      </a:endParaRPr>
                    </a:p>
                  </a:txBody>
                  <a:tcPr marL="50294" marR="10478" marT="10802" marB="0" anchor="ctr"/>
                </a:tc>
                <a:tc>
                  <a:txBody>
                    <a:bodyPr/>
                    <a:lstStyle/>
                    <a:p>
                      <a:pPr marL="0" marR="0" indent="0" algn="ctr" defTabSz="509292"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Arial" panose="020B0604020202020204" pitchFamily="34" charset="0"/>
                          <a:cs typeface="Arial" panose="020B0604020202020204" pitchFamily="34" charset="0"/>
                        </a:rPr>
                        <a:t>11-02-16</a:t>
                      </a:r>
                    </a:p>
                  </a:txBody>
                  <a:tcPr marL="50294" marR="0" marT="0" marB="0" anchor="ctr"/>
                </a:tc>
                <a:tc>
                  <a:txBody>
                    <a:bodyPr/>
                    <a:lstStyle/>
                    <a:p>
                      <a:pPr algn="ctr"/>
                      <a:r>
                        <a:rPr lang="en-US" sz="1000" dirty="0">
                          <a:solidFill>
                            <a:schemeClr val="tx1"/>
                          </a:solidFill>
                          <a:latin typeface="+mn-lt"/>
                          <a:hlinkClick r:id="rId5"/>
                        </a:rPr>
                        <a:t>Video</a:t>
                      </a:r>
                      <a:endParaRPr lang="en-US" sz="1000" dirty="0">
                        <a:solidFill>
                          <a:schemeClr val="tx1"/>
                        </a:solidFill>
                        <a:latin typeface="+mn-lt"/>
                      </a:endParaRPr>
                    </a:p>
                  </a:txBody>
                  <a:tcPr marL="50294" marR="0" marT="0" marB="0" anchor="ctr"/>
                </a:tc>
                <a:extLst>
                  <a:ext uri="{0D108BD9-81ED-4DB2-BD59-A6C34878D82A}">
                    <a16:rowId xmlns:a16="http://schemas.microsoft.com/office/drawing/2014/main" val="10007"/>
                  </a:ext>
                </a:extLst>
              </a:tr>
              <a:tr h="525704">
                <a:tc>
                  <a:txBody>
                    <a:bodyPr/>
                    <a:lstStyle/>
                    <a:p>
                      <a:pPr algn="ctr" fontAlgn="b"/>
                      <a:endParaRPr lang="en-US" sz="1000" b="0" i="0" u="none" strike="noStrike" dirty="0">
                        <a:solidFill>
                          <a:schemeClr val="tx1"/>
                        </a:solidFill>
                        <a:effectLst/>
                        <a:latin typeface="+mn-lt"/>
                      </a:endParaRPr>
                    </a:p>
                    <a:p>
                      <a:pPr algn="ctr" fontAlgn="b"/>
                      <a:r>
                        <a:rPr lang="en-US" sz="1000" b="0" i="0" u="none" strike="noStrike" dirty="0">
                          <a:solidFill>
                            <a:schemeClr val="tx1"/>
                          </a:solidFill>
                          <a:effectLst/>
                          <a:latin typeface="+mn-lt"/>
                        </a:rPr>
                        <a:t>79</a:t>
                      </a:r>
                    </a:p>
                  </a:txBody>
                  <a:tcPr marL="10479" marR="10479" marT="10800" marB="0"/>
                </a:tc>
                <a:tc>
                  <a:txBody>
                    <a:bodyPr/>
                    <a:lstStyle/>
                    <a:p>
                      <a:pPr algn="l"/>
                      <a:r>
                        <a:rPr lang="en-US" sz="1000" dirty="0">
                          <a:solidFill>
                            <a:schemeClr val="tx1"/>
                          </a:solidFill>
                          <a:latin typeface="+mn-lt"/>
                        </a:rPr>
                        <a:t>Safelite </a:t>
                      </a:r>
                      <a:r>
                        <a:rPr lang="en-US" sz="1000" dirty="0" err="1">
                          <a:solidFill>
                            <a:schemeClr val="tx1"/>
                          </a:solidFill>
                          <a:latin typeface="+mn-lt"/>
                        </a:rPr>
                        <a:t>AutoGlass</a:t>
                      </a:r>
                      <a:endParaRPr lang="en-US" sz="1000" dirty="0">
                        <a:solidFill>
                          <a:schemeClr val="tx1"/>
                        </a:solidFill>
                        <a:latin typeface="+mn-lt"/>
                      </a:endParaRPr>
                    </a:p>
                  </a:txBody>
                  <a:tcPr marL="50294" marR="0" marT="0" marB="0" anchor="ctr"/>
                </a:tc>
                <a:tc>
                  <a:txBody>
                    <a:bodyPr/>
                    <a:lstStyle/>
                    <a:p>
                      <a:pPr algn="l"/>
                      <a:r>
                        <a:rPr lang="en-US" sz="1000" b="1" dirty="0">
                          <a:solidFill>
                            <a:schemeClr val="tx1"/>
                          </a:solidFill>
                          <a:latin typeface="+mn-lt"/>
                        </a:rPr>
                        <a:t>Consumer Products</a:t>
                      </a:r>
                    </a:p>
                  </a:txBody>
                  <a:tcPr marL="50294" marR="0" marT="0" marB="0" anchor="ctr"/>
                </a:tc>
                <a:tc>
                  <a:txBody>
                    <a:bodyPr/>
                    <a:lstStyle/>
                    <a:p>
                      <a:pPr algn="ctr"/>
                      <a:r>
                        <a:rPr lang="en-US" sz="1000" dirty="0">
                          <a:solidFill>
                            <a:schemeClr val="tx1"/>
                          </a:solidFill>
                          <a:latin typeface="+mn-lt"/>
                        </a:rPr>
                        <a:t>NA</a:t>
                      </a:r>
                    </a:p>
                  </a:txBody>
                  <a:tcPr marL="50294" marR="10478" marT="10802" marB="0" anchor="ctr"/>
                </a:tc>
                <a:tc>
                  <a:txBody>
                    <a:bodyPr/>
                    <a:lstStyle/>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dirty="0">
                          <a:solidFill>
                            <a:schemeClr val="tx1"/>
                          </a:solidFill>
                          <a:latin typeface="Arial" panose="020B0604020202020204" pitchFamily="34" charset="0"/>
                          <a:ea typeface="HelvNeue Light for IBM" charset="77"/>
                          <a:cs typeface="Arial" panose="020B0604020202020204" pitchFamily="34" charset="0"/>
                        </a:rPr>
                        <a:t>Cognos TM1</a:t>
                      </a:r>
                    </a:p>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dirty="0">
                          <a:solidFill>
                            <a:schemeClr val="tx1"/>
                          </a:solidFill>
                          <a:latin typeface="Arial" panose="020B0604020202020204" pitchFamily="34" charset="0"/>
                          <a:ea typeface="HelvNeue Light for IBM" charset="77"/>
                          <a:cs typeface="Arial" panose="020B0604020202020204" pitchFamily="34" charset="0"/>
                        </a:rPr>
                        <a:t>SPSS</a:t>
                      </a:r>
                      <a:r>
                        <a:rPr lang="en-US" sz="1000" baseline="0" dirty="0">
                          <a:solidFill>
                            <a:schemeClr val="tx1"/>
                          </a:solidFill>
                          <a:latin typeface="Arial" panose="020B0604020202020204" pitchFamily="34" charset="0"/>
                          <a:ea typeface="HelvNeue Light for IBM" charset="77"/>
                          <a:cs typeface="Arial" panose="020B0604020202020204" pitchFamily="34" charset="0"/>
                        </a:rPr>
                        <a:t> Modeler</a:t>
                      </a:r>
                    </a:p>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baseline="0" dirty="0">
                          <a:solidFill>
                            <a:schemeClr val="tx1"/>
                          </a:solidFill>
                          <a:latin typeface="Arial" panose="020B0604020202020204" pitchFamily="34" charset="0"/>
                          <a:ea typeface="HelvNeue Light for IBM" charset="77"/>
                          <a:cs typeface="Arial" panose="020B0604020202020204" pitchFamily="34" charset="0"/>
                        </a:rPr>
                        <a:t>Cognos Business Intelligence</a:t>
                      </a:r>
                      <a:endParaRPr lang="en-US" sz="1000" dirty="0">
                        <a:solidFill>
                          <a:schemeClr val="tx1"/>
                        </a:solidFill>
                        <a:latin typeface="Arial" panose="020B0604020202020204" pitchFamily="34" charset="0"/>
                        <a:ea typeface="HelvNeue Light for IBM" charset="77"/>
                        <a:cs typeface="Arial" panose="020B0604020202020204" pitchFamily="34" charset="0"/>
                      </a:endParaRPr>
                    </a:p>
                  </a:txBody>
                  <a:tcPr marL="50294" marR="10478" marT="10802" marB="0" anchor="ctr"/>
                </a:tc>
                <a:tc>
                  <a:txBody>
                    <a:bodyPr/>
                    <a:lstStyle/>
                    <a:p>
                      <a:pPr marL="0" marR="0" indent="0" algn="ctr" defTabSz="509292"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Arial" panose="020B0604020202020204" pitchFamily="34" charset="0"/>
                          <a:cs typeface="Arial" panose="020B0604020202020204" pitchFamily="34" charset="0"/>
                        </a:rPr>
                        <a:t>08-04-16</a:t>
                      </a:r>
                    </a:p>
                  </a:txBody>
                  <a:tcPr marL="50294" marR="0" marT="0" marB="0" anchor="ctr"/>
                </a:tc>
                <a:tc>
                  <a:txBody>
                    <a:bodyPr/>
                    <a:lstStyle/>
                    <a:p>
                      <a:pPr algn="ctr"/>
                      <a:r>
                        <a:rPr lang="en-US" sz="1000" dirty="0">
                          <a:solidFill>
                            <a:schemeClr val="tx1"/>
                          </a:solidFill>
                          <a:latin typeface="+mn-lt"/>
                          <a:hlinkClick r:id="rId6"/>
                        </a:rPr>
                        <a:t>Video</a:t>
                      </a:r>
                      <a:endParaRPr lang="en-US" sz="1000" dirty="0">
                        <a:solidFill>
                          <a:schemeClr val="tx1"/>
                        </a:solidFill>
                        <a:latin typeface="+mn-lt"/>
                      </a:endParaRPr>
                    </a:p>
                  </a:txBody>
                  <a:tcPr marL="50294" marR="0" marT="0" marB="0" anchor="ctr"/>
                </a:tc>
                <a:extLst>
                  <a:ext uri="{0D108BD9-81ED-4DB2-BD59-A6C34878D82A}">
                    <a16:rowId xmlns:a16="http://schemas.microsoft.com/office/drawing/2014/main" val="10003"/>
                  </a:ext>
                </a:extLst>
              </a:tr>
              <a:tr h="552440">
                <a:tc>
                  <a:txBody>
                    <a:bodyPr/>
                    <a:lstStyle/>
                    <a:p>
                      <a:pPr algn="ctr" fontAlgn="b"/>
                      <a:endParaRPr lang="en-US" sz="1000" b="0" i="0" u="none" strike="noStrike" dirty="0">
                        <a:solidFill>
                          <a:schemeClr val="tx1"/>
                        </a:solidFill>
                        <a:effectLst/>
                        <a:latin typeface="+mn-lt"/>
                      </a:endParaRPr>
                    </a:p>
                    <a:p>
                      <a:pPr algn="ctr" fontAlgn="b"/>
                      <a:r>
                        <a:rPr lang="en-US" sz="1000" b="0" i="0" u="none" strike="noStrike" dirty="0">
                          <a:solidFill>
                            <a:schemeClr val="tx1"/>
                          </a:solidFill>
                          <a:effectLst/>
                          <a:latin typeface="+mn-lt"/>
                        </a:rPr>
                        <a:t>80</a:t>
                      </a:r>
                    </a:p>
                  </a:txBody>
                  <a:tcPr marL="10479" marR="10479" marT="10800" marB="0"/>
                </a:tc>
                <a:tc>
                  <a:txBody>
                    <a:bodyPr/>
                    <a:lstStyle/>
                    <a:p>
                      <a:pPr algn="l"/>
                      <a:r>
                        <a:rPr kumimoji="0" lang="en-US"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San Miguel Brewery</a:t>
                      </a:r>
                      <a:endParaRPr lang="en-US" sz="1000" dirty="0">
                        <a:solidFill>
                          <a:schemeClr val="tx1"/>
                        </a:solidFill>
                        <a:latin typeface="Arial" panose="020B0604020202020204" pitchFamily="34" charset="0"/>
                        <a:cs typeface="Arial" panose="020B0604020202020204" pitchFamily="34" charset="0"/>
                      </a:endParaRPr>
                    </a:p>
                  </a:txBody>
                  <a:tcPr marL="50294" marR="0" marT="0" marB="0" anchor="ctr"/>
                </a:tc>
                <a:tc>
                  <a:txBody>
                    <a:bodyPr/>
                    <a:lstStyle/>
                    <a:p>
                      <a:pPr algn="l"/>
                      <a:r>
                        <a:rPr lang="en-US" sz="1000" b="1" dirty="0">
                          <a:solidFill>
                            <a:schemeClr val="tx1"/>
                          </a:solidFill>
                          <a:latin typeface="+mn-lt"/>
                        </a:rPr>
                        <a:t>Consumer Products</a:t>
                      </a:r>
                    </a:p>
                  </a:txBody>
                  <a:tcPr marL="50294" marR="0" marT="0" marB="0" anchor="ctr"/>
                </a:tc>
                <a:tc>
                  <a:txBody>
                    <a:bodyPr/>
                    <a:lstStyle/>
                    <a:p>
                      <a:pPr marL="0" marR="0" indent="0" algn="ctr" defTabSz="509412"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mn-lt"/>
                        </a:rPr>
                        <a:t>NA</a:t>
                      </a:r>
                    </a:p>
                  </a:txBody>
                  <a:tcPr marL="50294" marR="0" marT="0" marB="0" anchor="ctr"/>
                </a:tc>
                <a:tc>
                  <a:txBody>
                    <a:bodyPr/>
                    <a:lstStyle/>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kern="1200" dirty="0">
                          <a:solidFill>
                            <a:schemeClr val="tx1"/>
                          </a:solidFill>
                          <a:latin typeface="+mn-lt"/>
                          <a:ea typeface="HelvNeue Light for IBM" charset="77"/>
                          <a:cs typeface="Arial" panose="020B0604020202020204" pitchFamily="34" charset="0"/>
                        </a:rPr>
                        <a:t>Cognos Business Intelligence</a:t>
                      </a:r>
                    </a:p>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kern="1200" dirty="0">
                          <a:solidFill>
                            <a:schemeClr val="tx1"/>
                          </a:solidFill>
                          <a:latin typeface="+mn-lt"/>
                          <a:ea typeface="HelvNeue Light for IBM" charset="77"/>
                          <a:cs typeface="Arial" panose="020B0604020202020204" pitchFamily="34" charset="0"/>
                        </a:rPr>
                        <a:t>Cognos TM1</a:t>
                      </a:r>
                    </a:p>
                  </a:txBody>
                  <a:tcPr marL="50294" marR="0" marT="0" marB="0" anchor="ctr"/>
                </a:tc>
                <a:tc>
                  <a:txBody>
                    <a:bodyPr/>
                    <a:lstStyle/>
                    <a:p>
                      <a:pPr algn="ctr"/>
                      <a:r>
                        <a:rPr lang="en-US" sz="1000" dirty="0">
                          <a:solidFill>
                            <a:schemeClr val="tx1"/>
                          </a:solidFill>
                        </a:rPr>
                        <a:t>03-09-16</a:t>
                      </a:r>
                    </a:p>
                  </a:txBody>
                  <a:tcPr marL="50294" marR="0" marT="0" marB="0" anchor="ctr"/>
                </a:tc>
                <a:tc>
                  <a:txBody>
                    <a:bodyPr/>
                    <a:lstStyle/>
                    <a:p>
                      <a:pPr marL="0" marR="0" indent="0" algn="ctr" defTabSz="509412"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mn-lt"/>
                          <a:ea typeface="+mn-ea"/>
                          <a:cs typeface="+mn-cs"/>
                          <a:hlinkClick r:id="rId7"/>
                        </a:rPr>
                        <a:t>Video</a:t>
                      </a:r>
                      <a:endParaRPr lang="en-US" sz="1000" kern="1200" dirty="0">
                        <a:solidFill>
                          <a:schemeClr val="tx1"/>
                        </a:solidFill>
                        <a:latin typeface="+mn-lt"/>
                        <a:ea typeface="+mn-ea"/>
                        <a:cs typeface="+mn-cs"/>
                      </a:endParaRPr>
                    </a:p>
                  </a:txBody>
                  <a:tcPr marL="50294" marR="0" marT="0" marB="0" anchor="ctr"/>
                </a:tc>
                <a:extLst>
                  <a:ext uri="{0D108BD9-81ED-4DB2-BD59-A6C34878D82A}">
                    <a16:rowId xmlns:a16="http://schemas.microsoft.com/office/drawing/2014/main" val="10004"/>
                  </a:ext>
                </a:extLst>
              </a:tr>
              <a:tr h="469329">
                <a:tc>
                  <a:txBody>
                    <a:bodyPr/>
                    <a:lstStyle/>
                    <a:p>
                      <a:pPr algn="ctr" fontAlgn="b"/>
                      <a:endParaRPr lang="en-US" sz="1000" b="0" i="0" u="none" strike="noStrike" dirty="0">
                        <a:solidFill>
                          <a:schemeClr val="tx1"/>
                        </a:solidFill>
                        <a:effectLst/>
                        <a:latin typeface="+mn-lt"/>
                      </a:endParaRPr>
                    </a:p>
                    <a:p>
                      <a:pPr algn="ctr" fontAlgn="b"/>
                      <a:r>
                        <a:rPr lang="en-US" sz="1000" b="0" i="0" u="none" strike="noStrike" dirty="0">
                          <a:solidFill>
                            <a:schemeClr val="tx1"/>
                          </a:solidFill>
                          <a:effectLst/>
                          <a:latin typeface="+mn-lt"/>
                        </a:rPr>
                        <a:t>81</a:t>
                      </a:r>
                    </a:p>
                  </a:txBody>
                  <a:tcPr marL="10479" marR="10479" marT="10800" marB="0"/>
                </a:tc>
                <a:tc>
                  <a:txBody>
                    <a:bodyPr/>
                    <a:lstStyle/>
                    <a:p>
                      <a:pPr algn="l"/>
                      <a:r>
                        <a:rPr lang="en-US" sz="1000" dirty="0">
                          <a:solidFill>
                            <a:schemeClr val="tx1"/>
                          </a:solidFill>
                          <a:latin typeface="+mn-lt"/>
                        </a:rPr>
                        <a:t>The Hershey Company</a:t>
                      </a:r>
                    </a:p>
                  </a:txBody>
                  <a:tcPr marL="50294" marR="0" marT="0" marB="0" anchor="ctr"/>
                </a:tc>
                <a:tc>
                  <a:txBody>
                    <a:bodyPr/>
                    <a:lstStyle/>
                    <a:p>
                      <a:pPr algn="l"/>
                      <a:r>
                        <a:rPr lang="en-US" sz="1000" b="1" dirty="0">
                          <a:solidFill>
                            <a:schemeClr val="tx1"/>
                          </a:solidFill>
                          <a:latin typeface="+mn-lt"/>
                        </a:rPr>
                        <a:t>Consumer Products</a:t>
                      </a:r>
                    </a:p>
                  </a:txBody>
                  <a:tcPr marL="50294" marR="0" marT="0" marB="0" anchor="ctr"/>
                </a:tc>
                <a:tc>
                  <a:txBody>
                    <a:bodyPr/>
                    <a:lstStyle/>
                    <a:p>
                      <a:pPr algn="ctr"/>
                      <a:r>
                        <a:rPr lang="en-US" sz="1000" dirty="0">
                          <a:solidFill>
                            <a:schemeClr val="tx1"/>
                          </a:solidFill>
                          <a:latin typeface="+mn-lt"/>
                        </a:rPr>
                        <a:t>LA</a:t>
                      </a:r>
                    </a:p>
                  </a:txBody>
                  <a:tcPr marL="50294" marR="10478" marT="10802" marB="0" anchor="ctr"/>
                </a:tc>
                <a:tc>
                  <a:txBody>
                    <a:bodyPr/>
                    <a:lstStyle/>
                    <a:p>
                      <a:pPr marL="171450" marR="0" lvl="0" indent="-171450" algn="l" defTabSz="509412" rtl="0" eaLnBrk="1" fontAlgn="auto" latinLnBrk="0" hangingPunct="1">
                        <a:lnSpc>
                          <a:spcPts val="1000"/>
                        </a:lnSpc>
                        <a:spcBef>
                          <a:spcPts val="0"/>
                        </a:spcBef>
                        <a:spcAft>
                          <a:spcPts val="400"/>
                        </a:spcAft>
                        <a:buClr>
                          <a:schemeClr val="tx1"/>
                        </a:buClr>
                        <a:buSzPct val="100000"/>
                        <a:buFont typeface="Wingdings" panose="05000000000000000000" pitchFamily="2" charset="2"/>
                        <a:buChar char="§"/>
                        <a:tabLst>
                          <a:tab pos="88900" algn="l"/>
                        </a:tabLst>
                        <a:defRPr/>
                      </a:pPr>
                      <a:r>
                        <a:rPr lang="en-US" sz="1000" dirty="0">
                          <a:latin typeface="Arial" charset="0"/>
                          <a:ea typeface="Arial" charset="0"/>
                          <a:cs typeface="Arial" charset="0"/>
                        </a:rPr>
                        <a:t>IBM® Cognos</a:t>
                      </a:r>
                      <a:r>
                        <a:rPr lang="en-US" sz="1000" baseline="0" dirty="0">
                          <a:latin typeface="Arial" charset="0"/>
                          <a:ea typeface="Arial" charset="0"/>
                          <a:cs typeface="Arial" charset="0"/>
                        </a:rPr>
                        <a:t> </a:t>
                      </a:r>
                      <a:r>
                        <a:rPr lang="en-US" sz="1000" dirty="0">
                          <a:latin typeface="Arial" charset="0"/>
                          <a:ea typeface="Arial" charset="0"/>
                          <a:cs typeface="Arial" charset="0"/>
                        </a:rPr>
                        <a:t>TM1</a:t>
                      </a:r>
                    </a:p>
                  </a:txBody>
                  <a:tcPr marL="50294" marR="10478" marT="10802" marB="0" anchor="ctr"/>
                </a:tc>
                <a:tc>
                  <a:txBody>
                    <a:bodyPr/>
                    <a:lstStyle/>
                    <a:p>
                      <a:pPr algn="ctr"/>
                      <a:r>
                        <a:rPr lang="en-US" sz="1000" b="0" dirty="0">
                          <a:solidFill>
                            <a:schemeClr val="tx1"/>
                          </a:solidFill>
                          <a:latin typeface="+mn-lt"/>
                        </a:rPr>
                        <a:t>03-21-16</a:t>
                      </a:r>
                    </a:p>
                  </a:txBody>
                  <a:tcPr marL="50294" marR="0" marT="0" marB="0" anchor="ctr"/>
                </a:tc>
                <a:tc>
                  <a:txBody>
                    <a:bodyPr/>
                    <a:lstStyle/>
                    <a:p>
                      <a:pPr marL="0" marR="0" lvl="0" indent="0" algn="ctr" defTabSz="50941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mn-lt"/>
                          <a:ea typeface="+mn-ea"/>
                          <a:cs typeface="+mn-cs"/>
                          <a:hlinkClick r:id="rId8"/>
                        </a:rPr>
                        <a:t>Video</a:t>
                      </a:r>
                      <a:endParaRPr kumimoji="0" lang="en-US" sz="1000" b="0" i="0" u="none" strike="noStrike" kern="1200" cap="none" spc="0" normalizeH="0" baseline="0" noProof="0" dirty="0">
                        <a:ln>
                          <a:noFill/>
                        </a:ln>
                        <a:solidFill>
                          <a:schemeClr val="tx1"/>
                        </a:solidFill>
                        <a:effectLst/>
                        <a:uLnTx/>
                        <a:uFillTx/>
                        <a:latin typeface="+mn-lt"/>
                        <a:ea typeface="+mn-ea"/>
                        <a:cs typeface="+mn-cs"/>
                      </a:endParaRPr>
                    </a:p>
                  </a:txBody>
                  <a:tcPr marL="50294" marR="0" marT="0" marB="0" anchor="ctr"/>
                </a:tc>
                <a:extLst>
                  <a:ext uri="{0D108BD9-81ED-4DB2-BD59-A6C34878D82A}">
                    <a16:rowId xmlns:a16="http://schemas.microsoft.com/office/drawing/2014/main" val="10008"/>
                  </a:ext>
                </a:extLst>
              </a:tr>
              <a:tr h="469329">
                <a:tc>
                  <a:txBody>
                    <a:bodyPr/>
                    <a:lstStyle/>
                    <a:p>
                      <a:pPr algn="ctr" fontAlgn="b"/>
                      <a:endParaRPr lang="en-US" sz="1000" b="0" i="0" u="none" strike="noStrike" dirty="0">
                        <a:solidFill>
                          <a:srgbClr val="000000"/>
                        </a:solidFill>
                        <a:effectLst/>
                        <a:latin typeface="+mn-lt"/>
                      </a:endParaRPr>
                    </a:p>
                    <a:p>
                      <a:pPr algn="ctr" fontAlgn="b"/>
                      <a:r>
                        <a:rPr lang="en-US" sz="1000" b="0" i="0" u="none" strike="noStrike" dirty="0">
                          <a:solidFill>
                            <a:srgbClr val="000000"/>
                          </a:solidFill>
                          <a:effectLst/>
                          <a:latin typeface="+mn-lt"/>
                        </a:rPr>
                        <a:t>82</a:t>
                      </a:r>
                    </a:p>
                  </a:txBody>
                  <a:tcPr marL="10479" marR="10479" marT="10800" marB="0"/>
                </a:tc>
                <a:tc>
                  <a:txBody>
                    <a:bodyPr/>
                    <a:lstStyle/>
                    <a:p>
                      <a:pPr algn="l"/>
                      <a:r>
                        <a:rPr lang="en-US" sz="1000" b="0" dirty="0">
                          <a:solidFill>
                            <a:schemeClr val="tx1"/>
                          </a:solidFill>
                          <a:latin typeface="+mn-lt"/>
                        </a:rPr>
                        <a:t>Arizona State University Foundation</a:t>
                      </a:r>
                    </a:p>
                  </a:txBody>
                  <a:tcPr marL="50294" marR="0" marT="0" marB="0" anchor="ctr"/>
                </a:tc>
                <a:tc>
                  <a:txBody>
                    <a:bodyPr/>
                    <a:lstStyle/>
                    <a:p>
                      <a:pPr algn="l"/>
                      <a:r>
                        <a:rPr lang="en-US" sz="1000" b="1" dirty="0">
                          <a:latin typeface="+mn-lt"/>
                        </a:rPr>
                        <a:t>Education</a:t>
                      </a:r>
                    </a:p>
                  </a:txBody>
                  <a:tcPr marL="50294" marR="0" marT="0" marB="0" anchor="ctr"/>
                </a:tc>
                <a:tc>
                  <a:txBody>
                    <a:bodyPr/>
                    <a:lstStyle/>
                    <a:p>
                      <a:pPr marL="0" marR="0" indent="0" algn="ctr" defTabSz="509412" rtl="0" eaLnBrk="1" fontAlgn="auto" latinLnBrk="0" hangingPunct="1">
                        <a:lnSpc>
                          <a:spcPct val="100000"/>
                        </a:lnSpc>
                        <a:spcBef>
                          <a:spcPts val="0"/>
                        </a:spcBef>
                        <a:spcAft>
                          <a:spcPts val="0"/>
                        </a:spcAft>
                        <a:buClrTx/>
                        <a:buSzTx/>
                        <a:buFontTx/>
                        <a:buNone/>
                        <a:tabLst/>
                        <a:defRPr/>
                      </a:pPr>
                      <a:r>
                        <a:rPr lang="en-US" sz="1000" b="0" dirty="0">
                          <a:latin typeface="+mn-lt"/>
                        </a:rPr>
                        <a:t>NA</a:t>
                      </a:r>
                    </a:p>
                  </a:txBody>
                  <a:tcPr marL="50294" marR="0" marT="0" marB="0" anchor="ctr"/>
                </a:tc>
                <a:tc>
                  <a:txBody>
                    <a:bodyPr/>
                    <a:lstStyle/>
                    <a:p>
                      <a:pPr marL="171450" marR="0" lvl="0" indent="-171450" algn="l" defTabSz="509412" rtl="0" eaLnBrk="1" fontAlgn="auto" latinLnBrk="0" hangingPunct="1">
                        <a:lnSpc>
                          <a:spcPts val="1000"/>
                        </a:lnSpc>
                        <a:spcBef>
                          <a:spcPts val="0"/>
                        </a:spcBef>
                        <a:spcAft>
                          <a:spcPts val="400"/>
                        </a:spcAft>
                        <a:buClr>
                          <a:schemeClr val="tx1"/>
                        </a:buClr>
                        <a:buSzPct val="100000"/>
                        <a:buFont typeface="Arial" panose="020B0604020202020204" pitchFamily="34" charset="0"/>
                        <a:buChar char="•"/>
                        <a:tabLst>
                          <a:tab pos="88900" algn="l"/>
                        </a:tabLst>
                        <a:defRPr/>
                      </a:pPr>
                      <a:r>
                        <a:rPr lang="en-US" sz="1000" dirty="0">
                          <a:solidFill>
                            <a:prstClr val="black"/>
                          </a:solidFill>
                          <a:latin typeface="Arial" panose="020B0604020202020204" pitchFamily="34" charset="0"/>
                          <a:ea typeface="HelvNeue Light for IBM" charset="77"/>
                          <a:cs typeface="Arial" panose="020B0604020202020204" pitchFamily="34" charset="0"/>
                        </a:rPr>
                        <a:t>IBM® Cognos TM1 on Cloud</a:t>
                      </a:r>
                    </a:p>
                  </a:txBody>
                  <a:tcPr marL="50294" marR="0" marT="0" marB="0" anchor="ctr"/>
                </a:tc>
                <a:tc>
                  <a:txBody>
                    <a:bodyPr/>
                    <a:lstStyle/>
                    <a:p>
                      <a:pPr algn="ctr" rtl="0" fontAlgn="ctr"/>
                      <a:r>
                        <a:rPr lang="en-US" sz="1000" b="0" i="0" u="none" strike="noStrike" dirty="0">
                          <a:solidFill>
                            <a:srgbClr val="000000"/>
                          </a:solidFill>
                          <a:effectLst/>
                          <a:latin typeface="Arial" panose="020B0604020202020204" pitchFamily="34" charset="0"/>
                          <a:cs typeface="Arial" panose="020B0604020202020204" pitchFamily="34" charset="0"/>
                        </a:rPr>
                        <a:t>07-27-16</a:t>
                      </a:r>
                    </a:p>
                  </a:txBody>
                  <a:tcPr marL="7620" marR="7620" marT="7620" marB="0" anchor="ctr"/>
                </a:tc>
                <a:tc>
                  <a:txBody>
                    <a:bodyPr/>
                    <a:lstStyle/>
                    <a:p>
                      <a:pPr algn="ctr"/>
                      <a:r>
                        <a:rPr lang="en-US" sz="1000" b="0" dirty="0">
                          <a:latin typeface="+mn-lt"/>
                          <a:hlinkClick r:id="rId9"/>
                        </a:rPr>
                        <a:t>Video</a:t>
                      </a:r>
                      <a:endParaRPr lang="en-US" sz="1000" b="0" dirty="0">
                        <a:latin typeface="+mn-lt"/>
                      </a:endParaRPr>
                    </a:p>
                  </a:txBody>
                  <a:tcPr marL="50294" marR="0" marT="0" marB="0" anchor="ctr"/>
                </a:tc>
                <a:extLst>
                  <a:ext uri="{0D108BD9-81ED-4DB2-BD59-A6C34878D82A}">
                    <a16:rowId xmlns:a16="http://schemas.microsoft.com/office/drawing/2014/main" val="10009"/>
                  </a:ext>
                </a:extLst>
              </a:tr>
              <a:tr h="469329">
                <a:tc>
                  <a:txBody>
                    <a:bodyPr/>
                    <a:lstStyle/>
                    <a:p>
                      <a:pPr algn="ctr" fontAlgn="b"/>
                      <a:endParaRPr lang="en-US" sz="1000" b="0" i="0" u="none" strike="noStrike" dirty="0">
                        <a:solidFill>
                          <a:schemeClr val="tx1"/>
                        </a:solidFill>
                        <a:effectLst/>
                        <a:latin typeface="+mn-lt"/>
                      </a:endParaRPr>
                    </a:p>
                    <a:p>
                      <a:pPr algn="ctr" fontAlgn="b"/>
                      <a:r>
                        <a:rPr lang="en-US" sz="1000" b="0" i="0" u="none" strike="noStrike" dirty="0">
                          <a:solidFill>
                            <a:schemeClr val="tx1"/>
                          </a:solidFill>
                          <a:effectLst/>
                          <a:latin typeface="+mn-lt"/>
                        </a:rPr>
                        <a:t>83</a:t>
                      </a:r>
                    </a:p>
                  </a:txBody>
                  <a:tcPr marL="10479" marR="10479" marT="10800" marB="0"/>
                </a:tc>
                <a:tc>
                  <a:txBody>
                    <a:bodyPr/>
                    <a:lstStyle/>
                    <a:p>
                      <a:pPr algn="l"/>
                      <a:r>
                        <a:rPr lang="en-US" sz="1000" dirty="0">
                          <a:solidFill>
                            <a:schemeClr val="tx1"/>
                          </a:solidFill>
                          <a:latin typeface="+mn-lt"/>
                        </a:rPr>
                        <a:t>Northwestern University</a:t>
                      </a:r>
                    </a:p>
                  </a:txBody>
                  <a:tcPr marL="50294" marR="0" marT="0" marB="0" anchor="ctr"/>
                </a:tc>
                <a:tc>
                  <a:txBody>
                    <a:bodyPr/>
                    <a:lstStyle/>
                    <a:p>
                      <a:pPr algn="l"/>
                      <a:r>
                        <a:rPr lang="en-US" sz="1000" b="1" dirty="0">
                          <a:latin typeface="+mn-lt"/>
                        </a:rPr>
                        <a:t>Education</a:t>
                      </a:r>
                    </a:p>
                  </a:txBody>
                  <a:tcPr marL="50294" marR="0" marT="0" marB="0" anchor="ctr"/>
                </a:tc>
                <a:tc>
                  <a:txBody>
                    <a:bodyPr/>
                    <a:lstStyle/>
                    <a:p>
                      <a:pPr algn="ctr"/>
                      <a:r>
                        <a:rPr lang="en-US" sz="1000" dirty="0">
                          <a:latin typeface="+mn-lt"/>
                        </a:rPr>
                        <a:t>NA</a:t>
                      </a:r>
                    </a:p>
                  </a:txBody>
                  <a:tcPr marL="50294" marR="10478" marT="10802" marB="0" anchor="ctr"/>
                </a:tc>
                <a:tc>
                  <a:txBody>
                    <a:bodyPr/>
                    <a:lstStyle/>
                    <a:p>
                      <a:pPr marL="171450" indent="-171450" algn="l" defTabSz="509412" rtl="0" eaLnBrk="1" latinLnBrk="0" hangingPunct="1">
                        <a:lnSpc>
                          <a:spcPts val="1000"/>
                        </a:lnSpc>
                        <a:spcAft>
                          <a:spcPts val="400"/>
                        </a:spcAft>
                        <a:buClr>
                          <a:schemeClr val="tx1"/>
                        </a:buClr>
                        <a:buSzPct val="100000"/>
                        <a:buFont typeface="Wingdings" panose="05000000000000000000" pitchFamily="2" charset="2"/>
                        <a:buChar char="§"/>
                        <a:tabLst>
                          <a:tab pos="88900" algn="l"/>
                        </a:tabLst>
                        <a:defRPr/>
                      </a:pPr>
                      <a:r>
                        <a:rPr lang="en-US" sz="1000" kern="1200" dirty="0">
                          <a:solidFill>
                            <a:schemeClr val="tx1"/>
                          </a:solidFill>
                          <a:latin typeface="+mn-lt"/>
                          <a:ea typeface="HelvNeue Light for IBM" charset="77"/>
                          <a:cs typeface="Arial" panose="020B0604020202020204" pitchFamily="34" charset="0"/>
                        </a:rPr>
                        <a:t>Cognos TM1</a:t>
                      </a:r>
                    </a:p>
                  </a:txBody>
                  <a:tcPr marL="50294" marR="10478" marT="10802" marB="0" anchor="ctr"/>
                </a:tc>
                <a:tc>
                  <a:txBody>
                    <a:bodyPr/>
                    <a:lstStyle/>
                    <a:p>
                      <a:pPr algn="ctr"/>
                      <a:r>
                        <a:rPr lang="en-US" sz="1000" dirty="0">
                          <a:latin typeface="+mn-lt"/>
                        </a:rPr>
                        <a:t>06-25-15</a:t>
                      </a:r>
                    </a:p>
                  </a:txBody>
                  <a:tcPr marL="50294" marR="0" marT="0" marB="0" anchor="ctr"/>
                </a:tc>
                <a:tc>
                  <a:txBody>
                    <a:bodyPr/>
                    <a:lstStyle/>
                    <a:p>
                      <a:pPr algn="ctr"/>
                      <a:r>
                        <a:rPr lang="en-US" sz="1000" b="0" dirty="0">
                          <a:latin typeface="+mn-lt"/>
                          <a:hlinkClick r:id="rId10"/>
                        </a:rPr>
                        <a:t>Video</a:t>
                      </a:r>
                      <a:endParaRPr lang="en-US" sz="1000" b="0" dirty="0">
                        <a:latin typeface="+mn-lt"/>
                      </a:endParaRPr>
                    </a:p>
                  </a:txBody>
                  <a:tcPr marL="50294" marR="0" marT="0" marB="0" anchor="ctr"/>
                </a:tc>
                <a:extLst>
                  <a:ext uri="{0D108BD9-81ED-4DB2-BD59-A6C34878D82A}">
                    <a16:rowId xmlns:a16="http://schemas.microsoft.com/office/drawing/2014/main" val="2638046437"/>
                  </a:ext>
                </a:extLst>
              </a:tr>
              <a:tr h="414248">
                <a:tc>
                  <a:txBody>
                    <a:bodyPr/>
                    <a:lstStyle/>
                    <a:p>
                      <a:pPr algn="ctr" fontAlgn="b"/>
                      <a:endParaRPr lang="en-US" sz="1000" b="0" i="0" u="none" strike="noStrike" dirty="0">
                        <a:solidFill>
                          <a:schemeClr val="tx1"/>
                        </a:solidFill>
                        <a:effectLst/>
                        <a:latin typeface="+mn-lt"/>
                      </a:endParaRPr>
                    </a:p>
                    <a:p>
                      <a:pPr algn="ctr" fontAlgn="b"/>
                      <a:r>
                        <a:rPr lang="en-US" sz="1000" b="0" i="0" u="none" strike="noStrike" dirty="0">
                          <a:solidFill>
                            <a:schemeClr val="tx1"/>
                          </a:solidFill>
                          <a:effectLst/>
                          <a:latin typeface="+mn-lt"/>
                        </a:rPr>
                        <a:t>84</a:t>
                      </a:r>
                    </a:p>
                  </a:txBody>
                  <a:tcPr marL="10479" marR="10479" marT="10800" marB="0"/>
                </a:tc>
                <a:tc>
                  <a:txBody>
                    <a:bodyPr/>
                    <a:lstStyle/>
                    <a:p>
                      <a:pPr algn="l"/>
                      <a:r>
                        <a:rPr lang="en-US" sz="1000" dirty="0" err="1">
                          <a:solidFill>
                            <a:schemeClr val="tx1"/>
                          </a:solidFill>
                          <a:latin typeface="+mn-lt"/>
                        </a:rPr>
                        <a:t>Testoria</a:t>
                      </a:r>
                      <a:r>
                        <a:rPr lang="en-US" sz="1000" dirty="0">
                          <a:solidFill>
                            <a:schemeClr val="tx1"/>
                          </a:solidFill>
                          <a:latin typeface="+mn-lt"/>
                        </a:rPr>
                        <a:t> General de la </a:t>
                      </a:r>
                      <a:r>
                        <a:rPr lang="en-US" sz="1000" dirty="0" err="1">
                          <a:solidFill>
                            <a:schemeClr val="tx1"/>
                          </a:solidFill>
                          <a:latin typeface="+mn-lt"/>
                        </a:rPr>
                        <a:t>Nacion</a:t>
                      </a:r>
                      <a:r>
                        <a:rPr lang="en-US" sz="1000" dirty="0">
                          <a:solidFill>
                            <a:schemeClr val="tx1"/>
                          </a:solidFill>
                          <a:latin typeface="+mn-lt"/>
                        </a:rPr>
                        <a:t> </a:t>
                      </a:r>
                    </a:p>
                  </a:txBody>
                  <a:tcPr marL="50294" marR="0" marT="0" marB="0" anchor="ctr"/>
                </a:tc>
                <a:tc>
                  <a:txBody>
                    <a:bodyPr/>
                    <a:lstStyle/>
                    <a:p>
                      <a:pPr algn="l"/>
                      <a:r>
                        <a:rPr lang="en-US" sz="1000" b="1" dirty="0">
                          <a:latin typeface="+mn-lt"/>
                        </a:rPr>
                        <a:t>Government</a:t>
                      </a:r>
                    </a:p>
                  </a:txBody>
                  <a:tcPr marL="50294" marR="0" marT="0" marB="0" anchor="ctr"/>
                </a:tc>
                <a:tc>
                  <a:txBody>
                    <a:bodyPr/>
                    <a:lstStyle/>
                    <a:p>
                      <a:pPr marL="0" marR="0" indent="0" algn="ctr" defTabSz="509412" rtl="0" eaLnBrk="1" fontAlgn="auto" latinLnBrk="0" hangingPunct="1">
                        <a:lnSpc>
                          <a:spcPct val="100000"/>
                        </a:lnSpc>
                        <a:spcBef>
                          <a:spcPts val="0"/>
                        </a:spcBef>
                        <a:spcAft>
                          <a:spcPts val="0"/>
                        </a:spcAft>
                        <a:buClrTx/>
                        <a:buSzTx/>
                        <a:buFontTx/>
                        <a:buNone/>
                        <a:tabLst/>
                        <a:defRPr/>
                      </a:pPr>
                      <a:r>
                        <a:rPr lang="en-US" sz="1000" dirty="0">
                          <a:latin typeface="+mn-lt"/>
                        </a:rPr>
                        <a:t>LA</a:t>
                      </a:r>
                    </a:p>
                  </a:txBody>
                  <a:tcPr marL="50294" marR="0" marT="0" marB="0" anchor="ctr"/>
                </a:tc>
                <a:tc>
                  <a:txBody>
                    <a:bodyPr/>
                    <a:lstStyle/>
                    <a:p>
                      <a:pPr marL="171450" marR="0" lvl="0" indent="-171450" algn="l" defTabSz="509412" rtl="0" eaLnBrk="1" fontAlgn="auto" latinLnBrk="0" hangingPunct="1">
                        <a:lnSpc>
                          <a:spcPts val="1000"/>
                        </a:lnSpc>
                        <a:spcBef>
                          <a:spcPts val="0"/>
                        </a:spcBef>
                        <a:spcAft>
                          <a:spcPts val="400"/>
                        </a:spcAft>
                        <a:buClr>
                          <a:schemeClr val="tx1"/>
                        </a:buClr>
                        <a:buSzPct val="100000"/>
                        <a:buFont typeface="Wingdings" panose="05000000000000000000" pitchFamily="2" charset="2"/>
                        <a:buChar char="§"/>
                        <a:tabLst>
                          <a:tab pos="88900" algn="l"/>
                        </a:tabLst>
                        <a:defRPr/>
                      </a:pPr>
                      <a:r>
                        <a:rPr lang="en-US" sz="1000" dirty="0">
                          <a:latin typeface="Arial" charset="0"/>
                          <a:ea typeface="Arial" charset="0"/>
                          <a:cs typeface="Arial" charset="0"/>
                        </a:rPr>
                        <a:t>IBM® Cognos TM1</a:t>
                      </a:r>
                    </a:p>
                  </a:txBody>
                  <a:tcPr marL="50294" marR="0" marT="0" marB="0" anchor="ctr"/>
                </a:tc>
                <a:tc>
                  <a:txBody>
                    <a:bodyPr/>
                    <a:lstStyle/>
                    <a:p>
                      <a:pPr algn="ctr"/>
                      <a:r>
                        <a:rPr lang="en-US" sz="1000" dirty="0"/>
                        <a:t>08-25-16</a:t>
                      </a:r>
                    </a:p>
                  </a:txBody>
                  <a:tcPr marL="50294" marR="0" marT="0" marB="0" anchor="ctr"/>
                </a:tc>
                <a:tc>
                  <a:txBody>
                    <a:bodyPr/>
                    <a:lstStyle/>
                    <a:p>
                      <a:pPr algn="ctr"/>
                      <a:r>
                        <a:rPr lang="en-US" sz="1000" dirty="0">
                          <a:latin typeface="+mn-lt"/>
                          <a:hlinkClick r:id="rId11" action="ppaction://hlinkfile"/>
                        </a:rPr>
                        <a:t>Video</a:t>
                      </a:r>
                      <a:endParaRPr lang="en-US" sz="1000" dirty="0">
                        <a:latin typeface="+mn-lt"/>
                      </a:endParaRPr>
                    </a:p>
                  </a:txBody>
                  <a:tcPr marL="50294" marR="0" marT="0" marB="0" anchor="ctr"/>
                </a:tc>
                <a:extLst>
                  <a:ext uri="{0D108BD9-81ED-4DB2-BD59-A6C34878D82A}">
                    <a16:rowId xmlns:a16="http://schemas.microsoft.com/office/drawing/2014/main" val="10006"/>
                  </a:ext>
                </a:extLst>
              </a:tr>
              <a:tr h="414248">
                <a:tc>
                  <a:txBody>
                    <a:bodyPr/>
                    <a:lstStyle/>
                    <a:p>
                      <a:pPr algn="ctr" fontAlgn="b"/>
                      <a:endParaRPr lang="en-US" sz="1000" b="0" i="0" u="none" strike="noStrike" dirty="0">
                        <a:solidFill>
                          <a:srgbClr val="000000"/>
                        </a:solidFill>
                        <a:effectLst/>
                        <a:latin typeface="+mn-lt"/>
                      </a:endParaRPr>
                    </a:p>
                    <a:p>
                      <a:pPr algn="ctr" fontAlgn="b"/>
                      <a:r>
                        <a:rPr lang="en-US" sz="1000" b="0" i="0" u="none" strike="noStrike" dirty="0">
                          <a:solidFill>
                            <a:srgbClr val="000000"/>
                          </a:solidFill>
                          <a:effectLst/>
                          <a:latin typeface="+mn-lt"/>
                        </a:rPr>
                        <a:t>85</a:t>
                      </a:r>
                    </a:p>
                  </a:txBody>
                  <a:tcPr marL="10479" marR="10479" marT="10800" marB="0"/>
                </a:tc>
                <a:tc>
                  <a:txBody>
                    <a:bodyPr/>
                    <a:lstStyle/>
                    <a:p>
                      <a:pPr algn="l"/>
                      <a:r>
                        <a:rPr lang="en-US" sz="1000" dirty="0" err="1">
                          <a:solidFill>
                            <a:schemeClr val="tx1"/>
                          </a:solidFill>
                          <a:latin typeface="+mn-lt"/>
                        </a:rPr>
                        <a:t>Velan</a:t>
                      </a:r>
                      <a:endParaRPr lang="en-US" sz="1000" dirty="0">
                        <a:solidFill>
                          <a:schemeClr val="tx1"/>
                        </a:solidFill>
                        <a:latin typeface="+mn-lt"/>
                      </a:endParaRPr>
                    </a:p>
                  </a:txBody>
                  <a:tcPr marL="50294" marR="0" marT="0" marB="0" anchor="ctr"/>
                </a:tc>
                <a:tc>
                  <a:txBody>
                    <a:bodyPr/>
                    <a:lstStyle/>
                    <a:p>
                      <a:pPr algn="l"/>
                      <a:r>
                        <a:rPr lang="en-US" sz="1000" b="1" dirty="0">
                          <a:solidFill>
                            <a:schemeClr val="tx1"/>
                          </a:solidFill>
                          <a:latin typeface="+mn-lt"/>
                        </a:rPr>
                        <a:t>Industrial</a:t>
                      </a:r>
                      <a:r>
                        <a:rPr lang="en-US" sz="1000" b="1" baseline="0" dirty="0">
                          <a:solidFill>
                            <a:schemeClr val="tx1"/>
                          </a:solidFill>
                          <a:latin typeface="+mn-lt"/>
                        </a:rPr>
                        <a:t> Products</a:t>
                      </a:r>
                      <a:endParaRPr lang="en-US" sz="1000" b="1" dirty="0">
                        <a:solidFill>
                          <a:schemeClr val="tx1"/>
                        </a:solidFill>
                        <a:latin typeface="+mn-lt"/>
                      </a:endParaRPr>
                    </a:p>
                  </a:txBody>
                  <a:tcPr marL="50294" marR="0" marT="0" marB="0" anchor="ctr"/>
                </a:tc>
                <a:tc>
                  <a:txBody>
                    <a:bodyPr/>
                    <a:lstStyle/>
                    <a:p>
                      <a:pPr marL="0" marR="0" indent="0" algn="ctr" defTabSz="509412"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mn-lt"/>
                        </a:rPr>
                        <a:t>NA</a:t>
                      </a:r>
                    </a:p>
                  </a:txBody>
                  <a:tcPr marL="50294" marR="0" marT="0" marB="0" anchor="ctr"/>
                </a:tc>
                <a:tc>
                  <a:txBody>
                    <a:bodyPr/>
                    <a:lstStyle/>
                    <a:p>
                      <a:pPr marL="171450" marR="0" lvl="0" indent="-171450" algn="l" defTabSz="509412" rtl="0" eaLnBrk="1" fontAlgn="auto" latinLnBrk="0" hangingPunct="1">
                        <a:lnSpc>
                          <a:spcPts val="1000"/>
                        </a:lnSpc>
                        <a:spcBef>
                          <a:spcPts val="0"/>
                        </a:spcBef>
                        <a:spcAft>
                          <a:spcPts val="400"/>
                        </a:spcAft>
                        <a:buClr>
                          <a:schemeClr val="tx1"/>
                        </a:buClr>
                        <a:buSzPct val="100000"/>
                        <a:buFont typeface="Wingdings" panose="05000000000000000000" pitchFamily="2" charset="2"/>
                        <a:buChar char="§"/>
                        <a:tabLst>
                          <a:tab pos="88900" algn="l"/>
                        </a:tabLst>
                        <a:defRPr/>
                      </a:pPr>
                      <a:r>
                        <a:rPr lang="en-US" sz="1000" kern="1200" dirty="0">
                          <a:solidFill>
                            <a:schemeClr val="tx1"/>
                          </a:solidFill>
                          <a:latin typeface="+mn-lt"/>
                          <a:ea typeface="HelvNeue Light for IBM" charset="77"/>
                          <a:cs typeface="Arial" panose="020B0604020202020204" pitchFamily="34" charset="0"/>
                        </a:rPr>
                        <a:t>Cognos Controller</a:t>
                      </a:r>
                    </a:p>
                    <a:p>
                      <a:pPr marL="171450" marR="0" lvl="0" indent="-171450" algn="l" defTabSz="509412" rtl="0" eaLnBrk="1" fontAlgn="auto" latinLnBrk="0" hangingPunct="1">
                        <a:lnSpc>
                          <a:spcPts val="1000"/>
                        </a:lnSpc>
                        <a:spcBef>
                          <a:spcPts val="0"/>
                        </a:spcBef>
                        <a:spcAft>
                          <a:spcPts val="400"/>
                        </a:spcAft>
                        <a:buClr>
                          <a:schemeClr val="tx1"/>
                        </a:buClr>
                        <a:buSzPct val="100000"/>
                        <a:buFont typeface="Wingdings" panose="05000000000000000000" pitchFamily="2" charset="2"/>
                        <a:buChar char="§"/>
                        <a:tabLst>
                          <a:tab pos="88900" algn="l"/>
                        </a:tabLst>
                        <a:defRPr/>
                      </a:pPr>
                      <a:r>
                        <a:rPr lang="en-US" sz="1000" kern="1200" dirty="0">
                          <a:solidFill>
                            <a:schemeClr val="tx1"/>
                          </a:solidFill>
                          <a:latin typeface="+mn-lt"/>
                          <a:ea typeface="HelvNeue Light for IBM" charset="77"/>
                          <a:cs typeface="Arial" panose="020B0604020202020204" pitchFamily="34" charset="0"/>
                        </a:rPr>
                        <a:t>Cognos TM1</a:t>
                      </a:r>
                    </a:p>
                  </a:txBody>
                  <a:tcPr marL="50294" marR="0" marT="0" marB="0" anchor="ctr"/>
                </a:tc>
                <a:tc>
                  <a:txBody>
                    <a:bodyPr/>
                    <a:lstStyle/>
                    <a:p>
                      <a:pPr algn="ctr"/>
                      <a:r>
                        <a:rPr lang="en-US" sz="1000" dirty="0">
                          <a:solidFill>
                            <a:schemeClr val="tx1"/>
                          </a:solidFill>
                        </a:rPr>
                        <a:t>04-09-15</a:t>
                      </a:r>
                    </a:p>
                  </a:txBody>
                  <a:tcPr marL="50294" marR="0" marT="0" marB="0" anchor="ctr"/>
                </a:tc>
                <a:tc>
                  <a:txBody>
                    <a:bodyPr/>
                    <a:lstStyle/>
                    <a:p>
                      <a:pPr marL="0" marR="0" lvl="0" indent="0" algn="ctr" defTabSz="50941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mn-lt"/>
                          <a:ea typeface="+mn-ea"/>
                          <a:cs typeface="+mn-cs"/>
                          <a:hlinkClick r:id="rId12"/>
                        </a:rPr>
                        <a:t>Video</a:t>
                      </a:r>
                      <a:endParaRPr kumimoji="0" lang="en-US" sz="1000" b="0" i="0" u="none" strike="noStrike" kern="1200" cap="none" spc="0" normalizeH="0" baseline="0" noProof="0" dirty="0">
                        <a:ln>
                          <a:noFill/>
                        </a:ln>
                        <a:solidFill>
                          <a:schemeClr val="tx1"/>
                        </a:solidFill>
                        <a:effectLst/>
                        <a:uLnTx/>
                        <a:uFillTx/>
                        <a:latin typeface="+mn-lt"/>
                        <a:ea typeface="+mn-ea"/>
                        <a:cs typeface="+mn-cs"/>
                      </a:endParaRPr>
                    </a:p>
                  </a:txBody>
                  <a:tcPr marL="50294" marR="0" marT="0" marB="0" anchor="ctr"/>
                </a:tc>
                <a:extLst>
                  <a:ext uri="{0D108BD9-81ED-4DB2-BD59-A6C34878D82A}">
                    <a16:rowId xmlns:a16="http://schemas.microsoft.com/office/drawing/2014/main" val="10010"/>
                  </a:ext>
                </a:extLst>
              </a:tr>
            </a:tbl>
          </a:graphicData>
        </a:graphic>
      </p:graphicFrame>
      <p:sp>
        <p:nvSpPr>
          <p:cNvPr id="9" name="TextBox 8"/>
          <p:cNvSpPr txBox="1"/>
          <p:nvPr/>
        </p:nvSpPr>
        <p:spPr>
          <a:xfrm>
            <a:off x="3377884" y="706702"/>
            <a:ext cx="3256136" cy="369332"/>
          </a:xfrm>
          <a:prstGeom prst="rect">
            <a:avLst/>
          </a:prstGeom>
          <a:noFill/>
        </p:spPr>
        <p:txBody>
          <a:bodyPr wrap="square" rtlCol="0">
            <a:spAutoFit/>
          </a:bodyPr>
          <a:lstStyle/>
          <a:p>
            <a:r>
              <a:rPr lang="en-US"/>
              <a:t>FOPM Videos </a:t>
            </a:r>
            <a:r>
              <a:rPr lang="en-US" dirty="0"/>
              <a:t>Asset Slides</a:t>
            </a:r>
          </a:p>
        </p:txBody>
      </p:sp>
      <p:sp>
        <p:nvSpPr>
          <p:cNvPr id="15" name="TextBox 14"/>
          <p:cNvSpPr txBox="1"/>
          <p:nvPr/>
        </p:nvSpPr>
        <p:spPr>
          <a:xfrm>
            <a:off x="2451528" y="210672"/>
            <a:ext cx="3097323" cy="276999"/>
          </a:xfrm>
          <a:prstGeom prst="rect">
            <a:avLst/>
          </a:prstGeom>
          <a:noFill/>
        </p:spPr>
        <p:txBody>
          <a:bodyPr wrap="none" rtlCol="0">
            <a:spAutoFit/>
          </a:bodyPr>
          <a:lstStyle/>
          <a:p>
            <a:r>
              <a:rPr lang="en-US" sz="1200" dirty="0"/>
              <a:t>FOPM Client Reference assets by Industry</a:t>
            </a:r>
          </a:p>
        </p:txBody>
      </p:sp>
      <p:grpSp>
        <p:nvGrpSpPr>
          <p:cNvPr id="24" name="Group 23"/>
          <p:cNvGrpSpPr/>
          <p:nvPr/>
        </p:nvGrpSpPr>
        <p:grpSpPr>
          <a:xfrm>
            <a:off x="6952572" y="269276"/>
            <a:ext cx="1586238" cy="306445"/>
            <a:chOff x="6952572" y="269276"/>
            <a:chExt cx="1586238" cy="306445"/>
          </a:xfrm>
        </p:grpSpPr>
        <p:sp>
          <p:nvSpPr>
            <p:cNvPr id="25" name="TextBox 24"/>
            <p:cNvSpPr txBox="1"/>
            <p:nvPr/>
          </p:nvSpPr>
          <p:spPr>
            <a:xfrm>
              <a:off x="7237500" y="298722"/>
              <a:ext cx="524503" cy="276999"/>
            </a:xfrm>
            <a:prstGeom prst="rect">
              <a:avLst/>
            </a:prstGeom>
            <a:noFill/>
          </p:spPr>
          <p:txBody>
            <a:bodyPr wrap="none" rtlCol="0">
              <a:spAutoFit/>
            </a:bodyPr>
            <a:lstStyle/>
            <a:p>
              <a:r>
                <a:rPr lang="en-US" sz="1200" dirty="0"/>
                <a:t>2016</a:t>
              </a:r>
            </a:p>
          </p:txBody>
        </p:sp>
        <p:sp>
          <p:nvSpPr>
            <p:cNvPr id="26" name="TextBox 25"/>
            <p:cNvSpPr txBox="1"/>
            <p:nvPr/>
          </p:nvSpPr>
          <p:spPr>
            <a:xfrm>
              <a:off x="8014307" y="298722"/>
              <a:ext cx="524503" cy="276999"/>
            </a:xfrm>
            <a:prstGeom prst="rect">
              <a:avLst/>
            </a:prstGeom>
            <a:noFill/>
          </p:spPr>
          <p:txBody>
            <a:bodyPr wrap="none" rtlCol="0">
              <a:spAutoFit/>
            </a:bodyPr>
            <a:lstStyle/>
            <a:p>
              <a:r>
                <a:rPr lang="en-US" sz="1200" dirty="0"/>
                <a:t>2017</a:t>
              </a:r>
            </a:p>
          </p:txBody>
        </p:sp>
        <p:sp>
          <p:nvSpPr>
            <p:cNvPr id="27" name="Star: 5 Points 26"/>
            <p:cNvSpPr/>
            <p:nvPr/>
          </p:nvSpPr>
          <p:spPr>
            <a:xfrm>
              <a:off x="6952572" y="269276"/>
              <a:ext cx="322584" cy="276999"/>
            </a:xfrm>
            <a:prstGeom prst="star5">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Star: 5 Points 27"/>
            <p:cNvSpPr/>
            <p:nvPr/>
          </p:nvSpPr>
          <p:spPr>
            <a:xfrm>
              <a:off x="7726863" y="269277"/>
              <a:ext cx="322584" cy="276999"/>
            </a:xfrm>
            <a:prstGeom prst="star5">
              <a:avLst/>
            </a:prstGeom>
            <a:solidFill>
              <a:srgbClr val="FFFF00"/>
            </a:solidFill>
            <a:ln>
              <a:solidFill>
                <a:srgbClr val="FFFF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2" name="Star: 5 Points 31"/>
          <p:cNvSpPr/>
          <p:nvPr/>
        </p:nvSpPr>
        <p:spPr>
          <a:xfrm>
            <a:off x="2179385" y="2592007"/>
            <a:ext cx="272143" cy="181214"/>
          </a:xfrm>
          <a:prstGeom prst="star5">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Star: 5 Points 32"/>
          <p:cNvSpPr/>
          <p:nvPr/>
        </p:nvSpPr>
        <p:spPr>
          <a:xfrm>
            <a:off x="2160946" y="3079343"/>
            <a:ext cx="272143" cy="181214"/>
          </a:xfrm>
          <a:prstGeom prst="star5">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Star: 5 Points 33"/>
          <p:cNvSpPr/>
          <p:nvPr/>
        </p:nvSpPr>
        <p:spPr>
          <a:xfrm>
            <a:off x="2179386" y="3563671"/>
            <a:ext cx="272143" cy="181214"/>
          </a:xfrm>
          <a:prstGeom prst="star5">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Star: 5 Points 34"/>
          <p:cNvSpPr/>
          <p:nvPr/>
        </p:nvSpPr>
        <p:spPr>
          <a:xfrm>
            <a:off x="2161619" y="4055669"/>
            <a:ext cx="272143" cy="181214"/>
          </a:xfrm>
          <a:prstGeom prst="star5">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Star: 5 Points 35"/>
          <p:cNvSpPr/>
          <p:nvPr/>
        </p:nvSpPr>
        <p:spPr>
          <a:xfrm>
            <a:off x="2164220" y="4558873"/>
            <a:ext cx="272143" cy="181214"/>
          </a:xfrm>
          <a:prstGeom prst="star5">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Star: 5 Points 36"/>
          <p:cNvSpPr/>
          <p:nvPr/>
        </p:nvSpPr>
        <p:spPr>
          <a:xfrm>
            <a:off x="2179384" y="5410271"/>
            <a:ext cx="272143" cy="181214"/>
          </a:xfrm>
          <a:prstGeom prst="star5">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Star: 5 Points 37"/>
          <p:cNvSpPr/>
          <p:nvPr/>
        </p:nvSpPr>
        <p:spPr>
          <a:xfrm>
            <a:off x="2179385" y="1724719"/>
            <a:ext cx="272143" cy="181214"/>
          </a:xfrm>
          <a:prstGeom prst="star5">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2484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102531" y="1143404"/>
          <a:ext cx="9806840" cy="2745657"/>
        </p:xfrm>
        <a:graphic>
          <a:graphicData uri="http://schemas.openxmlformats.org/drawingml/2006/table">
            <a:tbl>
              <a:tblPr firstRow="1" bandRow="1">
                <a:tableStyleId>{5C22544A-7EE6-4342-B048-85BDC9FD1C3A}</a:tableStyleId>
              </a:tblPr>
              <a:tblGrid>
                <a:gridCol w="395007">
                  <a:extLst>
                    <a:ext uri="{9D8B030D-6E8A-4147-A177-3AD203B41FA5}">
                      <a16:colId xmlns:a16="http://schemas.microsoft.com/office/drawing/2014/main" val="20000"/>
                    </a:ext>
                  </a:extLst>
                </a:gridCol>
                <a:gridCol w="1909483">
                  <a:extLst>
                    <a:ext uri="{9D8B030D-6E8A-4147-A177-3AD203B41FA5}">
                      <a16:colId xmlns:a16="http://schemas.microsoft.com/office/drawing/2014/main" val="20001"/>
                    </a:ext>
                  </a:extLst>
                </a:gridCol>
                <a:gridCol w="1465729">
                  <a:extLst>
                    <a:ext uri="{9D8B030D-6E8A-4147-A177-3AD203B41FA5}">
                      <a16:colId xmlns:a16="http://schemas.microsoft.com/office/drawing/2014/main" val="20002"/>
                    </a:ext>
                  </a:extLst>
                </a:gridCol>
                <a:gridCol w="753035">
                  <a:extLst>
                    <a:ext uri="{9D8B030D-6E8A-4147-A177-3AD203B41FA5}">
                      <a16:colId xmlns:a16="http://schemas.microsoft.com/office/drawing/2014/main" val="20003"/>
                    </a:ext>
                  </a:extLst>
                </a:gridCol>
                <a:gridCol w="2946992">
                  <a:extLst>
                    <a:ext uri="{9D8B030D-6E8A-4147-A177-3AD203B41FA5}">
                      <a16:colId xmlns:a16="http://schemas.microsoft.com/office/drawing/2014/main" val="20004"/>
                    </a:ext>
                  </a:extLst>
                </a:gridCol>
                <a:gridCol w="818185">
                  <a:extLst>
                    <a:ext uri="{9D8B030D-6E8A-4147-A177-3AD203B41FA5}">
                      <a16:colId xmlns:a16="http://schemas.microsoft.com/office/drawing/2014/main" val="20005"/>
                    </a:ext>
                  </a:extLst>
                </a:gridCol>
                <a:gridCol w="1518409">
                  <a:extLst>
                    <a:ext uri="{9D8B030D-6E8A-4147-A177-3AD203B41FA5}">
                      <a16:colId xmlns:a16="http://schemas.microsoft.com/office/drawing/2014/main" val="20006"/>
                    </a:ext>
                  </a:extLst>
                </a:gridCol>
              </a:tblGrid>
              <a:tr h="476111">
                <a:tc>
                  <a:txBody>
                    <a:bodyPr/>
                    <a:lstStyle/>
                    <a:p>
                      <a:pPr algn="ctr"/>
                      <a:r>
                        <a:rPr lang="en-US" sz="1000" dirty="0">
                          <a:solidFill>
                            <a:schemeClr val="tx1"/>
                          </a:solidFill>
                          <a:latin typeface="+mn-lt"/>
                          <a:cs typeface="Arial" pitchFamily="34" charset="0"/>
                        </a:rPr>
                        <a:t>slide#</a:t>
                      </a:r>
                    </a:p>
                  </a:txBody>
                  <a:tcPr marL="50294" marR="0" marT="0" marB="0" anchor="ctr" anchorCtr="1"/>
                </a:tc>
                <a:tc>
                  <a:txBody>
                    <a:bodyPr/>
                    <a:lstStyle/>
                    <a:p>
                      <a:pPr algn="ctr"/>
                      <a:r>
                        <a:rPr lang="en-US" sz="1000" dirty="0">
                          <a:solidFill>
                            <a:schemeClr val="tx1"/>
                          </a:solidFill>
                          <a:latin typeface="+mn-lt"/>
                          <a:cs typeface="Arial" pitchFamily="34" charset="0"/>
                        </a:rPr>
                        <a:t>Client Name</a:t>
                      </a:r>
                    </a:p>
                  </a:txBody>
                  <a:tcPr marL="50294" marR="0" marT="0" marB="0" anchor="ctr" anchorCtr="1"/>
                </a:tc>
                <a:tc>
                  <a:txBody>
                    <a:bodyPr/>
                    <a:lstStyle/>
                    <a:p>
                      <a:pPr algn="ctr"/>
                      <a:r>
                        <a:rPr lang="en-US" sz="1000" b="1" dirty="0">
                          <a:solidFill>
                            <a:schemeClr val="tx1"/>
                          </a:solidFill>
                          <a:latin typeface="+mn-lt"/>
                          <a:cs typeface="Arial" pitchFamily="34" charset="0"/>
                        </a:rPr>
                        <a:t>Industry</a:t>
                      </a:r>
                    </a:p>
                  </a:txBody>
                  <a:tcPr marL="50294" marR="0" marT="0" marB="0" anchor="ctr" anchorCtr="1"/>
                </a:tc>
                <a:tc>
                  <a:txBody>
                    <a:bodyPr/>
                    <a:lstStyle/>
                    <a:p>
                      <a:pPr algn="ctr"/>
                      <a:r>
                        <a:rPr lang="en-US" sz="1000" dirty="0">
                          <a:solidFill>
                            <a:schemeClr val="tx1"/>
                          </a:solidFill>
                          <a:latin typeface="+mn-lt"/>
                          <a:cs typeface="Arial" pitchFamily="34" charset="0"/>
                        </a:rPr>
                        <a:t>IOT</a:t>
                      </a:r>
                    </a:p>
                  </a:txBody>
                  <a:tcPr marL="50294" marR="0" marT="0" marB="0" anchor="ctr" anchorCtr="1"/>
                </a:tc>
                <a:tc>
                  <a:txBody>
                    <a:bodyPr/>
                    <a:lstStyle/>
                    <a:p>
                      <a:pPr algn="ctr"/>
                      <a:r>
                        <a:rPr lang="en-US" sz="1000" dirty="0">
                          <a:solidFill>
                            <a:schemeClr val="tx1"/>
                          </a:solidFill>
                          <a:latin typeface="+mn-lt"/>
                          <a:cs typeface="Arial" pitchFamily="34" charset="0"/>
                        </a:rPr>
                        <a:t>Software Products</a:t>
                      </a:r>
                    </a:p>
                  </a:txBody>
                  <a:tcPr marL="50294" marR="0" marT="0" marB="0" anchor="ctr" anchorCtr="1"/>
                </a:tc>
                <a:tc>
                  <a:txBody>
                    <a:bodyPr/>
                    <a:lstStyle/>
                    <a:p>
                      <a:pPr algn="ctr"/>
                      <a:r>
                        <a:rPr lang="en-US" sz="1000" dirty="0">
                          <a:solidFill>
                            <a:schemeClr val="tx1"/>
                          </a:solidFill>
                          <a:latin typeface="+mn-lt"/>
                          <a:cs typeface="Arial" pitchFamily="34" charset="0"/>
                        </a:rPr>
                        <a:t>Date</a:t>
                      </a:r>
                      <a:r>
                        <a:rPr lang="en-US" sz="1000" baseline="0" dirty="0">
                          <a:solidFill>
                            <a:schemeClr val="tx1"/>
                          </a:solidFill>
                          <a:latin typeface="+mn-lt"/>
                          <a:cs typeface="Arial" pitchFamily="34" charset="0"/>
                        </a:rPr>
                        <a:t> Published</a:t>
                      </a:r>
                      <a:endParaRPr lang="en-US" sz="1000" dirty="0">
                        <a:solidFill>
                          <a:schemeClr val="tx1"/>
                        </a:solidFill>
                        <a:latin typeface="+mn-lt"/>
                        <a:cs typeface="Arial" pitchFamily="34" charset="0"/>
                      </a:endParaRPr>
                    </a:p>
                  </a:txBody>
                  <a:tcPr marL="50294" marR="0" marT="0" marB="0" anchor="ctr" anchorCtr="1"/>
                </a:tc>
                <a:tc>
                  <a:txBody>
                    <a:bodyPr/>
                    <a:lstStyle/>
                    <a:p>
                      <a:pPr algn="ctr"/>
                      <a:r>
                        <a:rPr lang="en-US" sz="1000" dirty="0">
                          <a:solidFill>
                            <a:schemeClr val="tx1"/>
                          </a:solidFill>
                          <a:latin typeface="+mn-lt"/>
                          <a:cs typeface="Arial" pitchFamily="34" charset="0"/>
                        </a:rPr>
                        <a:t>Asset</a:t>
                      </a:r>
                    </a:p>
                  </a:txBody>
                  <a:tcPr marL="50294" marR="0" marT="0" marB="0" anchor="ctr" anchorCtr="1"/>
                </a:tc>
                <a:extLst>
                  <a:ext uri="{0D108BD9-81ED-4DB2-BD59-A6C34878D82A}">
                    <a16:rowId xmlns:a16="http://schemas.microsoft.com/office/drawing/2014/main" val="10000"/>
                  </a:ext>
                </a:extLst>
              </a:tr>
              <a:tr h="414248">
                <a:tc>
                  <a:txBody>
                    <a:bodyPr/>
                    <a:lstStyle/>
                    <a:p>
                      <a:pPr algn="ctr" fontAlgn="b"/>
                      <a:r>
                        <a:rPr lang="en-US" sz="1000" b="0" i="0" u="none" strike="noStrike" dirty="0">
                          <a:solidFill>
                            <a:srgbClr val="000000"/>
                          </a:solidFill>
                          <a:effectLst/>
                          <a:latin typeface="+mn-lt"/>
                        </a:rPr>
                        <a:t>86</a:t>
                      </a:r>
                    </a:p>
                  </a:txBody>
                  <a:tcPr marL="10479" marR="10479" marT="10800" marB="0"/>
                </a:tc>
                <a:tc>
                  <a:txBody>
                    <a:bodyPr/>
                    <a:lstStyle/>
                    <a:p>
                      <a:pPr algn="l"/>
                      <a:r>
                        <a:rPr lang="en-US" sz="1000" dirty="0">
                          <a:solidFill>
                            <a:schemeClr val="tx1"/>
                          </a:solidFill>
                          <a:latin typeface="+mn-lt"/>
                        </a:rPr>
                        <a:t>Hunter Industries</a:t>
                      </a:r>
                    </a:p>
                  </a:txBody>
                  <a:tcPr marL="50294" marR="0" marT="0" marB="0" anchor="ctr"/>
                </a:tc>
                <a:tc>
                  <a:txBody>
                    <a:bodyPr/>
                    <a:lstStyle/>
                    <a:p>
                      <a:pPr algn="l"/>
                      <a:r>
                        <a:rPr lang="en-US" sz="1000" b="1" dirty="0">
                          <a:solidFill>
                            <a:schemeClr val="tx1"/>
                          </a:solidFill>
                          <a:latin typeface="+mn-lt"/>
                        </a:rPr>
                        <a:t>Industrial Products</a:t>
                      </a:r>
                    </a:p>
                  </a:txBody>
                  <a:tcPr marL="50294" marR="0" marT="0" marB="0" anchor="ctr"/>
                </a:tc>
                <a:tc>
                  <a:txBody>
                    <a:bodyPr/>
                    <a:lstStyle/>
                    <a:p>
                      <a:pPr marL="0" marR="0" indent="0" algn="ctr" defTabSz="509412"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mn-lt"/>
                        </a:rPr>
                        <a:t>NA</a:t>
                      </a:r>
                    </a:p>
                  </a:txBody>
                  <a:tcPr marL="50294" marR="0" marT="0" marB="0" anchor="ctr"/>
                </a:tc>
                <a:tc>
                  <a:txBody>
                    <a:bodyPr/>
                    <a:lstStyle/>
                    <a:p>
                      <a:pPr marL="88900" indent="-88900" algn="l">
                        <a:lnSpc>
                          <a:spcPts val="1000"/>
                        </a:lnSpc>
                        <a:spcAft>
                          <a:spcPts val="400"/>
                        </a:spcAft>
                        <a:buClr>
                          <a:schemeClr val="tx1"/>
                        </a:buClr>
                        <a:buSzPct val="100000"/>
                        <a:buFont typeface="Arial" panose="020B0604020202020204" pitchFamily="34" charset="0"/>
                        <a:buChar char="•"/>
                        <a:tabLst>
                          <a:tab pos="88900" algn="l"/>
                        </a:tabLst>
                        <a:defRPr/>
                      </a:pPr>
                      <a:r>
                        <a:rPr lang="en-US" sz="1000" dirty="0">
                          <a:latin typeface="Arial" panose="020B0604020202020204" pitchFamily="34" charset="0"/>
                          <a:ea typeface="HelvNeue Light for IBM" charset="77"/>
                          <a:cs typeface="Arial" panose="020B0604020202020204" pitchFamily="34" charset="0"/>
                        </a:rPr>
                        <a:t>Cognos TM1 Cloud</a:t>
                      </a:r>
                    </a:p>
                    <a:p>
                      <a:pPr marL="88900" indent="-88900" algn="l">
                        <a:lnSpc>
                          <a:spcPts val="1000"/>
                        </a:lnSpc>
                        <a:spcAft>
                          <a:spcPts val="400"/>
                        </a:spcAft>
                        <a:buClr>
                          <a:schemeClr val="tx1"/>
                        </a:buClr>
                        <a:buSzPct val="100000"/>
                        <a:buFont typeface="Arial" panose="020B0604020202020204" pitchFamily="34" charset="0"/>
                        <a:buChar char="•"/>
                        <a:tabLst>
                          <a:tab pos="88900" algn="l"/>
                        </a:tabLst>
                        <a:defRPr/>
                      </a:pPr>
                      <a:r>
                        <a:rPr lang="en-US" sz="1000" dirty="0">
                          <a:latin typeface="Arial" panose="020B0604020202020204" pitchFamily="34" charset="0"/>
                          <a:ea typeface="HelvNeue Light for IBM" charset="77"/>
                          <a:cs typeface="Arial" panose="020B0604020202020204" pitchFamily="34" charset="0"/>
                        </a:rPr>
                        <a:t>IB</a:t>
                      </a:r>
                      <a:r>
                        <a:rPr lang="en-US" sz="1000" baseline="0" dirty="0">
                          <a:latin typeface="Arial" panose="020B0604020202020204" pitchFamily="34" charset="0"/>
                          <a:ea typeface="HelvNeue Light for IBM" charset="77"/>
                          <a:cs typeface="Arial" panose="020B0604020202020204" pitchFamily="34" charset="0"/>
                        </a:rPr>
                        <a:t>M Planning Analytics</a:t>
                      </a:r>
                      <a:endParaRPr lang="en-US" sz="1000" dirty="0">
                        <a:latin typeface="Arial" panose="020B0604020202020204" pitchFamily="34" charset="0"/>
                        <a:ea typeface="HelvNeue Light for IBM" charset="77"/>
                        <a:cs typeface="Arial" panose="020B0604020202020204" pitchFamily="34" charset="0"/>
                      </a:endParaRPr>
                    </a:p>
                  </a:txBody>
                  <a:tcPr marL="50294" marR="10478" marT="10802" marB="0" anchor="ctr"/>
                </a:tc>
                <a:tc>
                  <a:txBody>
                    <a:bodyPr/>
                    <a:lstStyle/>
                    <a:p>
                      <a:pPr marL="0" marR="0" indent="0" algn="ctr" defTabSz="509292"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Arial" panose="020B0604020202020204" pitchFamily="34" charset="0"/>
                          <a:cs typeface="Arial" panose="020B0604020202020204" pitchFamily="34" charset="0"/>
                        </a:rPr>
                        <a:t>01-31-17</a:t>
                      </a:r>
                    </a:p>
                  </a:txBody>
                  <a:tcPr marL="50294" marR="0" marT="0" marB="0" anchor="ctr"/>
                </a:tc>
                <a:tc>
                  <a:txBody>
                    <a:bodyPr/>
                    <a:lstStyle/>
                    <a:p>
                      <a:pPr marL="0" marR="0" lvl="0" indent="0" algn="ctr" defTabSz="50941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mn-lt"/>
                          <a:ea typeface="+mn-ea"/>
                          <a:cs typeface="+mn-cs"/>
                          <a:hlinkClick r:id="rId3" action="ppaction://hlinkfile"/>
                        </a:rPr>
                        <a:t>Video</a:t>
                      </a:r>
                      <a:endParaRPr kumimoji="0" lang="en-US" sz="1000" b="0" i="0" u="none" strike="noStrike" kern="1200" cap="none" spc="0" normalizeH="0" baseline="0" noProof="0" dirty="0">
                        <a:ln>
                          <a:noFill/>
                        </a:ln>
                        <a:solidFill>
                          <a:schemeClr val="tx1"/>
                        </a:solidFill>
                        <a:effectLst/>
                        <a:uLnTx/>
                        <a:uFillTx/>
                        <a:latin typeface="+mn-lt"/>
                        <a:ea typeface="+mn-ea"/>
                        <a:cs typeface="+mn-cs"/>
                      </a:endParaRPr>
                    </a:p>
                  </a:txBody>
                  <a:tcPr marL="50294" marR="0" marT="0" marB="0" anchor="ctr"/>
                </a:tc>
                <a:extLst>
                  <a:ext uri="{0D108BD9-81ED-4DB2-BD59-A6C34878D82A}">
                    <a16:rowId xmlns:a16="http://schemas.microsoft.com/office/drawing/2014/main" val="10001"/>
                  </a:ext>
                </a:extLst>
              </a:tr>
              <a:tr h="414248">
                <a:tc>
                  <a:txBody>
                    <a:bodyPr/>
                    <a:lstStyle/>
                    <a:p>
                      <a:pPr algn="ctr" fontAlgn="b"/>
                      <a:r>
                        <a:rPr lang="en-US" sz="1000" b="0" i="0" u="none" strike="noStrike" dirty="0">
                          <a:solidFill>
                            <a:srgbClr val="000000"/>
                          </a:solidFill>
                          <a:effectLst/>
                          <a:latin typeface="+mn-lt"/>
                        </a:rPr>
                        <a:t>87</a:t>
                      </a:r>
                    </a:p>
                  </a:txBody>
                  <a:tcPr marL="10479" marR="10479" marT="10800" marB="0" anchor="ctr"/>
                </a:tc>
                <a:tc>
                  <a:txBody>
                    <a:bodyPr/>
                    <a:lstStyle/>
                    <a:p>
                      <a:pPr algn="l"/>
                      <a:r>
                        <a:rPr lang="en-US" sz="1000" dirty="0"/>
                        <a:t>Groupo Boticario</a:t>
                      </a:r>
                    </a:p>
                  </a:txBody>
                  <a:tcPr marL="50294" marR="0" marT="0" marB="0" anchor="ctr"/>
                </a:tc>
                <a:tc>
                  <a:txBody>
                    <a:bodyPr/>
                    <a:lstStyle/>
                    <a:p>
                      <a:pPr marL="0" marR="0" indent="0" algn="l" defTabSz="509412" rtl="0" eaLnBrk="1" fontAlgn="auto" latinLnBrk="0" hangingPunct="1">
                        <a:lnSpc>
                          <a:spcPct val="100000"/>
                        </a:lnSpc>
                        <a:spcBef>
                          <a:spcPts val="0"/>
                        </a:spcBef>
                        <a:spcAft>
                          <a:spcPts val="0"/>
                        </a:spcAft>
                        <a:buClrTx/>
                        <a:buSzTx/>
                        <a:buFontTx/>
                        <a:buNone/>
                        <a:tabLst/>
                        <a:defRPr/>
                      </a:pPr>
                      <a:r>
                        <a:rPr lang="en-US" sz="1000" b="1" dirty="0">
                          <a:latin typeface="+mn-lt"/>
                        </a:rPr>
                        <a:t>Retail</a:t>
                      </a:r>
                    </a:p>
                  </a:txBody>
                  <a:tcPr marL="50294" marR="0" marT="0" marB="0" anchor="ctr"/>
                </a:tc>
                <a:tc>
                  <a:txBody>
                    <a:bodyPr/>
                    <a:lstStyle/>
                    <a:p>
                      <a:pPr marL="0" marR="0" indent="0" algn="ctr" defTabSz="509412" rtl="0" eaLnBrk="1" fontAlgn="auto" latinLnBrk="0" hangingPunct="1">
                        <a:lnSpc>
                          <a:spcPct val="100000"/>
                        </a:lnSpc>
                        <a:spcBef>
                          <a:spcPts val="0"/>
                        </a:spcBef>
                        <a:spcAft>
                          <a:spcPts val="0"/>
                        </a:spcAft>
                        <a:buClrTx/>
                        <a:buSzTx/>
                        <a:buFontTx/>
                        <a:buNone/>
                        <a:tabLst/>
                        <a:defRPr/>
                      </a:pPr>
                      <a:r>
                        <a:rPr lang="en-US" sz="1000" dirty="0">
                          <a:latin typeface="+mn-lt"/>
                        </a:rPr>
                        <a:t>LA</a:t>
                      </a:r>
                    </a:p>
                  </a:txBody>
                  <a:tcPr marL="50294" marR="0" marT="0" marB="0" anchor="ctr"/>
                </a:tc>
                <a:tc>
                  <a:txBody>
                    <a:bodyPr/>
                    <a:lstStyle/>
                    <a:p>
                      <a:pPr marL="88900" indent="-88900">
                        <a:lnSpc>
                          <a:spcPts val="1000"/>
                        </a:lnSpc>
                        <a:spcAft>
                          <a:spcPts val="400"/>
                        </a:spcAft>
                        <a:buClr>
                          <a:schemeClr val="tx1"/>
                        </a:buClr>
                        <a:buSzPct val="100000"/>
                        <a:buFont typeface="Arial" panose="020B0604020202020204" pitchFamily="34" charset="0"/>
                        <a:buChar char="•"/>
                        <a:tabLst>
                          <a:tab pos="88900" algn="l"/>
                        </a:tabLst>
                        <a:defRPr/>
                      </a:pPr>
                      <a:endParaRPr lang="en-US" sz="1000" dirty="0">
                        <a:solidFill>
                          <a:prstClr val="black"/>
                        </a:solidFill>
                        <a:latin typeface="Arial" panose="020B0604020202020204" pitchFamily="34" charset="0"/>
                        <a:ea typeface="HelvNeue Light for IBM" charset="77"/>
                        <a:cs typeface="Arial" panose="020B0604020202020204" pitchFamily="34" charset="0"/>
                      </a:endParaRPr>
                    </a:p>
                    <a:p>
                      <a:pPr marL="88900" indent="-88900">
                        <a:lnSpc>
                          <a:spcPts val="1000"/>
                        </a:lnSpc>
                        <a:spcAft>
                          <a:spcPts val="400"/>
                        </a:spcAft>
                        <a:buClr>
                          <a:schemeClr val="tx1"/>
                        </a:buClr>
                        <a:buSzPct val="100000"/>
                        <a:buFont typeface="Arial" panose="020B0604020202020204" pitchFamily="34" charset="0"/>
                        <a:buChar char="•"/>
                        <a:tabLst>
                          <a:tab pos="88900" algn="l"/>
                        </a:tabLst>
                        <a:defRPr/>
                      </a:pPr>
                      <a:r>
                        <a:rPr lang="en-US" sz="1000" dirty="0">
                          <a:solidFill>
                            <a:prstClr val="black"/>
                          </a:solidFill>
                          <a:latin typeface="Arial" panose="020B0604020202020204" pitchFamily="34" charset="0"/>
                          <a:ea typeface="HelvNeue Light for IBM" charset="77"/>
                          <a:cs typeface="Arial" panose="020B0604020202020204" pitchFamily="34" charset="0"/>
                        </a:rPr>
                        <a:t>IBM® Cognos® TM1® </a:t>
                      </a:r>
                    </a:p>
                    <a:p>
                      <a:pPr marL="88900" indent="-88900">
                        <a:lnSpc>
                          <a:spcPts val="1000"/>
                        </a:lnSpc>
                        <a:spcAft>
                          <a:spcPts val="400"/>
                        </a:spcAft>
                        <a:buClr>
                          <a:schemeClr val="tx1"/>
                        </a:buClr>
                        <a:buSzPct val="100000"/>
                        <a:buFont typeface="Arial" panose="020B0604020202020204" pitchFamily="34" charset="0"/>
                        <a:buChar char="•"/>
                        <a:tabLst>
                          <a:tab pos="88900" algn="l"/>
                        </a:tabLst>
                        <a:defRPr/>
                      </a:pPr>
                      <a:r>
                        <a:rPr lang="en-US" sz="1000" dirty="0">
                          <a:solidFill>
                            <a:prstClr val="black"/>
                          </a:solidFill>
                          <a:latin typeface="Arial" panose="020B0604020202020204" pitchFamily="34" charset="0"/>
                          <a:ea typeface="HelvNeue Light for IBM" charset="77"/>
                          <a:cs typeface="Arial" panose="020B0604020202020204" pitchFamily="34" charset="0"/>
                        </a:rPr>
                        <a:t>IBM DB2 ® </a:t>
                      </a:r>
                    </a:p>
                    <a:p>
                      <a:pPr marL="88900" indent="-88900">
                        <a:lnSpc>
                          <a:spcPts val="1000"/>
                        </a:lnSpc>
                        <a:spcAft>
                          <a:spcPts val="400"/>
                        </a:spcAft>
                        <a:buClr>
                          <a:schemeClr val="tx1"/>
                        </a:buClr>
                        <a:buSzPct val="100000"/>
                        <a:buFont typeface="Arial" panose="020B0604020202020204" pitchFamily="34" charset="0"/>
                        <a:buChar char="•"/>
                        <a:tabLst>
                          <a:tab pos="88900" algn="l"/>
                        </a:tabLst>
                        <a:defRPr/>
                      </a:pPr>
                      <a:r>
                        <a:rPr lang="en-US" sz="1000" dirty="0">
                          <a:solidFill>
                            <a:prstClr val="black"/>
                          </a:solidFill>
                          <a:latin typeface="Arial" panose="020B0604020202020204" pitchFamily="34" charset="0"/>
                          <a:ea typeface="HelvNeue Light for IBM" charset="77"/>
                          <a:cs typeface="Arial" panose="020B0604020202020204" pitchFamily="34" charset="0"/>
                        </a:rPr>
                        <a:t>IBM SPSS ® </a:t>
                      </a:r>
                      <a:r>
                        <a:rPr lang="en-US" sz="900" dirty="0">
                          <a:solidFill>
                            <a:prstClr val="black"/>
                          </a:solidFill>
                          <a:latin typeface="Arial" panose="020B0604020202020204" pitchFamily="34" charset="0"/>
                          <a:ea typeface="HelvNeue Light for IBM" charset="77"/>
                          <a:cs typeface="Arial" panose="020B0604020202020204" pitchFamily="34" charset="0"/>
                        </a:rPr>
                        <a:t>Collaboration and Deployment Services</a:t>
                      </a:r>
                    </a:p>
                    <a:p>
                      <a:pPr marL="88900" indent="-88900">
                        <a:lnSpc>
                          <a:spcPts val="1000"/>
                        </a:lnSpc>
                        <a:spcAft>
                          <a:spcPts val="400"/>
                        </a:spcAft>
                        <a:buClr>
                          <a:schemeClr val="tx1"/>
                        </a:buClr>
                        <a:buSzPct val="100000"/>
                        <a:buFont typeface="Arial" panose="020B0604020202020204" pitchFamily="34" charset="0"/>
                        <a:buChar char="•"/>
                        <a:tabLst>
                          <a:tab pos="88900" algn="l"/>
                        </a:tabLst>
                        <a:defRPr/>
                      </a:pPr>
                      <a:r>
                        <a:rPr lang="en-US" sz="1000" dirty="0">
                          <a:solidFill>
                            <a:prstClr val="black"/>
                          </a:solidFill>
                          <a:latin typeface="Arial" panose="020B0604020202020204" pitchFamily="34" charset="0"/>
                          <a:ea typeface="HelvNeue Light for IBM" charset="77"/>
                          <a:cs typeface="Arial" panose="020B0604020202020204" pitchFamily="34" charset="0"/>
                        </a:rPr>
                        <a:t>IBM SPSS Modeler</a:t>
                      </a:r>
                    </a:p>
                    <a:p>
                      <a:pPr marL="88900" indent="-88900">
                        <a:lnSpc>
                          <a:spcPts val="1000"/>
                        </a:lnSpc>
                        <a:spcAft>
                          <a:spcPts val="400"/>
                        </a:spcAft>
                        <a:buClr>
                          <a:schemeClr val="tx1"/>
                        </a:buClr>
                        <a:buSzPct val="100000"/>
                        <a:buFont typeface="Arial" panose="020B0604020202020204" pitchFamily="34" charset="0"/>
                        <a:buChar char="•"/>
                        <a:tabLst>
                          <a:tab pos="88900" algn="l"/>
                        </a:tabLst>
                        <a:defRPr/>
                      </a:pPr>
                      <a:endParaRPr lang="en-US" sz="1000" dirty="0">
                        <a:solidFill>
                          <a:prstClr val="black"/>
                        </a:solidFill>
                        <a:latin typeface="Arial" panose="020B0604020202020204" pitchFamily="34" charset="0"/>
                        <a:ea typeface="HelvNeue Light for IBM" charset="77"/>
                        <a:cs typeface="Arial" panose="020B0604020202020204" pitchFamily="34" charset="0"/>
                      </a:endParaRPr>
                    </a:p>
                  </a:txBody>
                  <a:tcPr marL="50294" marR="10478" marT="10802" marB="0" anchor="ctr"/>
                </a:tc>
                <a:tc>
                  <a:txBody>
                    <a:bodyPr/>
                    <a:lstStyle/>
                    <a:p>
                      <a:pPr algn="ctr"/>
                      <a:r>
                        <a:rPr lang="en-US" sz="1000" dirty="0"/>
                        <a:t>10-04-17</a:t>
                      </a:r>
                    </a:p>
                  </a:txBody>
                  <a:tcPr marL="50294" marR="0" marT="0" marB="0" anchor="ctr"/>
                </a:tc>
                <a:tc>
                  <a:txBody>
                    <a:bodyPr/>
                    <a:lstStyle/>
                    <a:p>
                      <a:pPr algn="ctr"/>
                      <a:r>
                        <a:rPr lang="en-US" sz="1000" dirty="0">
                          <a:latin typeface="+mn-lt"/>
                          <a:hlinkClick r:id="rId4"/>
                        </a:rPr>
                        <a:t>Video</a:t>
                      </a:r>
                      <a:endParaRPr lang="en-US" sz="1000" dirty="0">
                        <a:latin typeface="+mn-lt"/>
                      </a:endParaRPr>
                    </a:p>
                  </a:txBody>
                  <a:tcPr marL="50294" marR="0" marT="0" marB="0" anchor="ctr"/>
                </a:tc>
                <a:extLst>
                  <a:ext uri="{0D108BD9-81ED-4DB2-BD59-A6C34878D82A}">
                    <a16:rowId xmlns:a16="http://schemas.microsoft.com/office/drawing/2014/main" val="10002"/>
                  </a:ext>
                </a:extLst>
              </a:tr>
              <a:tr h="414248">
                <a:tc>
                  <a:txBody>
                    <a:bodyPr/>
                    <a:lstStyle/>
                    <a:p>
                      <a:pPr algn="ctr" fontAlgn="b"/>
                      <a:r>
                        <a:rPr lang="en-US" sz="1000" b="0" i="0" u="none" strike="noStrike" dirty="0">
                          <a:solidFill>
                            <a:srgbClr val="000000"/>
                          </a:solidFill>
                          <a:effectLst/>
                          <a:latin typeface="+mn-lt"/>
                        </a:rPr>
                        <a:t>88</a:t>
                      </a:r>
                    </a:p>
                  </a:txBody>
                  <a:tcPr marL="10479" marR="10479" marT="10800" marB="0"/>
                </a:tc>
                <a:tc>
                  <a:txBody>
                    <a:bodyPr/>
                    <a:lstStyle/>
                    <a:p>
                      <a:pPr algn="l"/>
                      <a:r>
                        <a:rPr lang="en-US" sz="1000" dirty="0">
                          <a:solidFill>
                            <a:schemeClr val="tx1"/>
                          </a:solidFill>
                          <a:latin typeface="+mn-lt"/>
                        </a:rPr>
                        <a:t>Pebble Beach</a:t>
                      </a:r>
                    </a:p>
                  </a:txBody>
                  <a:tcPr marL="50294" marR="0" marT="0" marB="0" anchor="ctr"/>
                </a:tc>
                <a:tc>
                  <a:txBody>
                    <a:bodyPr/>
                    <a:lstStyle/>
                    <a:p>
                      <a:pPr algn="l"/>
                      <a:r>
                        <a:rPr lang="en-US" sz="1000" b="1" dirty="0">
                          <a:solidFill>
                            <a:schemeClr val="tx1"/>
                          </a:solidFill>
                          <a:latin typeface="+mn-lt"/>
                        </a:rPr>
                        <a:t>Retail</a:t>
                      </a:r>
                    </a:p>
                  </a:txBody>
                  <a:tcPr marL="50294" marR="0" marT="0" marB="0" anchor="ctr"/>
                </a:tc>
                <a:tc>
                  <a:txBody>
                    <a:bodyPr/>
                    <a:lstStyle/>
                    <a:p>
                      <a:pPr marL="0" marR="0" indent="0" algn="ctr" defTabSz="509412"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mn-lt"/>
                        </a:rPr>
                        <a:t>NA</a:t>
                      </a:r>
                    </a:p>
                  </a:txBody>
                  <a:tcPr marL="50294" marR="0" marT="0" marB="0" anchor="ctr"/>
                </a:tc>
                <a:tc>
                  <a:txBody>
                    <a:bodyPr/>
                    <a:lstStyle/>
                    <a:p>
                      <a:pPr marL="171450" marR="0" lvl="0" indent="-171450" algn="l" defTabSz="509412" rtl="0" eaLnBrk="1" fontAlgn="auto" latinLnBrk="0" hangingPunct="1">
                        <a:lnSpc>
                          <a:spcPts val="1000"/>
                        </a:lnSpc>
                        <a:spcBef>
                          <a:spcPts val="0"/>
                        </a:spcBef>
                        <a:spcAft>
                          <a:spcPts val="400"/>
                        </a:spcAft>
                        <a:buClr>
                          <a:schemeClr val="tx1"/>
                        </a:buClr>
                        <a:buSzPct val="100000"/>
                        <a:buFont typeface="Wingdings" panose="05000000000000000000" pitchFamily="2" charset="2"/>
                        <a:buChar char="§"/>
                        <a:tabLst>
                          <a:tab pos="88900" algn="l"/>
                        </a:tabLst>
                        <a:defRPr/>
                      </a:pPr>
                      <a:r>
                        <a:rPr lang="en-US" sz="1000" kern="1200" dirty="0">
                          <a:solidFill>
                            <a:schemeClr val="tx1"/>
                          </a:solidFill>
                          <a:latin typeface="+mn-lt"/>
                          <a:ea typeface="HelvNeue Light for IBM" charset="77"/>
                          <a:cs typeface="Arial" panose="020B0604020202020204" pitchFamily="34" charset="0"/>
                        </a:rPr>
                        <a:t>IBM Planning Analytics</a:t>
                      </a:r>
                    </a:p>
                  </a:txBody>
                  <a:tcPr marL="50294" marR="0" marT="0" marB="0" anchor="ctr"/>
                </a:tc>
                <a:tc>
                  <a:txBody>
                    <a:bodyPr/>
                    <a:lstStyle/>
                    <a:p>
                      <a:pPr algn="ctr"/>
                      <a:r>
                        <a:rPr lang="en-US" sz="1000" dirty="0">
                          <a:solidFill>
                            <a:schemeClr val="tx1"/>
                          </a:solidFill>
                        </a:rPr>
                        <a:t>01-23-17</a:t>
                      </a:r>
                    </a:p>
                  </a:txBody>
                  <a:tcPr marL="50294" marR="0" marT="0" marB="0" anchor="ctr"/>
                </a:tc>
                <a:tc>
                  <a:txBody>
                    <a:bodyPr/>
                    <a:lstStyle/>
                    <a:p>
                      <a:pPr marL="0" marR="0" lvl="0" indent="0" algn="ctr" defTabSz="50941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mn-lt"/>
                          <a:ea typeface="+mn-ea"/>
                          <a:cs typeface="+mn-cs"/>
                          <a:hlinkClick r:id="rId5"/>
                        </a:rPr>
                        <a:t>Video</a:t>
                      </a:r>
                      <a:endParaRPr kumimoji="0" lang="en-US" sz="1000" b="0" i="0" u="none" strike="noStrike" kern="1200" cap="none" spc="0" normalizeH="0" baseline="0" noProof="0" dirty="0">
                        <a:ln>
                          <a:noFill/>
                        </a:ln>
                        <a:solidFill>
                          <a:schemeClr val="tx1"/>
                        </a:solidFill>
                        <a:effectLst/>
                        <a:uLnTx/>
                        <a:uFillTx/>
                        <a:latin typeface="+mn-lt"/>
                        <a:ea typeface="+mn-ea"/>
                        <a:cs typeface="+mn-cs"/>
                      </a:endParaRPr>
                    </a:p>
                  </a:txBody>
                  <a:tcPr marL="50294" marR="0" marT="0" marB="0" anchor="ctr"/>
                </a:tc>
                <a:extLst>
                  <a:ext uri="{0D108BD9-81ED-4DB2-BD59-A6C34878D82A}">
                    <a16:rowId xmlns:a16="http://schemas.microsoft.com/office/drawing/2014/main" val="10003"/>
                  </a:ext>
                </a:extLst>
              </a:tr>
              <a:tr h="414248">
                <a:tc>
                  <a:txBody>
                    <a:bodyPr/>
                    <a:lstStyle/>
                    <a:p>
                      <a:pPr algn="ctr" fontAlgn="b"/>
                      <a:r>
                        <a:rPr lang="en-US" sz="1000" b="0" i="0" u="none" strike="noStrike" dirty="0">
                          <a:solidFill>
                            <a:srgbClr val="000000"/>
                          </a:solidFill>
                          <a:effectLst/>
                          <a:latin typeface="+mn-lt"/>
                        </a:rPr>
                        <a:t>89</a:t>
                      </a:r>
                    </a:p>
                  </a:txBody>
                  <a:tcPr marL="10479" marR="10479" marT="10800" marB="0"/>
                </a:tc>
                <a:tc>
                  <a:txBody>
                    <a:bodyPr/>
                    <a:lstStyle/>
                    <a:p>
                      <a:pPr algn="l"/>
                      <a:r>
                        <a:rPr lang="en-US" sz="1000" dirty="0">
                          <a:solidFill>
                            <a:schemeClr val="tx1"/>
                          </a:solidFill>
                          <a:latin typeface="+mn-lt"/>
                        </a:rPr>
                        <a:t>Telenet</a:t>
                      </a:r>
                    </a:p>
                  </a:txBody>
                  <a:tcPr marL="50294" marR="0" marT="0" marB="0" anchor="ctr"/>
                </a:tc>
                <a:tc>
                  <a:txBody>
                    <a:bodyPr/>
                    <a:lstStyle/>
                    <a:p>
                      <a:pPr algn="l"/>
                      <a:r>
                        <a:rPr lang="en-US" sz="1000" b="1" dirty="0">
                          <a:solidFill>
                            <a:schemeClr val="tx1"/>
                          </a:solidFill>
                          <a:latin typeface="+mn-lt"/>
                        </a:rPr>
                        <a:t>Telecommunications</a:t>
                      </a:r>
                    </a:p>
                  </a:txBody>
                  <a:tcPr marL="50294" marR="0" marT="0" marB="0" anchor="ctr"/>
                </a:tc>
                <a:tc>
                  <a:txBody>
                    <a:bodyPr/>
                    <a:lstStyle/>
                    <a:p>
                      <a:pPr marL="0" marR="0" indent="0" algn="ctr" defTabSz="509412"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mn-lt"/>
                        </a:rPr>
                        <a:t>Europe</a:t>
                      </a:r>
                    </a:p>
                  </a:txBody>
                  <a:tcPr marL="50294" marR="0" marT="0" marB="0" anchor="ctr"/>
                </a:tc>
                <a:tc>
                  <a:txBody>
                    <a:bodyPr/>
                    <a:lstStyle/>
                    <a:p>
                      <a:pPr marL="171450" marR="0" lvl="0" indent="-171450" algn="l" defTabSz="509412" rtl="0" eaLnBrk="1" fontAlgn="auto" latinLnBrk="0" hangingPunct="1">
                        <a:lnSpc>
                          <a:spcPts val="1000"/>
                        </a:lnSpc>
                        <a:spcBef>
                          <a:spcPts val="0"/>
                        </a:spcBef>
                        <a:spcAft>
                          <a:spcPts val="400"/>
                        </a:spcAft>
                        <a:buClr>
                          <a:schemeClr val="tx1"/>
                        </a:buClr>
                        <a:buSzPct val="100000"/>
                        <a:buFont typeface="Wingdings" panose="05000000000000000000" pitchFamily="2" charset="2"/>
                        <a:buChar char="§"/>
                        <a:tabLst>
                          <a:tab pos="88900" algn="l"/>
                        </a:tabLst>
                        <a:defRPr/>
                      </a:pPr>
                      <a:r>
                        <a:rPr lang="en-US" sz="1000" kern="1200" dirty="0">
                          <a:solidFill>
                            <a:schemeClr val="tx1"/>
                          </a:solidFill>
                          <a:latin typeface="+mn-lt"/>
                          <a:ea typeface="HelvNeue Light for IBM" charset="77"/>
                          <a:cs typeface="Arial" panose="020B0604020202020204" pitchFamily="34" charset="0"/>
                        </a:rPr>
                        <a:t>Cognos TM1</a:t>
                      </a:r>
                    </a:p>
                    <a:p>
                      <a:pPr marL="171450" marR="0" lvl="0" indent="-171450" algn="l" defTabSz="509412" rtl="0" eaLnBrk="1" fontAlgn="auto" latinLnBrk="0" hangingPunct="1">
                        <a:lnSpc>
                          <a:spcPts val="1000"/>
                        </a:lnSpc>
                        <a:spcBef>
                          <a:spcPts val="0"/>
                        </a:spcBef>
                        <a:spcAft>
                          <a:spcPts val="400"/>
                        </a:spcAft>
                        <a:buClr>
                          <a:schemeClr val="tx1"/>
                        </a:buClr>
                        <a:buSzPct val="100000"/>
                        <a:buFont typeface="Wingdings" panose="05000000000000000000" pitchFamily="2" charset="2"/>
                        <a:buChar char="§"/>
                        <a:tabLst>
                          <a:tab pos="88900" algn="l"/>
                        </a:tabLst>
                        <a:defRPr/>
                      </a:pPr>
                      <a:r>
                        <a:rPr lang="en-US" sz="1000" kern="1200" dirty="0">
                          <a:solidFill>
                            <a:schemeClr val="tx1"/>
                          </a:solidFill>
                          <a:latin typeface="+mn-lt"/>
                          <a:ea typeface="HelvNeue Light for IBM" charset="77"/>
                          <a:cs typeface="Arial" panose="020B0604020202020204" pitchFamily="34" charset="0"/>
                        </a:rPr>
                        <a:t>Business</a:t>
                      </a:r>
                      <a:r>
                        <a:rPr lang="en-US" sz="1000" kern="1200" baseline="0" dirty="0">
                          <a:solidFill>
                            <a:schemeClr val="tx1"/>
                          </a:solidFill>
                          <a:latin typeface="+mn-lt"/>
                          <a:ea typeface="HelvNeue Light for IBM" charset="77"/>
                          <a:cs typeface="Arial" panose="020B0604020202020204" pitchFamily="34" charset="0"/>
                        </a:rPr>
                        <a:t> Intelligence Reporting</a:t>
                      </a:r>
                      <a:endParaRPr lang="en-US" sz="1000" kern="1200" dirty="0">
                        <a:solidFill>
                          <a:schemeClr val="tx1"/>
                        </a:solidFill>
                        <a:latin typeface="+mn-lt"/>
                        <a:ea typeface="HelvNeue Light for IBM" charset="77"/>
                        <a:cs typeface="Arial" panose="020B0604020202020204" pitchFamily="34" charset="0"/>
                      </a:endParaRPr>
                    </a:p>
                  </a:txBody>
                  <a:tcPr marL="50294" marR="0" marT="0" marB="0" anchor="ctr"/>
                </a:tc>
                <a:tc>
                  <a:txBody>
                    <a:bodyPr/>
                    <a:lstStyle/>
                    <a:p>
                      <a:pPr algn="ctr"/>
                      <a:r>
                        <a:rPr lang="en-US" sz="1000" dirty="0">
                          <a:solidFill>
                            <a:schemeClr val="tx1"/>
                          </a:solidFill>
                        </a:rPr>
                        <a:t>01-17-17</a:t>
                      </a:r>
                    </a:p>
                  </a:txBody>
                  <a:tcPr marL="50294" marR="0" marT="0" marB="0" anchor="ctr"/>
                </a:tc>
                <a:tc>
                  <a:txBody>
                    <a:bodyPr/>
                    <a:lstStyle/>
                    <a:p>
                      <a:pPr marL="0" marR="0" lvl="0" indent="0" algn="ctr" defTabSz="50941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mn-lt"/>
                          <a:ea typeface="+mn-ea"/>
                          <a:cs typeface="+mn-cs"/>
                          <a:hlinkClick r:id="rId6"/>
                        </a:rPr>
                        <a:t>Video</a:t>
                      </a:r>
                      <a:endParaRPr kumimoji="0" lang="en-US" sz="1000" b="0" i="0" u="none" strike="noStrike" kern="1200" cap="none" spc="0" normalizeH="0" baseline="0" noProof="0" dirty="0">
                        <a:ln>
                          <a:noFill/>
                        </a:ln>
                        <a:solidFill>
                          <a:schemeClr val="tx1"/>
                        </a:solidFill>
                        <a:effectLst/>
                        <a:uLnTx/>
                        <a:uFillTx/>
                        <a:latin typeface="+mn-lt"/>
                        <a:ea typeface="+mn-ea"/>
                        <a:cs typeface="+mn-cs"/>
                      </a:endParaRPr>
                    </a:p>
                  </a:txBody>
                  <a:tcPr marL="50294" marR="0" marT="0" marB="0" anchor="ctr"/>
                </a:tc>
                <a:extLst>
                  <a:ext uri="{0D108BD9-81ED-4DB2-BD59-A6C34878D82A}">
                    <a16:rowId xmlns:a16="http://schemas.microsoft.com/office/drawing/2014/main" val="10004"/>
                  </a:ext>
                </a:extLst>
              </a:tr>
            </a:tbl>
          </a:graphicData>
        </a:graphic>
      </p:graphicFrame>
      <p:sp>
        <p:nvSpPr>
          <p:cNvPr id="2" name="TextBox 1"/>
          <p:cNvSpPr txBox="1"/>
          <p:nvPr/>
        </p:nvSpPr>
        <p:spPr>
          <a:xfrm>
            <a:off x="590203" y="6078514"/>
            <a:ext cx="9063317" cy="461665"/>
          </a:xfrm>
          <a:prstGeom prst="rect">
            <a:avLst/>
          </a:prstGeom>
          <a:noFill/>
        </p:spPr>
        <p:txBody>
          <a:bodyPr wrap="square" rtlCol="0">
            <a:spAutoFit/>
          </a:bodyPr>
          <a:lstStyle/>
          <a:p>
            <a:r>
              <a:rPr lang="en-US" sz="1200" b="1" dirty="0"/>
              <a:t>For a complete view into all Financial Performance Management videos, check out our playlist here</a:t>
            </a:r>
            <a:r>
              <a:rPr lang="en-US" sz="1200" dirty="0"/>
              <a:t>: </a:t>
            </a:r>
            <a:r>
              <a:rPr lang="en-US" sz="1200" dirty="0">
                <a:hlinkClick r:id="rId7" action="ppaction://hlinkfile"/>
              </a:rPr>
              <a:t>ibm.co/2av0QSv</a:t>
            </a:r>
            <a:endParaRPr lang="en-US" sz="1200" dirty="0"/>
          </a:p>
          <a:p>
            <a:endParaRPr lang="en-US" sz="1200" dirty="0"/>
          </a:p>
        </p:txBody>
      </p:sp>
      <p:sp>
        <p:nvSpPr>
          <p:cNvPr id="9" name="TextBox 8"/>
          <p:cNvSpPr txBox="1"/>
          <p:nvPr/>
        </p:nvSpPr>
        <p:spPr>
          <a:xfrm>
            <a:off x="3069263" y="715785"/>
            <a:ext cx="3256136" cy="369332"/>
          </a:xfrm>
          <a:prstGeom prst="rect">
            <a:avLst/>
          </a:prstGeom>
          <a:noFill/>
        </p:spPr>
        <p:txBody>
          <a:bodyPr wrap="square" rtlCol="0">
            <a:spAutoFit/>
          </a:bodyPr>
          <a:lstStyle/>
          <a:p>
            <a:r>
              <a:rPr lang="en-US"/>
              <a:t>FOPM Videos </a:t>
            </a:r>
            <a:r>
              <a:rPr lang="en-US" dirty="0"/>
              <a:t>Asset Slides</a:t>
            </a:r>
          </a:p>
        </p:txBody>
      </p:sp>
      <p:sp>
        <p:nvSpPr>
          <p:cNvPr id="11" name="TextBox 10"/>
          <p:cNvSpPr txBox="1"/>
          <p:nvPr/>
        </p:nvSpPr>
        <p:spPr>
          <a:xfrm>
            <a:off x="7302813" y="309607"/>
            <a:ext cx="524503" cy="276999"/>
          </a:xfrm>
          <a:prstGeom prst="rect">
            <a:avLst/>
          </a:prstGeom>
          <a:noFill/>
        </p:spPr>
        <p:txBody>
          <a:bodyPr wrap="none" rtlCol="0">
            <a:spAutoFit/>
          </a:bodyPr>
          <a:lstStyle/>
          <a:p>
            <a:r>
              <a:rPr lang="en-US" sz="1200" dirty="0"/>
              <a:t>2016</a:t>
            </a:r>
          </a:p>
        </p:txBody>
      </p:sp>
      <p:sp>
        <p:nvSpPr>
          <p:cNvPr id="14" name="TextBox 13"/>
          <p:cNvSpPr txBox="1"/>
          <p:nvPr/>
        </p:nvSpPr>
        <p:spPr>
          <a:xfrm>
            <a:off x="8079620" y="309607"/>
            <a:ext cx="524503" cy="276999"/>
          </a:xfrm>
          <a:prstGeom prst="rect">
            <a:avLst/>
          </a:prstGeom>
          <a:noFill/>
        </p:spPr>
        <p:txBody>
          <a:bodyPr wrap="none" rtlCol="0">
            <a:spAutoFit/>
          </a:bodyPr>
          <a:lstStyle/>
          <a:p>
            <a:r>
              <a:rPr lang="en-US" sz="1200" dirty="0"/>
              <a:t>2017</a:t>
            </a:r>
          </a:p>
        </p:txBody>
      </p:sp>
      <p:sp>
        <p:nvSpPr>
          <p:cNvPr id="15" name="TextBox 14"/>
          <p:cNvSpPr txBox="1"/>
          <p:nvPr/>
        </p:nvSpPr>
        <p:spPr>
          <a:xfrm>
            <a:off x="2371681" y="121640"/>
            <a:ext cx="3097323" cy="276999"/>
          </a:xfrm>
          <a:prstGeom prst="rect">
            <a:avLst/>
          </a:prstGeom>
          <a:noFill/>
        </p:spPr>
        <p:txBody>
          <a:bodyPr wrap="none" rtlCol="0">
            <a:spAutoFit/>
          </a:bodyPr>
          <a:lstStyle/>
          <a:p>
            <a:r>
              <a:rPr lang="en-US" sz="1200" dirty="0"/>
              <a:t>FOPM Client Reference assets by Industry</a:t>
            </a:r>
          </a:p>
        </p:txBody>
      </p:sp>
      <p:sp>
        <p:nvSpPr>
          <p:cNvPr id="24" name="5-Point Star 23"/>
          <p:cNvSpPr/>
          <p:nvPr/>
        </p:nvSpPr>
        <p:spPr>
          <a:xfrm>
            <a:off x="7055515" y="309607"/>
            <a:ext cx="296214" cy="178064"/>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5-Point Star 31"/>
          <p:cNvSpPr/>
          <p:nvPr/>
        </p:nvSpPr>
        <p:spPr>
          <a:xfrm>
            <a:off x="7808724" y="309607"/>
            <a:ext cx="296214" cy="178064"/>
          </a:xfrm>
          <a:prstGeom prst="star5">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5-Point Star 16"/>
          <p:cNvSpPr/>
          <p:nvPr/>
        </p:nvSpPr>
        <p:spPr>
          <a:xfrm>
            <a:off x="2012057" y="3053653"/>
            <a:ext cx="296214" cy="178064"/>
          </a:xfrm>
          <a:prstGeom prst="star5">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5-Point Star 17"/>
          <p:cNvSpPr/>
          <p:nvPr/>
        </p:nvSpPr>
        <p:spPr>
          <a:xfrm>
            <a:off x="2018004" y="2130824"/>
            <a:ext cx="296214" cy="178064"/>
          </a:xfrm>
          <a:prstGeom prst="star5">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5-Point Star 18"/>
          <p:cNvSpPr/>
          <p:nvPr/>
        </p:nvSpPr>
        <p:spPr>
          <a:xfrm>
            <a:off x="2048233" y="1637114"/>
            <a:ext cx="296214" cy="178064"/>
          </a:xfrm>
          <a:prstGeom prst="star5">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5-Point Star 19"/>
          <p:cNvSpPr/>
          <p:nvPr/>
        </p:nvSpPr>
        <p:spPr>
          <a:xfrm>
            <a:off x="2001146" y="3471357"/>
            <a:ext cx="296214" cy="178064"/>
          </a:xfrm>
          <a:prstGeom prst="star5">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6619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25900"/>
            <a:ext cx="4428000" cy="2289511"/>
          </a:xfrm>
          <a:prstGeom prst="rect">
            <a:avLst/>
          </a:prstGeom>
          <a:noFill/>
          <a:ln>
            <a:noFill/>
          </a:ln>
        </p:spPr>
        <p:txBody>
          <a:bodyPr wrap="square" lIns="0" tIns="0" rIns="0" bIns="0" anchor="t"/>
          <a:lstStyle/>
          <a:p>
            <a:pPr marL="0" marR="0" lvl="0" indent="0" algn="l" defTabSz="914400" rtl="0" eaLnBrk="1" fontAlgn="auto" latinLnBrk="0" hangingPunct="1">
              <a:lnSpc>
                <a:spcPct val="100000"/>
              </a:lnSpc>
              <a:spcBef>
                <a:spcPts val="0"/>
              </a:spcBef>
              <a:spcAft>
                <a:spcPts val="800"/>
              </a:spcAft>
              <a:buClrTx/>
              <a:buSzTx/>
              <a:buFontTx/>
              <a:buNone/>
              <a:tabLst/>
              <a:defRPr lang="en-US"/>
            </a:pPr>
            <a:r>
              <a:rPr lang="en-US" sz="2800" b="1" kern="0" dirty="0" err="1">
                <a:solidFill>
                  <a:srgbClr val="00639C"/>
                </a:solidFill>
                <a:latin typeface="Arial" panose="020B0604020202020204" pitchFamily="34" charset="0"/>
                <a:ea typeface="Lubalin Demi for IBM" charset="77"/>
                <a:cs typeface="Arial" panose="020B0604020202020204" pitchFamily="34" charset="0"/>
              </a:rPr>
              <a:t>Airservices</a:t>
            </a:r>
            <a:r>
              <a:rPr lang="en-US" sz="2800" b="1" kern="0" dirty="0">
                <a:solidFill>
                  <a:srgbClr val="00639C"/>
                </a:solidFill>
                <a:latin typeface="Arial" panose="020B0604020202020204" pitchFamily="34" charset="0"/>
                <a:ea typeface="Lubalin Demi for IBM" charset="77"/>
                <a:cs typeface="Arial" panose="020B0604020202020204" pitchFamily="34" charset="0"/>
              </a:rPr>
              <a:t> Australia</a:t>
            </a:r>
            <a:endPar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endParaRPr>
          </a:p>
          <a:p>
            <a:pPr marL="0" marR="0" lvl="0" indent="0" algn="l" defTabSz="914400" rtl="0" eaLnBrk="1" fontAlgn="auto" latinLnBrk="0" hangingPunct="1">
              <a:lnSpc>
                <a:spcPct val="100000"/>
              </a:lnSpc>
              <a:spcBef>
                <a:spcPts val="0"/>
              </a:spcBef>
              <a:spcAft>
                <a:spcPts val="800"/>
              </a:spcAft>
              <a:buClrTx/>
              <a:buSzTx/>
              <a:buFontTx/>
              <a:buNone/>
              <a:tabLst/>
              <a:defRPr lang="en-US"/>
            </a:pPr>
            <a:r>
              <a:rPr lang="en-US" sz="2400" b="1" kern="0" dirty="0">
                <a:solidFill>
                  <a:srgbClr val="00AFD8"/>
                </a:solidFill>
                <a:latin typeface="Arial" panose="020B0604020202020204" pitchFamily="34" charset="0"/>
                <a:ea typeface="Lubalin Demi for IBM" charset="77"/>
                <a:cs typeface="Arial" panose="020B0604020202020204" pitchFamily="34" charset="0"/>
              </a:rPr>
              <a:t>Gaining instant insight into performance, safety and compliance</a:t>
            </a:r>
            <a:endPar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endParaRPr>
          </a:p>
        </p:txBody>
      </p:sp>
      <p:sp>
        <p:nvSpPr>
          <p:cNvPr id="4" name="TextBox 4"/>
          <p:cNvSpPr txBox="1"/>
          <p:nvPr/>
        </p:nvSpPr>
        <p:spPr>
          <a:xfrm>
            <a:off x="5173200" y="1241799"/>
            <a:ext cx="4243516" cy="1035675"/>
          </a:xfrm>
          <a:prstGeom prst="rect">
            <a:avLst/>
          </a:prstGeom>
          <a:noFill/>
          <a:ln>
            <a:noFill/>
          </a:ln>
        </p:spPr>
        <p:txBody>
          <a:bodyPr wrap="square" lIns="0" tIns="0" rIns="0" bIns="0" anchor="t"/>
          <a:lstStyle/>
          <a:p>
            <a:pPr marL="0" marR="0" lvl="0" indent="0" algn="l" defTabSz="914400" rtl="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lvl="0">
              <a:spcAft>
                <a:spcPts val="500"/>
              </a:spcAft>
              <a:defRPr lang="en-US"/>
            </a:pPr>
            <a:r>
              <a:rPr lang="en-US" sz="1000" dirty="0">
                <a:latin typeface="Arial" panose="020B0604020202020204" pitchFamily="34" charset="0"/>
                <a:cs typeface="Arial" panose="020B0604020202020204" pitchFamily="34" charset="0"/>
              </a:rPr>
              <a:t>To provide instant insight for decision-making, the ARFF division wanted to accelerate reporting cycles and make safety and compliance data available to all stations and management on a daily basis.</a:t>
            </a: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b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5" name="TextBox 5"/>
          <p:cNvSpPr txBox="1"/>
          <p:nvPr/>
        </p:nvSpPr>
        <p:spPr>
          <a:xfrm>
            <a:off x="5173200" y="2425593"/>
            <a:ext cx="4392688" cy="1294144"/>
          </a:xfrm>
          <a:prstGeom prst="rect">
            <a:avLst/>
          </a:prstGeom>
          <a:noFill/>
          <a:ln>
            <a:noFill/>
          </a:ln>
        </p:spPr>
        <p:txBody>
          <a:bodyPr wrap="square" lIns="0" tIns="0" rIns="0" bIns="0" anchor="t"/>
          <a:lstStyle/>
          <a:p>
            <a:pPr marL="0" marR="0" lvl="0" indent="0" algn="l" defTabSz="914400" rtl="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lvl="0">
              <a:spcAft>
                <a:spcPts val="400"/>
              </a:spcAft>
              <a:defRPr lang="en-US"/>
            </a:pPr>
            <a:r>
              <a:rPr lang="en-US" sz="1000" dirty="0">
                <a:latin typeface="Arial" panose="020B0604020202020204" pitchFamily="34" charset="0"/>
                <a:cs typeface="Arial" panose="020B0604020202020204" pitchFamily="34" charset="0"/>
              </a:rPr>
              <a:t>Working with </a:t>
            </a:r>
            <a:r>
              <a:rPr lang="en-US" sz="1000" dirty="0" err="1">
                <a:latin typeface="Arial" panose="020B0604020202020204" pitchFamily="34" charset="0"/>
                <a:cs typeface="Arial" panose="020B0604020202020204" pitchFamily="34" charset="0"/>
              </a:rPr>
              <a:t>InfoCapital</a:t>
            </a:r>
            <a:r>
              <a:rPr lang="en-US" sz="1000" dirty="0">
                <a:latin typeface="Arial" panose="020B0604020202020204" pitchFamily="34" charset="0"/>
                <a:cs typeface="Arial" panose="020B0604020202020204" pitchFamily="34" charset="0"/>
              </a:rPr>
              <a:t>, ARFF replaced its spreadsheet-based reports with an IBM Analytics solution that unifies data from seven systems and automatically generates daily reports and scorecards.</a:t>
            </a: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br>
            <a:b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br>
            <a:endParaRPr kumimoji="0" lang="en-US" sz="1000" b="1" i="0" u="none" strike="noStrike" kern="0" cap="none" spc="0" normalizeH="0" baseline="0" noProof="0" dirty="0">
              <a:ln>
                <a:noFill/>
              </a:ln>
              <a:solidFill>
                <a:srgbClr val="FFFFFF"/>
              </a:solidFill>
              <a:effectLst/>
              <a:uLnTx/>
              <a:uFillTx/>
              <a:latin typeface="Arial" charset="0"/>
              <a:ea typeface="Arial" charset="0"/>
              <a:cs typeface="Arial" charset="0"/>
            </a:endParaRPr>
          </a:p>
        </p:txBody>
      </p:sp>
      <p:sp>
        <p:nvSpPr>
          <p:cNvPr id="8" name="TextBox 8"/>
          <p:cNvSpPr txBox="1"/>
          <p:nvPr/>
        </p:nvSpPr>
        <p:spPr>
          <a:xfrm>
            <a:off x="2815200" y="5899356"/>
            <a:ext cx="4428000" cy="1347018"/>
          </a:xfrm>
          <a:prstGeom prst="rect">
            <a:avLst/>
          </a:prstGeom>
          <a:noFill/>
          <a:ln>
            <a:noFill/>
          </a:ln>
        </p:spPr>
        <p:txBody>
          <a:bodyPr wrap="square" lIns="0" tIns="0" rIns="0" bIns="0" anchor="t"/>
          <a:lstStyle/>
          <a:p>
            <a:pPr lvl="0">
              <a:defRPr/>
            </a:pPr>
            <a:r>
              <a:rPr lang="en-US" sz="1000" dirty="0" err="1">
                <a:latin typeface="Arial" panose="020B0604020202020204" pitchFamily="34" charset="0"/>
                <a:cs typeface="Arial" panose="020B0604020202020204" pitchFamily="34" charset="0"/>
              </a:rPr>
              <a:t>Airservices</a:t>
            </a:r>
            <a:r>
              <a:rPr lang="en-US" sz="1000" dirty="0">
                <a:latin typeface="Arial" panose="020B0604020202020204" pitchFamily="34" charset="0"/>
                <a:cs typeface="Arial" panose="020B0604020202020204" pitchFamily="34" charset="0"/>
              </a:rPr>
              <a:t> Australia provides Aviation Rescue Fire Fighting (ARFF) services at 26 of Australia’s busiest airports. Responding to approximately 6,700 aircraft and airport emergency assistance requests nationally per year, its ARFF service is one of the world’s largest, with more than 900 operational and support personnel based around Australia.</a:t>
            </a: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algn="l" defTabSz="914400" rtl="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37360" cy="3691073"/>
        </p:xfrm>
        <a:graphic>
          <a:graphicData uri="http://schemas.openxmlformats.org/drawingml/2006/table">
            <a:tbl>
              <a:tblPr/>
              <a:tblGrid>
                <a:gridCol w="1737360">
                  <a:extLst>
                    <a:ext uri="{9D8B030D-6E8A-4147-A177-3AD203B41FA5}">
                      <a16:colId xmlns:a16="http://schemas.microsoft.com/office/drawing/2014/main" val="20000"/>
                    </a:ext>
                  </a:extLst>
                </a:gridCol>
              </a:tblGrid>
              <a:tr h="296464">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Saving</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86360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cs typeface="Arial" panose="020B0604020202020204" pitchFamily="34" charset="0"/>
                        </a:rPr>
                        <a:t>More</a:t>
                      </a:r>
                      <a:r>
                        <a:rPr lang="en-GB" altLang="en-US" sz="1000" baseline="0" dirty="0">
                          <a:solidFill>
                            <a:schemeClr val="tx1"/>
                          </a:solidFill>
                          <a:latin typeface="Arial" panose="020B0604020202020204" pitchFamily="34" charset="0"/>
                          <a:cs typeface="Arial" panose="020B0604020202020204" pitchFamily="34" charset="0"/>
                        </a:rPr>
                        <a:t> than 500 person days of manual reporting work per year</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44196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Monitor</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71120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US" altLang="en-US" sz="1000" dirty="0">
                          <a:latin typeface="Arial" panose="020B0604020202020204" pitchFamily="34" charset="0"/>
                          <a:ea typeface="MS PGothic" panose="020B0600070205080204" pitchFamily="34" charset="-128"/>
                          <a:cs typeface="Arial" panose="020B0604020202020204" pitchFamily="34" charset="0"/>
                        </a:rPr>
                        <a:t>Trends</a:t>
                      </a:r>
                      <a:r>
                        <a:rPr lang="en-US" altLang="en-US" sz="1000" baseline="0" dirty="0">
                          <a:latin typeface="Arial" panose="020B0604020202020204" pitchFamily="34" charset="0"/>
                          <a:ea typeface="MS PGothic" panose="020B0600070205080204" pitchFamily="34" charset="-128"/>
                          <a:cs typeface="Arial" panose="020B0604020202020204" pitchFamily="34" charset="0"/>
                        </a:rPr>
                        <a:t>, Spot patterns and pinpoint problems</a:t>
                      </a:r>
                      <a:endParaRPr lang="en-US" altLang="en-US" sz="1000" dirty="0">
                        <a:latin typeface="Arial" panose="020B0604020202020204" pitchFamily="34" charset="0"/>
                        <a:ea typeface="MS PGothic" panose="020B0600070205080204" pitchFamily="34" charset="-128"/>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44196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More</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71120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cs typeface="Arial" panose="020B0604020202020204" pitchFamily="34" charset="0"/>
                        </a:rPr>
                        <a:t>Efficient</a:t>
                      </a:r>
                      <a:r>
                        <a:rPr lang="en-GB" altLang="en-US" sz="1000" baseline="0" dirty="0">
                          <a:solidFill>
                            <a:schemeClr val="tx1"/>
                          </a:solidFill>
                          <a:latin typeface="Arial" panose="020B0604020202020204" pitchFamily="34" charset="0"/>
                          <a:cs typeface="Arial" panose="020B0604020202020204" pitchFamily="34" charset="0"/>
                        </a:rPr>
                        <a:t> work</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1184409"/>
          </a:xfrm>
          <a:prstGeom prst="rect">
            <a:avLst/>
          </a:prstGeom>
          <a:solidFill>
            <a:srgbClr val="00AFD9"/>
          </a:solidFill>
          <a:ln>
            <a:noFill/>
          </a:ln>
        </p:spPr>
        <p:txBody>
          <a:bodyPr wrap="square" lIns="101600" tIns="101600" rIns="101600" bIns="101600" anchor="t"/>
          <a:lstStyle/>
          <a:p>
            <a:pPr marL="0" marR="0" lvl="0" indent="0" algn="l" defTabSz="914400" rtl="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p>
          <a:p>
            <a:pPr marL="171450" marR="0" lvl="0" indent="-171450" algn="l" defTabSz="914400" rtl="0" eaLnBrk="1" fontAlgn="auto" latinLnBrk="0" hangingPunct="1">
              <a:lnSpc>
                <a:spcPct val="100000"/>
              </a:lnSpc>
              <a:spcBef>
                <a:spcPts val="0"/>
              </a:spcBef>
              <a:spcAft>
                <a:spcPts val="0"/>
              </a:spcAft>
              <a:buClr>
                <a:prstClr val="white"/>
              </a:buClr>
              <a:buSzTx/>
              <a:buFont typeface="Arial" charset="0"/>
              <a:buChar char="•"/>
              <a:tabLst/>
              <a:defRPr/>
            </a:pPr>
            <a:r>
              <a:rPr kumimoji="0" lang="en-GB"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Cognos</a:t>
            </a: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Business Intelligence</a:t>
            </a:r>
          </a:p>
          <a:p>
            <a:pPr marL="171450" marR="0" lvl="0" indent="-171450" algn="l" defTabSz="914400" rtl="0" eaLnBrk="1" fontAlgn="auto" latinLnBrk="0" hangingPunct="1">
              <a:lnSpc>
                <a:spcPct val="100000"/>
              </a:lnSpc>
              <a:spcBef>
                <a:spcPts val="0"/>
              </a:spcBef>
              <a:spcAft>
                <a:spcPts val="0"/>
              </a:spcAft>
              <a:buClr>
                <a:prstClr val="white"/>
              </a:buClr>
              <a:buSzTx/>
              <a:buFont typeface="Arial" charset="0"/>
              <a:buChar char="•"/>
              <a:tabLst/>
              <a:defRPr/>
            </a:pPr>
            <a:r>
              <a:rPr kumimoji="0" lang="en-GB"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Cognos</a:t>
            </a: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TM1</a:t>
            </a:r>
          </a:p>
          <a:p>
            <a:pPr marL="171450" marR="0" lvl="0" indent="-171450" algn="l" defTabSz="914400" rtl="0" eaLnBrk="1" fontAlgn="auto" latinLnBrk="0" hangingPunct="1">
              <a:lnSpc>
                <a:spcPct val="100000"/>
              </a:lnSpc>
              <a:spcBef>
                <a:spcPts val="0"/>
              </a:spcBef>
              <a:spcAft>
                <a:spcPts val="0"/>
              </a:spcAft>
              <a:buClr>
                <a:prstClr val="white"/>
              </a:buClr>
              <a:buSzTx/>
              <a:buFont typeface="Arial" charset="0"/>
              <a:buChar char="•"/>
              <a:tabLst/>
              <a:defRPr/>
            </a:pPr>
            <a:r>
              <a:rPr lang="en-GB" altLang="en-US" sz="1000" kern="0" dirty="0" err="1">
                <a:solidFill>
                  <a:sysClr val="windowText" lastClr="000000"/>
                </a:solidFill>
                <a:latin typeface="Arial" panose="020B0604020202020204" pitchFamily="34" charset="0"/>
                <a:cs typeface="Arial" panose="020B0604020202020204" pitchFamily="34" charset="0"/>
              </a:rPr>
              <a:t>Infosphere</a:t>
            </a:r>
            <a:r>
              <a:rPr lang="en-GB" altLang="en-US" sz="1000" kern="0" dirty="0">
                <a:solidFill>
                  <a:sysClr val="windowText" lastClr="000000"/>
                </a:solidFill>
                <a:latin typeface="Arial" panose="020B0604020202020204" pitchFamily="34" charset="0"/>
                <a:cs typeface="Arial" panose="020B0604020202020204" pitchFamily="34" charset="0"/>
              </a:rPr>
              <a:t> Information Server</a:t>
            </a: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ea typeface="+mn-ea"/>
                <a:cs typeface="Arial" pitchFamily="34" charset="0"/>
              </a:rPr>
              <a:t>Share this</a:t>
            </a:r>
            <a:endParaRPr kumimoji="0" lang="en-IN" altLang="en-US" sz="1100" b="0" i="0" u="none" strike="noStrike" kern="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28RIhGA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94834" y="495256"/>
            <a:ext cx="175673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kern="0" dirty="0">
                <a:solidFill>
                  <a:sysClr val="windowText" lastClr="000000"/>
                </a:solidFill>
                <a:latin typeface="Arial" panose="020B0604020202020204" pitchFamily="34" charset="0"/>
                <a:cs typeface="Arial" panose="020B0604020202020204" pitchFamily="34" charset="0"/>
              </a:rPr>
              <a:t>Aerospace &amp; Defence</a:t>
            </a:r>
            <a:endPar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6" name="Rectangle 2"/>
          <p:cNvSpPr>
            <a:spLocks noChangeArrowheads="1"/>
          </p:cNvSpPr>
          <p:nvPr/>
        </p:nvSpPr>
        <p:spPr bwMode="auto">
          <a:xfrm>
            <a:off x="622199" y="1093679"/>
            <a:ext cx="225792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 name="Rectangle 4"/>
          <p:cNvSpPr>
            <a:spLocks noChangeArrowheads="1"/>
          </p:cNvSpPr>
          <p:nvPr/>
        </p:nvSpPr>
        <p:spPr bwMode="auto">
          <a:xfrm>
            <a:off x="7497344" y="495256"/>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2199" y="1103512"/>
            <a:ext cx="4264410" cy="2626058"/>
          </a:xfrm>
          <a:prstGeom prst="rect">
            <a:avLst/>
          </a:prstGeom>
        </p:spPr>
      </p:pic>
      <p:sp>
        <p:nvSpPr>
          <p:cNvPr id="25" name="TextBox 6"/>
          <p:cNvSpPr txBox="1"/>
          <p:nvPr/>
        </p:nvSpPr>
        <p:spPr>
          <a:xfrm>
            <a:off x="668594" y="2517630"/>
            <a:ext cx="3706764" cy="1161303"/>
          </a:xfrm>
          <a:prstGeom prst="rect">
            <a:avLst/>
          </a:prstGeom>
          <a:solidFill>
            <a:schemeClr val="bg1">
              <a:alpha val="90000"/>
            </a:schemeClr>
          </a:solidFill>
          <a:ln>
            <a:noFill/>
          </a:ln>
        </p:spPr>
        <p:txBody>
          <a:bodyPr wrap="square" lIns="72000" tIns="72000" rIns="72000" bIns="72000" anchor="t"/>
          <a:lstStyle/>
          <a:p>
            <a:pPr lvl="0">
              <a:defRPr/>
            </a:pPr>
            <a:r>
              <a:rPr kumimoji="0" lang="en-US" sz="1200" b="1" i="1"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t>
            </a:r>
            <a:r>
              <a:rPr lang="en-US" sz="1200" b="1" i="1" dirty="0" err="1">
                <a:solidFill>
                  <a:srgbClr val="0070C0"/>
                </a:solidFill>
                <a:latin typeface="Arial" panose="020B0604020202020204" pitchFamily="34" charset="0"/>
                <a:cs typeface="Arial" panose="020B0604020202020204" pitchFamily="34" charset="0"/>
              </a:rPr>
              <a:t>InfoCapital</a:t>
            </a:r>
            <a:r>
              <a:rPr lang="en-US" sz="1200" b="1" i="1" dirty="0">
                <a:solidFill>
                  <a:srgbClr val="0070C0"/>
                </a:solidFill>
                <a:latin typeface="Arial" panose="020B0604020202020204" pitchFamily="34" charset="0"/>
                <a:cs typeface="Arial" panose="020B0604020202020204" pitchFamily="34" charset="0"/>
              </a:rPr>
              <a:t> were great at challenging our assumptions and explaining how IBM Analytics could help us accomplish our goals much more efficiently.</a:t>
            </a:r>
            <a:r>
              <a:rPr kumimoji="0" lang="en-US" sz="1200" b="1" i="1"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endParaRPr kumimoji="0" lang="en-US" altLang="en-US" sz="1200" b="1" i="1" u="none" strike="noStrike" kern="0" cap="none" spc="0" normalizeH="0" baseline="0" noProof="0" dirty="0">
              <a:ln>
                <a:noFill/>
              </a:ln>
              <a:solidFill>
                <a:srgbClr val="0070C0"/>
              </a:solidFill>
              <a:effectLst/>
              <a:uLnTx/>
              <a:uFillTx/>
              <a:latin typeface="Arial" panose="020B0604020202020204" pitchFamily="34" charset="0"/>
              <a:ea typeface="DejaVu Sans" charset="0"/>
              <a:cs typeface="Arial" panose="020B0604020202020204" pitchFamily="34" charset="0"/>
            </a:endParaRPr>
          </a:p>
          <a:p>
            <a:pPr lvl="0">
              <a:defRPr/>
            </a:pPr>
            <a:r>
              <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rPr>
              <a:t>— </a:t>
            </a:r>
            <a:r>
              <a:rPr lang="en-US" sz="1200" dirty="0">
                <a:solidFill>
                  <a:schemeClr val="tx2">
                    <a:lumMod val="60000"/>
                    <a:lumOff val="40000"/>
                  </a:schemeClr>
                </a:solidFill>
                <a:latin typeface="Arial" panose="020B0604020202020204" pitchFamily="34" charset="0"/>
                <a:cs typeface="Arial" panose="020B0604020202020204" pitchFamily="34" charset="0"/>
              </a:rPr>
              <a:t>Megan Brennan, Planning and Reporting Manager</a:t>
            </a:r>
            <a:endPar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1" u="none" strike="noStrike" kern="0" cap="none" spc="0" normalizeH="0" baseline="0" noProof="0" dirty="0">
              <a:ln>
                <a:noFill/>
              </a:ln>
              <a:solidFill>
                <a:srgbClr val="1F497D">
                  <a:lumMod val="60000"/>
                  <a:lumOff val="40000"/>
                </a:srgbClr>
              </a:solidFill>
              <a:effectLst/>
              <a:uLnTx/>
              <a:uFillTx/>
              <a:latin typeface="Arial" panose="020B0604020202020204" pitchFamily="34" charset="0"/>
              <a:ea typeface="DejaVu Sans"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0" cap="none" spc="0" normalizeH="0" baseline="0" noProof="0" dirty="0">
              <a:ln>
                <a:noFill/>
              </a:ln>
              <a:solidFill>
                <a:srgbClr val="1F497D">
                  <a:lumMod val="60000"/>
                  <a:lumOff val="40000"/>
                </a:srgbClr>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706185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09480"/>
            <a:ext cx="4428000" cy="2218292"/>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1500"/>
              </a:spcAft>
              <a:buClrTx/>
              <a:buSzTx/>
              <a:buFontTx/>
              <a:buNone/>
              <a:tabLst/>
              <a:defRPr lang="en-US"/>
            </a:pPr>
            <a:r>
              <a:rPr kumimoji="0" lang="en-GB" sz="2400" b="1" i="0" u="none" strike="noStrike" kern="0" cap="none" spc="0" normalizeH="0" baseline="0" noProof="0" dirty="0">
                <a:ln>
                  <a:noFill/>
                </a:ln>
                <a:solidFill>
                  <a:schemeClr val="tx2"/>
                </a:solidFill>
                <a:effectLst/>
                <a:uLnTx/>
                <a:uFillTx/>
                <a:latin typeface="Arial" panose="020B0604020202020204" pitchFamily="34" charset="0"/>
                <a:ea typeface="Lubalin Demi for IBM" charset="77"/>
                <a:cs typeface="Arial" panose="020B0604020202020204" pitchFamily="34" charset="0"/>
              </a:rPr>
              <a:t>Aviation Technical Services </a:t>
            </a:r>
            <a:r>
              <a:rPr kumimoji="0" lang="en-GB"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Gains fast, flexible insight into project-level costs </a:t>
            </a:r>
            <a:br>
              <a:rPr kumimoji="0" lang="en-GB"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br>
            <a:r>
              <a:rPr kumimoji="0" lang="en-GB"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with analytics</a:t>
            </a:r>
            <a:endPar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endParaRPr>
          </a:p>
        </p:txBody>
      </p:sp>
      <p:sp>
        <p:nvSpPr>
          <p:cNvPr id="4" name="TextBox 4"/>
          <p:cNvSpPr txBox="1"/>
          <p:nvPr/>
        </p:nvSpPr>
        <p:spPr>
          <a:xfrm>
            <a:off x="5173200" y="1241799"/>
            <a:ext cx="3689199" cy="10356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auto" latinLnBrk="0" hangingPunct="1">
              <a:lnSpc>
                <a:spcPct val="100000"/>
              </a:lnSpc>
              <a:spcBef>
                <a:spcPts val="0"/>
              </a:spcBef>
              <a:spcAft>
                <a:spcPts val="500"/>
              </a:spcAft>
              <a:buClrTx/>
              <a:buSzTx/>
              <a:buFontTx/>
              <a:buNone/>
              <a:tabLst/>
              <a:defRPr lang="en-US"/>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rPr>
              <a:t>ATS realized that deeper insight into </a:t>
            </a:r>
            <a:r>
              <a:rPr kumimoji="0" lang="en-GB"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rPr>
              <a:t>labor</a:t>
            </a: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rPr>
              <a:t> costs could help it allocate skilled resources more efficiently and manage aircraft maintenance projects more cost-effectively for its clients.</a:t>
            </a:r>
            <a:endParaRPr kumimoji="0" lang="en-US" sz="8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endParaRPr>
          </a:p>
        </p:txBody>
      </p:sp>
      <p:sp>
        <p:nvSpPr>
          <p:cNvPr id="5" name="TextBox 5"/>
          <p:cNvSpPr txBox="1"/>
          <p:nvPr/>
        </p:nvSpPr>
        <p:spPr>
          <a:xfrm>
            <a:off x="5173200" y="2201462"/>
            <a:ext cx="3689199" cy="15182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0"/>
              </a:spcBef>
              <a:spcAft>
                <a:spcPts val="500"/>
              </a:spcAft>
              <a:buClrTx/>
              <a:buSzTx/>
              <a:buFontTx/>
              <a:buNone/>
              <a:tabLst/>
              <a:defRPr lang="en-US"/>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rPr>
              <a:t>In place of its complex, manual, spreadsheet-based forecasting process, ATS has built a single source of truth for financial analytics – delivering fast, accurate insight to support smarter </a:t>
            </a:r>
            <a:r>
              <a:rPr kumimoji="0" lang="en-GB"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rPr>
              <a:t>labor</a:t>
            </a: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rPr>
              <a:t> planning.</a:t>
            </a: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endParaRPr>
          </a:p>
        </p:txBody>
      </p:sp>
      <p:sp>
        <p:nvSpPr>
          <p:cNvPr id="8" name="TextBox 8"/>
          <p:cNvSpPr txBox="1"/>
          <p:nvPr/>
        </p:nvSpPr>
        <p:spPr>
          <a:xfrm>
            <a:off x="2815200" y="5998029"/>
            <a:ext cx="4428000" cy="1327433"/>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900"/>
              </a:spcAft>
              <a:buClrTx/>
              <a:buSzTx/>
              <a:buFontTx/>
              <a:buNone/>
              <a:tabLst/>
              <a:defRPr lang="en-US"/>
            </a:pPr>
            <a:r>
              <a:rPr kumimoji="0" lang="en-GB" sz="1000" b="0" i="0" u="none" strike="noStrike" kern="0" cap="none" spc="0" normalizeH="0" baseline="0" noProof="0" dirty="0">
                <a:ln>
                  <a:noFill/>
                </a:ln>
                <a:solidFill>
                  <a:srgbClr val="59595B"/>
                </a:solidFill>
                <a:effectLst/>
                <a:uLnTx/>
                <a:uFillTx/>
                <a:latin typeface="Arial" panose="020B0604020202020204" pitchFamily="34" charset="0"/>
                <a:ea typeface="HelvNeue Light for IBM" charset="77"/>
                <a:cs typeface="Arial" panose="020B0604020202020204" pitchFamily="34" charset="0"/>
              </a:rPr>
              <a:t>ATS has been providing maintenance, repair and overhaul services for commercial and military aircraft for more than 45 years. Today, it employs over 1,500 employees and supports a global customer base across three business platforms: Airframe Services, Components Services and Engineering Services. </a:t>
            </a:r>
            <a:endParaRPr kumimoji="0" lang="en-US" sz="1000" b="0" i="0" u="none" strike="noStrike" kern="0" cap="none" spc="0" normalizeH="0" baseline="0" noProof="0" dirty="0">
              <a:ln>
                <a:noFill/>
              </a:ln>
              <a:solidFill>
                <a:srgbClr val="59595B"/>
              </a:solidFill>
              <a:effectLst/>
              <a:uLnTx/>
              <a:uFillTx/>
              <a:latin typeface="Arial" panose="020B0604020202020204" pitchFamily="34" charset="0"/>
              <a:ea typeface="HelvNeue Light for IBM" charset="77"/>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37360" cy="2587752"/>
        </p:xfrm>
        <a:graphic>
          <a:graphicData uri="http://schemas.openxmlformats.org/drawingml/2006/table">
            <a:tbl>
              <a:tblPr/>
              <a:tblGrid>
                <a:gridCol w="1737360">
                  <a:extLst>
                    <a:ext uri="{9D8B030D-6E8A-4147-A177-3AD203B41FA5}">
                      <a16:colId xmlns:a16="http://schemas.microsoft.com/office/drawing/2014/main" val="20000"/>
                    </a:ext>
                  </a:extLst>
                </a:gridCol>
              </a:tblGrid>
              <a:tr h="241300">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18288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Supports </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646176">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smarter decision-making when allocating skilled </a:t>
                      </a:r>
                      <a:r>
                        <a:rPr lang="en-GB" sz="1000" dirty="0" err="1">
                          <a:solidFill>
                            <a:srgbClr val="59595B"/>
                          </a:solidFill>
                          <a:latin typeface="Arial" panose="020B0604020202020204" pitchFamily="34" charset="0"/>
                          <a:ea typeface="HelvNeue Light for IBM" charset="77"/>
                          <a:cs typeface="Arial" panose="020B0604020202020204" pitchFamily="34" charset="0"/>
                        </a:rPr>
                        <a:t>labor</a:t>
                      </a:r>
                      <a:r>
                        <a:rPr lang="en-GB" sz="1000" dirty="0">
                          <a:solidFill>
                            <a:srgbClr val="59595B"/>
                          </a:solidFill>
                          <a:latin typeface="Arial" panose="020B0604020202020204" pitchFamily="34" charset="0"/>
                          <a:ea typeface="HelvNeue Light for IBM" charset="77"/>
                          <a:cs typeface="Arial" panose="020B0604020202020204" pitchFamily="34" charset="0"/>
                        </a:rPr>
                        <a:t> to projects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18288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Enhances </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707136">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control of costs, helping to maintain margins and increase value for clients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18288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80% shorter </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444500">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forecasting timescales save work for the finance team</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574065"/>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endParaRPr kumimoji="0" lang="en-US" sz="1200" b="0" i="0" u="none" strike="noStrike" kern="0" cap="none" spc="0" normalizeH="0" baseline="0" noProof="0" dirty="0">
              <a:ln>
                <a:noFill/>
              </a:ln>
              <a:solidFill>
                <a:srgbClr val="FFFFFF"/>
              </a:solidFill>
              <a:effectLst/>
              <a:uLnTx/>
              <a:uFillTx/>
              <a:latin typeface="Lubalin Demi for IBM" charset="77"/>
              <a:ea typeface="Lubalin Demi for IBM" charset="77"/>
              <a:cs typeface="Lubalin Demi for IBM" charset="77"/>
            </a:endParaRPr>
          </a:p>
          <a:p>
            <a:pPr marL="88900" marR="0" lvl="0" indent="-88900" defTabSz="914400" eaLnBrk="1" fontAlgn="auto" latinLnBrk="0" hangingPunct="1">
              <a:lnSpc>
                <a:spcPts val="1000"/>
              </a:lnSpc>
              <a:spcBef>
                <a:spcPts val="0"/>
              </a:spcBef>
              <a:spcAft>
                <a:spcPts val="400"/>
              </a:spcAft>
              <a:buClr>
                <a:schemeClr val="bg1"/>
              </a:buClr>
              <a:buSzPct val="100000"/>
              <a:buFont typeface="Arial" panose="020B0604020202020204" pitchFamily="34" charset="0"/>
              <a:buChar char="•"/>
              <a:tabLst>
                <a:tab pos="88900" algn="l"/>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rPr>
              <a:t>IBM® Cognos® TM1®</a:t>
            </a: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invalidUrl="https://www.linkedin.com/shareArticle?mini=true&amp;url=http://ibm.co/1Qy64dM&amp;title=Aviation Technical Services gains fast, flexible insight into project-level costs with analytics&amp;summary=&amp;sourc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1Qy64dM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70442" y="465864"/>
            <a:ext cx="1484181"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Aerospace &amp; Defence</a:t>
            </a:r>
          </a:p>
        </p:txBody>
      </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38958" y="5667022"/>
            <a:ext cx="1433355" cy="779649"/>
          </a:xfrm>
          <a:prstGeom prst="rect">
            <a:avLst/>
          </a:prstGeom>
        </p:spPr>
      </p:pic>
      <p:pic>
        <p:nvPicPr>
          <p:cNvPr id="12" name="Picture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35645" y="465864"/>
            <a:ext cx="1700106" cy="455259"/>
          </a:xfrm>
          <a:prstGeom prst="rect">
            <a:avLst/>
          </a:prstGeom>
        </p:spPr>
      </p:pic>
      <p:pic>
        <p:nvPicPr>
          <p:cNvPr id="7" name="Pictur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7200" y="1087982"/>
            <a:ext cx="4452765" cy="2631755"/>
          </a:xfrm>
          <a:prstGeom prst="rect">
            <a:avLst/>
          </a:prstGeom>
        </p:spPr>
      </p:pic>
      <p:sp>
        <p:nvSpPr>
          <p:cNvPr id="14" name="TextBox 6"/>
          <p:cNvSpPr txBox="1"/>
          <p:nvPr/>
        </p:nvSpPr>
        <p:spPr>
          <a:xfrm>
            <a:off x="449629" y="3114425"/>
            <a:ext cx="4155141" cy="494649"/>
          </a:xfrm>
          <a:prstGeom prst="rect">
            <a:avLst/>
          </a:prstGeom>
          <a:solidFill>
            <a:schemeClr val="bg1">
              <a:alpha val="90000"/>
            </a:schemeClr>
          </a:solidFill>
          <a:ln>
            <a:noFill/>
          </a:ln>
        </p:spPr>
        <p:txBody>
          <a:bodyPr wrap="square" lIns="72000" tIns="72000" rIns="72000" bIns="72000" anchor="t"/>
          <a:lstStyle/>
          <a:p>
            <a:pPr marL="63500" marR="0" lvl="0" indent="-76200" defTabSz="914400" eaLnBrk="1" fontAlgn="auto" latinLnBrk="0" hangingPunct="1">
              <a:lnSpc>
                <a:spcPts val="1300"/>
              </a:lnSpc>
              <a:spcBef>
                <a:spcPts val="0"/>
              </a:spcBef>
              <a:spcAft>
                <a:spcPts val="1100"/>
              </a:spcAft>
              <a:buClrTx/>
              <a:buSzTx/>
              <a:buFontTx/>
              <a:buNone/>
              <a:tabLst/>
              <a:defRPr lang="en-US"/>
            </a:pPr>
            <a:r>
              <a:rPr kumimoji="0" lang="en-US" sz="1200" b="1" i="1" u="none" strike="noStrike" kern="0" cap="none" spc="0" normalizeH="0" baseline="0" noProof="0" dirty="0">
                <a:ln>
                  <a:noFill/>
                </a:ln>
                <a:solidFill>
                  <a:srgbClr val="00639C"/>
                </a:solidFill>
                <a:effectLst/>
                <a:uLnTx/>
                <a:uFillTx/>
                <a:latin typeface="Arial" panose="020B0604020202020204" pitchFamily="34" charset="0"/>
                <a:ea typeface="Lubalin Demi Italic for IBM" charset="77"/>
                <a:cs typeface="Arial" panose="020B0604020202020204" pitchFamily="34" charset="0"/>
              </a:rPr>
              <a:t>“</a:t>
            </a:r>
            <a:r>
              <a:rPr kumimoji="0" lang="en-GB" sz="1200" b="1" i="1" u="none" strike="noStrike" kern="0" cap="none" spc="0" normalizeH="0" baseline="0" noProof="0" dirty="0">
                <a:ln>
                  <a:noFill/>
                </a:ln>
                <a:solidFill>
                  <a:srgbClr val="00639C"/>
                </a:solidFill>
                <a:effectLst/>
                <a:uLnTx/>
                <a:uFillTx/>
                <a:latin typeface="Arial" panose="020B0604020202020204" pitchFamily="34" charset="0"/>
                <a:ea typeface="Lubalin Demi Italic for IBM" charset="77"/>
                <a:cs typeface="Arial" panose="020B0604020202020204" pitchFamily="34" charset="0"/>
              </a:rPr>
              <a:t>Insight from IBM Analytics helps us maintain margins and deliver even better value to clients</a:t>
            </a:r>
            <a:r>
              <a:rPr kumimoji="0" lang="en-US" sz="1200" b="1" i="1" u="none" strike="noStrike" kern="0" cap="none" spc="0" normalizeH="0" baseline="0" noProof="0" dirty="0">
                <a:ln>
                  <a:noFill/>
                </a:ln>
                <a:solidFill>
                  <a:srgbClr val="00639C"/>
                </a:solidFill>
                <a:effectLst/>
                <a:uLnTx/>
                <a:uFillTx/>
                <a:latin typeface="Arial" panose="020B0604020202020204" pitchFamily="34" charset="0"/>
                <a:ea typeface="Lubalin Demi Italic for IBM" charset="77"/>
                <a:cs typeface="Arial" panose="020B0604020202020204" pitchFamily="34" charset="0"/>
              </a:rPr>
              <a:t>.”</a:t>
            </a:r>
            <a:endParaRPr kumimoji="0" lang="en-US" sz="800" b="0" i="0" u="none" strike="noStrike" kern="0" cap="none" spc="0" normalizeH="0" baseline="0" noProof="0" dirty="0">
              <a:ln>
                <a:noFill/>
              </a:ln>
              <a:solidFill>
                <a:srgbClr val="00AFD8"/>
              </a:solidFill>
              <a:effectLst/>
              <a:uLnTx/>
              <a:uFillTx/>
              <a:latin typeface="Arial" panose="020B0604020202020204" pitchFamily="34" charset="0"/>
              <a:ea typeface="HelvNeue Light for IBM" charset="77"/>
              <a:cs typeface="Arial" panose="020B0604020202020204" pitchFamily="34" charset="0"/>
            </a:endParaRPr>
          </a:p>
        </p:txBody>
      </p:sp>
    </p:spTree>
    <p:extLst>
      <p:ext uri="{BB962C8B-B14F-4D97-AF65-F5344CB8AC3E}">
        <p14:creationId xmlns:p14="http://schemas.microsoft.com/office/powerpoint/2010/main" val="1680003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25900"/>
            <a:ext cx="4428000" cy="2289511"/>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First Data Hellas</a:t>
            </a:r>
          </a:p>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Dramatically improving the accuracy of budgeting and billing</a:t>
            </a:r>
          </a:p>
        </p:txBody>
      </p:sp>
      <p:sp>
        <p:nvSpPr>
          <p:cNvPr id="4" name="TextBox 4"/>
          <p:cNvSpPr txBox="1"/>
          <p:nvPr/>
        </p:nvSpPr>
        <p:spPr>
          <a:xfrm>
            <a:off x="5173200" y="1241799"/>
            <a:ext cx="4243516" cy="10356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Changing conditions in the Greek banking industry were piling pressure on First Data Hellas’ manual budgeting and billing processes. How could the company cope with the rapid pace of change without letting costs spiral?</a:t>
            </a:r>
            <a:endPar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5" name="TextBox 5"/>
          <p:cNvSpPr txBox="1"/>
          <p:nvPr/>
        </p:nvSpPr>
        <p:spPr>
          <a:xfrm>
            <a:off x="5173200" y="2425593"/>
            <a:ext cx="4392688" cy="1294144"/>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Using spreadsheets to support budgeting and billing processes made life difficult for employees at First Data Hellas, especially during busy end-of-month periods. Harnessing IBM </a:t>
            </a:r>
            <a:r>
              <a:rPr kumimoji="0" lang="en-US"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Cognos</a:t>
            </a: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 technology enables faster, more accurate forecasting and invoicing – saving time and boosting business agility.</a:t>
            </a: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b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br>
            <a:endParaRPr kumimoji="0" lang="en-US" sz="1000" b="1" i="0" u="none" strike="noStrike" kern="0" cap="none" spc="0" normalizeH="0" baseline="0" noProof="0" dirty="0">
              <a:ln>
                <a:noFill/>
              </a:ln>
              <a:solidFill>
                <a:srgbClr val="FFFFFF"/>
              </a:solidFill>
              <a:effectLst/>
              <a:uLnTx/>
              <a:uFillTx/>
              <a:latin typeface="Arial" charset="0"/>
              <a:ea typeface="Arial" charset="0"/>
              <a:cs typeface="Arial" charset="0"/>
            </a:endParaRPr>
          </a:p>
        </p:txBody>
      </p:sp>
      <p:sp>
        <p:nvSpPr>
          <p:cNvPr id="8" name="TextBox 8"/>
          <p:cNvSpPr txBox="1"/>
          <p:nvPr/>
        </p:nvSpPr>
        <p:spPr>
          <a:xfrm>
            <a:off x="2815200" y="5944624"/>
            <a:ext cx="4428000" cy="1301750"/>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First Data Hellas is the Greek subsidiary of First Data Corporation, a global provider of electronic commerce and payment solutions for merchants, financial institutions and card issuers. Headquartered in Atlanta, Georgia, United States, First Data Corporation has operations in 35 countries, serving approximately 6.1 million merchants and generating total revenues of more than USD10.8 billion per year.</a:t>
            </a:r>
            <a:endPar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37360" cy="3620373"/>
        </p:xfrm>
        <a:graphic>
          <a:graphicData uri="http://schemas.openxmlformats.org/drawingml/2006/table">
            <a:tbl>
              <a:tblPr/>
              <a:tblGrid>
                <a:gridCol w="1737360">
                  <a:extLst>
                    <a:ext uri="{9D8B030D-6E8A-4147-A177-3AD203B41FA5}">
                      <a16:colId xmlns:a16="http://schemas.microsoft.com/office/drawing/2014/main" val="20000"/>
                    </a:ext>
                  </a:extLst>
                </a:gridCol>
              </a:tblGrid>
              <a:tr h="296464">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36576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Fast</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accurate invoicing</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64050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cs typeface="Arial" panose="020B0604020202020204" pitchFamily="34" charset="0"/>
                        </a:rPr>
                        <a:t>Increases</a:t>
                      </a:r>
                      <a:r>
                        <a:rPr lang="en-GB" altLang="en-US" sz="1000" baseline="0" dirty="0">
                          <a:solidFill>
                            <a:schemeClr val="tx1"/>
                          </a:solidFill>
                          <a:latin typeface="Arial" panose="020B0604020202020204" pitchFamily="34" charset="0"/>
                          <a:cs typeface="Arial" panose="020B0604020202020204" pitchFamily="34" charset="0"/>
                        </a:rPr>
                        <a:t> client satisfaction</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Lower</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Variances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86360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ea typeface="+mn-ea"/>
                          <a:cs typeface="Arial" panose="020B0604020202020204" pitchFamily="34" charset="0"/>
                        </a:rPr>
                        <a:t>Between</a:t>
                      </a:r>
                      <a:r>
                        <a:rPr lang="en-GB" altLang="en-US" sz="1000" baseline="0" dirty="0">
                          <a:solidFill>
                            <a:schemeClr val="tx1"/>
                          </a:solidFill>
                          <a:latin typeface="Arial" panose="020B0604020202020204" pitchFamily="34" charset="0"/>
                          <a:ea typeface="+mn-ea"/>
                          <a:cs typeface="Arial" panose="020B0604020202020204" pitchFamily="34" charset="0"/>
                        </a:rPr>
                        <a:t> budgets and actuals facilitate smarter business decisions</a:t>
                      </a:r>
                      <a:endParaRPr lang="en-US" altLang="en-US" sz="1000" dirty="0">
                        <a:latin typeface="Arial" panose="020B0604020202020204" pitchFamily="34" charset="0"/>
                        <a:ea typeface="MS PGothic" panose="020B0600070205080204" pitchFamily="34" charset="-128"/>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36576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Self</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 Service Reporting</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86360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cs typeface="Arial" panose="020B0604020202020204" pitchFamily="34" charset="0"/>
                        </a:rPr>
                        <a:t>Means</a:t>
                      </a:r>
                      <a:r>
                        <a:rPr lang="en-GB" altLang="en-US" sz="1000" baseline="0" dirty="0">
                          <a:solidFill>
                            <a:schemeClr val="tx1"/>
                          </a:solidFill>
                          <a:latin typeface="Arial" panose="020B0604020202020204" pitchFamily="34" charset="0"/>
                          <a:cs typeface="Arial" panose="020B0604020202020204" pitchFamily="34" charset="0"/>
                        </a:rPr>
                        <a:t> accountants spend less time writing reports and more time analysing them</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1321317"/>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GB"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Incube</a:t>
            </a: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Financial Management</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IBM® </a:t>
            </a:r>
            <a:r>
              <a:rPr kumimoji="0" lang="en-GB"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Cognos</a:t>
            </a: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Business Intelligence</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IBM </a:t>
            </a:r>
            <a:r>
              <a:rPr kumimoji="0" lang="en-GB"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Cognos</a:t>
            </a: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TM1® </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IBM </a:t>
            </a:r>
            <a:r>
              <a:rPr kumimoji="0" lang="en-GB"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Cloudant</a:t>
            </a: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GB"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SoftLayer</a:t>
            </a: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GB" sz="1000" b="0" i="0" u="none" strike="noStrike" kern="0" cap="none" spc="0" normalizeH="0" baseline="0" noProof="0" dirty="0">
              <a:ln>
                <a:noFill/>
              </a:ln>
              <a:solidFill>
                <a:sysClr val="windowText" lastClr="000000"/>
              </a:solidFill>
              <a:effectLst/>
              <a:uLnTx/>
              <a:uFillTx/>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28RIhGA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94834" y="495256"/>
            <a:ext cx="1756731"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Banking</a:t>
            </a:r>
          </a:p>
        </p:txBody>
      </p:sp>
      <p:sp>
        <p:nvSpPr>
          <p:cNvPr id="6" name="Rectangle 2"/>
          <p:cNvSpPr>
            <a:spLocks noChangeArrowheads="1"/>
          </p:cNvSpPr>
          <p:nvPr/>
        </p:nvSpPr>
        <p:spPr bwMode="auto">
          <a:xfrm>
            <a:off x="622199" y="1093679"/>
            <a:ext cx="225792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Rectangle 4"/>
          <p:cNvSpPr>
            <a:spLocks noChangeArrowheads="1"/>
          </p:cNvSpPr>
          <p:nvPr/>
        </p:nvSpPr>
        <p:spPr bwMode="auto">
          <a:xfrm>
            <a:off x="7497344" y="495256"/>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25" name="Picture 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76749" y="1103511"/>
            <a:ext cx="4107588" cy="2620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6"/>
          <p:cNvSpPr txBox="1"/>
          <p:nvPr/>
        </p:nvSpPr>
        <p:spPr>
          <a:xfrm>
            <a:off x="865236" y="2822434"/>
            <a:ext cx="3918157" cy="825333"/>
          </a:xfrm>
          <a:prstGeom prst="rect">
            <a:avLst/>
          </a:prstGeom>
          <a:solidFill>
            <a:schemeClr val="bg1">
              <a:alpha val="90000"/>
            </a:schemeClr>
          </a:solidFill>
          <a:ln>
            <a:noFill/>
          </a:ln>
        </p:spPr>
        <p:txBody>
          <a:bodyPr wrap="square" lIns="72000" tIns="72000" rIns="72000" bIns="7200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1200" b="1" i="1"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“IBM </a:t>
            </a:r>
            <a:r>
              <a:rPr kumimoji="0" lang="en-GB" altLang="en-US" sz="1200" b="1" i="1" u="none" strike="noStrike" kern="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Cognos</a:t>
            </a:r>
            <a:r>
              <a:rPr kumimoji="0" lang="en-GB" altLang="en-US" sz="1200" b="1" i="1"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has helped us really get on top of our numbers, and our finance processes now run on time, every month.”</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rPr>
              <a:t>— </a:t>
            </a:r>
            <a:r>
              <a:rPr kumimoji="0" lang="en-GB"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Line Olsen, Finance Manager, First Data Hellas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891850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0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99911"/>
            <a:ext cx="4419600" cy="2619826"/>
          </a:xfrm>
          <a:prstGeom prst="rect">
            <a:avLst/>
          </a:prstGeom>
          <a:solidFill>
            <a:srgbClr val="FFFFFF"/>
          </a:solidFill>
        </p:spPr>
      </p:pic>
      <p:sp>
        <p:nvSpPr>
          <p:cNvPr id="3" name="TextBox 3"/>
          <p:cNvSpPr txBox="1"/>
          <p:nvPr/>
        </p:nvSpPr>
        <p:spPr>
          <a:xfrm>
            <a:off x="2815200" y="4009480"/>
            <a:ext cx="4428000" cy="2218292"/>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NCB Jamaica</a:t>
            </a:r>
          </a:p>
          <a:p>
            <a:pPr marL="0" marR="0" lvl="0" indent="0" defTabSz="914400" eaLnBrk="1" fontAlgn="auto" latinLnBrk="0" hangingPunct="1">
              <a:lnSpc>
                <a:spcPct val="100000"/>
              </a:lnSpc>
              <a:spcBef>
                <a:spcPts val="0"/>
              </a:spcBef>
              <a:spcAft>
                <a:spcPts val="1500"/>
              </a:spcAft>
              <a:buClrTx/>
              <a:buSzTx/>
              <a:buFontTx/>
              <a:buNone/>
              <a:tabLst/>
              <a:defRPr lang="en-US"/>
            </a:pPr>
            <a:r>
              <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Taking the fast route to data-driven financial performance management with analytics in the cloud</a:t>
            </a:r>
          </a:p>
        </p:txBody>
      </p:sp>
      <p:sp>
        <p:nvSpPr>
          <p:cNvPr id="4" name="TextBox 4"/>
          <p:cNvSpPr txBox="1"/>
          <p:nvPr/>
        </p:nvSpPr>
        <p:spPr>
          <a:xfrm>
            <a:off x="5173200" y="1241799"/>
            <a:ext cx="4243516" cy="10356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050" b="0" i="0" u="none" strike="noStrike" kern="0" cap="none" spc="0" normalizeH="0" baseline="0" noProof="0" dirty="0">
                <a:ln>
                  <a:noFill/>
                </a:ln>
                <a:solidFill>
                  <a:sysClr val="windowText" lastClr="000000"/>
                </a:solidFill>
                <a:effectLst/>
                <a:uLnTx/>
                <a:uFillTx/>
                <a:latin typeface="Arial" charset="0"/>
                <a:ea typeface="Arial" charset="0"/>
                <a:cs typeface="Arial" charset="0"/>
              </a:rPr>
              <a:t>Recognizing that information is power, NCB wanted to liberate its financial data from spreadsheets, enable deeper analysis and give decision-makers the information they need to strategize effectively </a:t>
            </a:r>
            <a:endParaRPr kumimoji="0" lang="en-US" sz="1050" b="1" i="0" u="none" strike="noStrike" kern="0" cap="none" spc="0" normalizeH="0" baseline="0" noProof="0" dirty="0">
              <a:ln>
                <a:noFill/>
              </a:ln>
              <a:solidFill>
                <a:srgbClr val="FFFFFF"/>
              </a:solidFill>
              <a:effectLst/>
              <a:uLnTx/>
              <a:uFillTx/>
              <a:latin typeface="Arial" charset="0"/>
              <a:ea typeface="Arial" charset="0"/>
              <a:cs typeface="Arial" charset="0"/>
            </a:endParaRPr>
          </a:p>
        </p:txBody>
      </p:sp>
      <p:sp>
        <p:nvSpPr>
          <p:cNvPr id="5" name="TextBox 5"/>
          <p:cNvSpPr txBox="1"/>
          <p:nvPr/>
        </p:nvSpPr>
        <p:spPr>
          <a:xfrm>
            <a:off x="5173200" y="2201462"/>
            <a:ext cx="4243516" cy="15182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050" b="0" i="0" u="none" strike="noStrike" kern="0" cap="none" spc="0" normalizeH="0" baseline="0" noProof="0" dirty="0">
                <a:ln>
                  <a:noFill/>
                </a:ln>
                <a:solidFill>
                  <a:sysClr val="windowText" lastClr="000000"/>
                </a:solidFill>
                <a:effectLst/>
                <a:uLnTx/>
                <a:uFillTx/>
                <a:latin typeface="Arial" charset="0"/>
                <a:ea typeface="Arial" charset="0"/>
                <a:cs typeface="Arial" charset="0"/>
              </a:rPr>
              <a:t>NCB fast-tracked a transformation of its budgeting and reporting processes by choosing cloud-based analytics solutions from IBM, providing real-time insights into company spending and performance. </a:t>
            </a:r>
          </a:p>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050" b="0" i="0" u="none" strike="noStrike" kern="0" cap="none" spc="0" normalizeH="0" baseline="0" noProof="0" dirty="0">
                <a:ln>
                  <a:noFill/>
                </a:ln>
                <a:solidFill>
                  <a:sysClr val="windowText" lastClr="000000"/>
                </a:solidFill>
                <a:effectLst/>
                <a:uLnTx/>
                <a:uFillTx/>
                <a:latin typeface="Arial" charset="0"/>
                <a:ea typeface="Arial" charset="0"/>
                <a:cs typeface="Arial" charset="0"/>
              </a:rPr>
              <a:t>By reacting faster to changes in the market, NCB gains a key competitive advantage. The solution accelerates planning processes from four months to six weeks, and delivers insight in real time.</a:t>
            </a:r>
          </a:p>
          <a:p>
            <a:pPr marL="0" marR="0" lvl="0" indent="0" defTabSz="914400" eaLnBrk="1" fontAlgn="auto" latinLnBrk="0" hangingPunct="1">
              <a:lnSpc>
                <a:spcPct val="100000"/>
              </a:lnSpc>
              <a:spcBef>
                <a:spcPts val="0"/>
              </a:spcBef>
              <a:spcAft>
                <a:spcPts val="400"/>
              </a:spcAft>
              <a:buClrTx/>
              <a:buSzTx/>
              <a:buFontTx/>
              <a:buNone/>
              <a:tabLst/>
              <a:defRPr lang="en-US"/>
            </a:pPr>
            <a:endParaRPr kumimoji="0" lang="en-US" sz="1050" b="0" i="0" u="none" strike="noStrike" kern="0" cap="none" spc="0" normalizeH="0" baseline="0" noProof="0" dirty="0">
              <a:ln>
                <a:noFill/>
              </a:ln>
              <a:solidFill>
                <a:sysClr val="windowText" lastClr="000000"/>
              </a:solidFill>
              <a:effectLst/>
              <a:uLnTx/>
              <a:uFillTx/>
              <a:latin typeface="Arial" charset="0"/>
              <a:ea typeface="Arial" charset="0"/>
              <a:cs typeface="Arial" charset="0"/>
            </a:endParaRPr>
          </a:p>
          <a:p>
            <a:pPr marL="0" marR="0" lvl="0" indent="0" defTabSz="914400" eaLnBrk="1" fontAlgn="auto" latinLnBrk="0" hangingPunct="1">
              <a:lnSpc>
                <a:spcPct val="100000"/>
              </a:lnSpc>
              <a:spcBef>
                <a:spcPts val="0"/>
              </a:spcBef>
              <a:spcAft>
                <a:spcPts val="400"/>
              </a:spcAft>
              <a:buClrTx/>
              <a:buSzTx/>
              <a:buFontTx/>
              <a:buNone/>
              <a:tabLst/>
              <a:defRPr lang="en-US"/>
            </a:pPr>
            <a:endParaRPr kumimoji="0" lang="en-US" sz="1000" b="1" i="0" u="none" strike="noStrike" kern="0" cap="none" spc="0" normalizeH="0" baseline="0" noProof="0" dirty="0">
              <a:ln>
                <a:noFill/>
              </a:ln>
              <a:solidFill>
                <a:srgbClr val="FFFFFF"/>
              </a:solidFill>
              <a:effectLst/>
              <a:uLnTx/>
              <a:uFillTx/>
              <a:latin typeface="Arial" charset="0"/>
              <a:ea typeface="Arial" charset="0"/>
              <a:cs typeface="Arial" charset="0"/>
            </a:endParaRPr>
          </a:p>
        </p:txBody>
      </p:sp>
      <p:sp>
        <p:nvSpPr>
          <p:cNvPr id="8" name="TextBox 8"/>
          <p:cNvSpPr txBox="1"/>
          <p:nvPr/>
        </p:nvSpPr>
        <p:spPr>
          <a:xfrm>
            <a:off x="2815200" y="6509270"/>
            <a:ext cx="4428000" cy="848591"/>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t>National Commercial Bank Jamaica Limited (NCB) can trace its roots back to 1837; since then, it has grown to dominate the Jamaican banking industry. With divisions for consumer banking, wealth and asset management, insurance, merchant banking and corporate social responsibility, NCB offers a complete range of financial services through a diverse portfolio of companies.</a:t>
            </a: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3959412"/>
          <a:ext cx="1737360" cy="2761876"/>
        </p:xfrm>
        <a:graphic>
          <a:graphicData uri="http://schemas.openxmlformats.org/drawingml/2006/table">
            <a:tbl>
              <a:tblPr/>
              <a:tblGrid>
                <a:gridCol w="1737360">
                  <a:extLst>
                    <a:ext uri="{9D8B030D-6E8A-4147-A177-3AD203B41FA5}">
                      <a16:colId xmlns:a16="http://schemas.microsoft.com/office/drawing/2014/main" val="20000"/>
                    </a:ext>
                  </a:extLst>
                </a:gridCol>
              </a:tblGrid>
              <a:tr h="282388">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18288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3</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times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645608">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Faster budgeting</a:t>
                      </a:r>
                      <a:r>
                        <a:rPr lang="en-GB" sz="1000" baseline="0" dirty="0">
                          <a:solidFill>
                            <a:srgbClr val="59595B"/>
                          </a:solidFill>
                          <a:latin typeface="Arial" panose="020B0604020202020204" pitchFamily="34" charset="0"/>
                          <a:ea typeface="HelvNeue Light for IBM" charset="77"/>
                          <a:cs typeface="Arial" panose="020B0604020202020204" pitchFamily="34" charset="0"/>
                        </a:rPr>
                        <a:t> cycles, accelerating a four-month process to just six weeks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18288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Real-time</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558628">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Delivery of information</a:t>
                      </a:r>
                      <a:r>
                        <a:rPr lang="en-GB" sz="1000" baseline="0" dirty="0">
                          <a:solidFill>
                            <a:srgbClr val="59595B"/>
                          </a:solidFill>
                          <a:latin typeface="Arial" panose="020B0604020202020204" pitchFamily="34" charset="0"/>
                          <a:ea typeface="HelvNeue Light for IBM" charset="77"/>
                          <a:cs typeface="Arial" panose="020B0604020202020204" pitchFamily="34" charset="0"/>
                        </a:rPr>
                        <a:t> to the business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18288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Rapid</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726612">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Cloud deployment helped to transform financial</a:t>
                      </a:r>
                      <a:r>
                        <a:rPr lang="en-GB" sz="1000" baseline="0" dirty="0">
                          <a:solidFill>
                            <a:srgbClr val="59595B"/>
                          </a:solidFill>
                          <a:latin typeface="Arial" panose="020B0604020202020204" pitchFamily="34" charset="0"/>
                          <a:ea typeface="HelvNeue Light for IBM" charset="77"/>
                          <a:cs typeface="Arial" panose="020B0604020202020204" pitchFamily="34" charset="0"/>
                        </a:rPr>
                        <a:t> processes within three months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1120165"/>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US" sz="1050" b="0" i="0" u="none" strike="noStrike" kern="0" cap="none" spc="0" normalizeH="0" baseline="0" noProof="0" dirty="0">
                <a:ln>
                  <a:noFill/>
                </a:ln>
                <a:solidFill>
                  <a:sysClr val="windowText" lastClr="000000"/>
                </a:solidFill>
                <a:effectLst/>
                <a:uLnTx/>
                <a:uFillTx/>
                <a:latin typeface="Arial" charset="0"/>
                <a:ea typeface="Arial" charset="0"/>
                <a:cs typeface="Arial" charset="0"/>
              </a:rPr>
              <a:t>IBM® Cognos®  Disclosure Management Cloud</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US" sz="1050" b="0" i="0" u="none" strike="noStrike" kern="0" cap="none" spc="0" normalizeH="0" baseline="0" noProof="0" dirty="0">
                <a:ln>
                  <a:noFill/>
                </a:ln>
                <a:solidFill>
                  <a:sysClr val="windowText" lastClr="000000"/>
                </a:solidFill>
                <a:effectLst/>
                <a:uLnTx/>
                <a:uFillTx/>
                <a:latin typeface="Arial" charset="0"/>
                <a:ea typeface="Arial" charset="0"/>
                <a:cs typeface="Arial" charset="0"/>
              </a:rPr>
              <a:t>IBM Cognos TM1® on Cloud</a:t>
            </a: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pic>
        <p:nvPicPr>
          <p:cNvPr id="2" name="Picture 1">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10" invalidUrl="https://twitter.com/home?status=http://ibm.co/28MOXm7 via @ibmclientvoices"/>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70443" y="465864"/>
            <a:ext cx="1371600"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Banking</a:t>
            </a:r>
          </a:p>
        </p:txBody>
      </p:sp>
      <p:sp>
        <p:nvSpPr>
          <p:cNvPr id="6" name="Rectangle 2"/>
          <p:cNvSpPr>
            <a:spLocks noChangeArrowheads="1"/>
          </p:cNvSpPr>
          <p:nvPr/>
        </p:nvSpPr>
        <p:spPr bwMode="auto">
          <a:xfrm>
            <a:off x="622199" y="1093679"/>
            <a:ext cx="225792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 name="TextBox 6"/>
          <p:cNvSpPr txBox="1"/>
          <p:nvPr/>
        </p:nvSpPr>
        <p:spPr>
          <a:xfrm>
            <a:off x="457200" y="2555063"/>
            <a:ext cx="4217361" cy="1050663"/>
          </a:xfrm>
          <a:prstGeom prst="rect">
            <a:avLst/>
          </a:prstGeom>
          <a:solidFill>
            <a:schemeClr val="bg1">
              <a:alpha val="90000"/>
            </a:schemeClr>
          </a:solidFill>
          <a:ln>
            <a:noFill/>
          </a:ln>
        </p:spPr>
        <p:txBody>
          <a:bodyPr wrap="square" lIns="72000" tIns="72000" rIns="72000" bIns="7200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chemeClr val="tx2"/>
                </a:solidFill>
                <a:effectLst/>
                <a:uLnTx/>
                <a:uFillTx/>
              </a:rPr>
              <a:t>“</a:t>
            </a:r>
            <a:r>
              <a:rPr kumimoji="0" lang="en-US" sz="1200" b="0" i="1" u="none" strike="noStrike" kern="0" cap="none" spc="0" normalizeH="0" baseline="0" noProof="0" dirty="0">
                <a:ln>
                  <a:noFill/>
                </a:ln>
                <a:solidFill>
                  <a:schemeClr val="tx2"/>
                </a:solidFill>
                <a:effectLst/>
                <a:uLnTx/>
                <a:uFillTx/>
                <a:latin typeface="Arial" charset="0"/>
                <a:ea typeface="Arial" charset="0"/>
                <a:cs typeface="Arial" charset="0"/>
              </a:rPr>
              <a:t>IBM Analytics allows us to react faster to change, giving us the flexibility to adjust our strategy to maximize our appeal to customers.” </a:t>
            </a:r>
            <a:r>
              <a:rPr kumimoji="0" lang="en-US" sz="1200" b="0" i="1" u="none" strike="noStrike" kern="0" cap="none" spc="0" normalizeH="0" baseline="0" noProof="0" dirty="0">
                <a:ln>
                  <a:noFill/>
                </a:ln>
                <a:solidFill>
                  <a:schemeClr val="accent5">
                    <a:lumMod val="75000"/>
                  </a:schemeClr>
                </a:solidFill>
                <a:effectLst/>
                <a:uLnTx/>
                <a:uFillTx/>
                <a:latin typeface="Arial" charset="0"/>
                <a:ea typeface="Arial" charset="0"/>
                <a:cs typeface="Arial" charset="0"/>
              </a:rPr>
              <a:t>—Jacqueline De </a:t>
            </a:r>
            <a:r>
              <a:rPr kumimoji="0" lang="en-US" sz="1200" b="0" i="1" u="none" strike="noStrike" kern="0" cap="none" spc="0" normalizeH="0" baseline="0" noProof="0" dirty="0" err="1">
                <a:ln>
                  <a:noFill/>
                </a:ln>
                <a:solidFill>
                  <a:schemeClr val="accent5">
                    <a:lumMod val="75000"/>
                  </a:schemeClr>
                </a:solidFill>
                <a:effectLst/>
                <a:uLnTx/>
                <a:uFillTx/>
                <a:latin typeface="Arial" charset="0"/>
                <a:ea typeface="Arial" charset="0"/>
                <a:cs typeface="Arial" charset="0"/>
              </a:rPr>
              <a:t>Lisser</a:t>
            </a:r>
            <a:r>
              <a:rPr kumimoji="0" lang="en-US" sz="1200" b="0" i="1" u="none" strike="noStrike" kern="0" cap="none" spc="0" normalizeH="0" baseline="0" noProof="0" dirty="0">
                <a:ln>
                  <a:noFill/>
                </a:ln>
                <a:solidFill>
                  <a:schemeClr val="accent5">
                    <a:lumMod val="75000"/>
                  </a:schemeClr>
                </a:solidFill>
                <a:effectLst/>
                <a:uLnTx/>
                <a:uFillTx/>
                <a:latin typeface="Arial" charset="0"/>
                <a:ea typeface="Arial" charset="0"/>
                <a:cs typeface="Arial" charset="0"/>
              </a:rPr>
              <a:t>, Group Investor Relations Performance Monitoring and Planning Analyst, National Commercial Bank of Jamaica Limited</a:t>
            </a:r>
          </a:p>
        </p:txBody>
      </p:sp>
      <p:sp>
        <p:nvSpPr>
          <p:cNvPr id="19" name="Rectangle 1026"/>
          <p:cNvSpPr>
            <a:spLocks noChangeArrowheads="1"/>
          </p:cNvSpPr>
          <p:nvPr/>
        </p:nvSpPr>
        <p:spPr bwMode="auto">
          <a:xfrm>
            <a:off x="662304" y="1099911"/>
            <a:ext cx="2225253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 name="Rectangle 1030"/>
          <p:cNvSpPr>
            <a:spLocks noChangeArrowheads="1"/>
          </p:cNvSpPr>
          <p:nvPr/>
        </p:nvSpPr>
        <p:spPr bwMode="auto">
          <a:xfrm>
            <a:off x="0" y="0"/>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2053" name="Picture 102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76599" y="481905"/>
            <a:ext cx="1371600" cy="355600"/>
          </a:xfrm>
          <a:prstGeom prst="rect">
            <a:avLst/>
          </a:prstGeom>
          <a:solidFill>
            <a:srgbClr val="FFFFFF"/>
          </a:solidFill>
        </p:spPr>
      </p:pic>
      <p:pic>
        <p:nvPicPr>
          <p:cNvPr id="12" name="Picture 11">
            <a:hlinkClick r:id="rId13" action="ppaction://hlinkfile"/>
          </p:cNvPr>
          <p:cNvPicPr>
            <a:picLocks noChangeAspect="1"/>
          </p:cNvPicPr>
          <p:nvPr/>
        </p:nvPicPr>
        <p:blipFill>
          <a:blip r:embed="rId14"/>
          <a:stretch>
            <a:fillRect/>
          </a:stretch>
        </p:blipFill>
        <p:spPr>
          <a:xfrm>
            <a:off x="7839304" y="5625193"/>
            <a:ext cx="1531389" cy="905420"/>
          </a:xfrm>
          <a:prstGeom prst="rect">
            <a:avLst/>
          </a:prstGeom>
        </p:spPr>
      </p:pic>
      <p:sp>
        <p:nvSpPr>
          <p:cNvPr id="16" name="TextBox 15"/>
          <p:cNvSpPr txBox="1"/>
          <p:nvPr/>
        </p:nvSpPr>
        <p:spPr>
          <a:xfrm>
            <a:off x="7933844" y="5340350"/>
            <a:ext cx="1246936"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hlinkClick r:id="rId13" action="ppaction://hlinkfile"/>
              </a:rPr>
              <a:t>NCB Video</a:t>
            </a:r>
            <a:endParaRPr kumimoji="0" lang="en-US" sz="12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782274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25900"/>
            <a:ext cx="4428000" cy="2289511"/>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Nordent</a:t>
            </a:r>
          </a:p>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Building a single platform to simplify the “last mile” of Basel III and Solvency II reporting</a:t>
            </a:r>
          </a:p>
        </p:txBody>
      </p:sp>
      <p:sp>
        <p:nvSpPr>
          <p:cNvPr id="4" name="TextBox 4"/>
          <p:cNvSpPr txBox="1"/>
          <p:nvPr/>
        </p:nvSpPr>
        <p:spPr>
          <a:xfrm>
            <a:off x="5173200" y="1241799"/>
            <a:ext cx="4243516" cy="10356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With Basel III in force, and Solvency II on the horizon, </a:t>
            </a:r>
            <a:r>
              <a:rPr kumimoji="0" lang="en-US"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Nordnet</a:t>
            </a: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realized that it needed a more robust, less manual process to generate accurate regulatory reports in a timely and efficient manner.</a:t>
            </a: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5" name="TextBox 5"/>
          <p:cNvSpPr txBox="1"/>
          <p:nvPr/>
        </p:nvSpPr>
        <p:spPr>
          <a:xfrm>
            <a:off x="5173200" y="2425593"/>
            <a:ext cx="4392688" cy="1294144"/>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0"/>
              </a:spcBef>
              <a:spcAft>
                <a:spcPts val="400"/>
              </a:spcAft>
              <a:buClrTx/>
              <a:buSzTx/>
              <a:buFontTx/>
              <a:buNone/>
              <a:tabLst/>
              <a:defRPr lang="en-US"/>
            </a:pP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In seeking to comply with Basel III COREP and FINREP requirements, </a:t>
            </a:r>
            <a:r>
              <a:rPr kumimoji="0" lang="en-GB"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Nordnet</a:t>
            </a: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 realized that its existing manual reporting processes were no longer fit for purpose. By building a data warehouse and harnessing IBM </a:t>
            </a:r>
            <a:r>
              <a:rPr kumimoji="0" lang="en-GB"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Cognos</a:t>
            </a: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 Disclosure Management, the company can now easily maintain compliance not only with Basel III, but also Solvency II and other future requirements.</a:t>
            </a:r>
            <a:b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br>
            <a:endParaRPr kumimoji="0" lang="en-US" sz="1000" b="1" i="0" u="none" strike="noStrike" kern="0" cap="none" spc="0" normalizeH="0" baseline="0" noProof="0" dirty="0">
              <a:ln>
                <a:noFill/>
              </a:ln>
              <a:solidFill>
                <a:srgbClr val="FFFFFF"/>
              </a:solidFill>
              <a:effectLst/>
              <a:uLnTx/>
              <a:uFillTx/>
              <a:latin typeface="Arial" charset="0"/>
              <a:ea typeface="Arial" charset="0"/>
              <a:cs typeface="Arial" charset="0"/>
            </a:endParaRPr>
          </a:p>
        </p:txBody>
      </p:sp>
      <p:sp>
        <p:nvSpPr>
          <p:cNvPr id="8" name="TextBox 8"/>
          <p:cNvSpPr txBox="1"/>
          <p:nvPr/>
        </p:nvSpPr>
        <p:spPr>
          <a:xfrm>
            <a:off x="2815200" y="6056670"/>
            <a:ext cx="4428000" cy="1189703"/>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Nordnet</a:t>
            </a: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is an online financial institution that offers pensions, savings and investments to more than 400,000 customers in Sweden, Norway, Denmark and Finland. Its 370 employees focus on providing a transparent and trustworthy platform that help clients make wise investment decisions, and manages assets worth SEK160 billion (USD19.2 billion).</a:t>
            </a: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37360" cy="3718992"/>
        </p:xfrm>
        <a:graphic>
          <a:graphicData uri="http://schemas.openxmlformats.org/drawingml/2006/table">
            <a:tbl>
              <a:tblPr/>
              <a:tblGrid>
                <a:gridCol w="1737360">
                  <a:extLst>
                    <a:ext uri="{9D8B030D-6E8A-4147-A177-3AD203B41FA5}">
                      <a16:colId xmlns:a16="http://schemas.microsoft.com/office/drawing/2014/main" val="20000"/>
                    </a:ext>
                  </a:extLst>
                </a:gridCol>
              </a:tblGrid>
              <a:tr h="213792">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36576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Automates</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COREP (LCR) Reporting</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86360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cs typeface="Arial" panose="020B0604020202020204" pitchFamily="34" charset="0"/>
                        </a:rPr>
                        <a:t>Enabling</a:t>
                      </a:r>
                      <a:r>
                        <a:rPr lang="en-GB" altLang="en-US" sz="1000" baseline="0" dirty="0">
                          <a:solidFill>
                            <a:schemeClr val="tx1"/>
                          </a:solidFill>
                          <a:latin typeface="Arial" panose="020B0604020202020204" pitchFamily="34" charset="0"/>
                          <a:cs typeface="Arial" panose="020B0604020202020204" pitchFamily="34" charset="0"/>
                        </a:rPr>
                        <a:t> submissions within just two days of the financial close</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36576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Thousands</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of data points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86360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ea typeface="+mn-ea"/>
                          <a:cs typeface="Arial" panose="020B0604020202020204" pitchFamily="34" charset="0"/>
                        </a:rPr>
                        <a:t>Can</a:t>
                      </a:r>
                      <a:r>
                        <a:rPr lang="en-GB" altLang="en-US" sz="1000" baseline="0" dirty="0">
                          <a:solidFill>
                            <a:schemeClr val="tx1"/>
                          </a:solidFill>
                          <a:latin typeface="Arial" panose="020B0604020202020204" pitchFamily="34" charset="0"/>
                          <a:ea typeface="+mn-ea"/>
                          <a:cs typeface="Arial" panose="020B0604020202020204" pitchFamily="34" charset="0"/>
                        </a:rPr>
                        <a:t> be pre-populated into reports, reducing manual work and risk of error</a:t>
                      </a:r>
                      <a:endParaRPr lang="en-US" altLang="en-US" sz="1000" dirty="0">
                        <a:latin typeface="Arial" panose="020B0604020202020204" pitchFamily="34" charset="0"/>
                        <a:ea typeface="MS PGothic" panose="020B0600070205080204" pitchFamily="34" charset="-128"/>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18288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Extends</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Capabilities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86360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cs typeface="Arial" panose="020B0604020202020204" pitchFamily="34" charset="0"/>
                        </a:rPr>
                        <a:t>To</a:t>
                      </a:r>
                      <a:r>
                        <a:rPr lang="en-GB" altLang="en-US" sz="1000" baseline="0" dirty="0">
                          <a:solidFill>
                            <a:schemeClr val="tx1"/>
                          </a:solidFill>
                          <a:latin typeface="Arial" panose="020B0604020202020204" pitchFamily="34" charset="0"/>
                          <a:cs typeface="Arial" panose="020B0604020202020204" pitchFamily="34" charset="0"/>
                        </a:rPr>
                        <a:t> support both quantitative and qualitative external reporting tasks</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1321317"/>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charset="-128"/>
                <a:cs typeface="Arial" panose="020B0604020202020204" pitchFamily="34" charset="0"/>
              </a:rPr>
              <a:t>IBM® </a:t>
            </a:r>
            <a:r>
              <a:rPr kumimoji="0" lang="en-GB"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MS PGothic" charset="-128"/>
                <a:cs typeface="Arial" panose="020B0604020202020204" pitchFamily="34" charset="0"/>
              </a:rPr>
              <a:t>Cognos</a:t>
            </a: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charset="-128"/>
                <a:cs typeface="Arial" panose="020B0604020202020204" pitchFamily="34" charset="0"/>
              </a:rPr>
              <a:t>® Disclosure Management</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charset="-128"/>
                <a:cs typeface="Arial" panose="020B0604020202020204" pitchFamily="34" charset="0"/>
              </a:rPr>
              <a:t>IBM </a:t>
            </a:r>
            <a:r>
              <a:rPr kumimoji="0" lang="en-GB"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MS PGothic" charset="-128"/>
                <a:cs typeface="Arial" panose="020B0604020202020204" pitchFamily="34" charset="0"/>
              </a:rPr>
              <a:t>Cognos</a:t>
            </a: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charset="-128"/>
                <a:cs typeface="Arial" panose="020B0604020202020204" pitchFamily="34" charset="0"/>
              </a:rPr>
              <a:t> Controller</a:t>
            </a:r>
            <a:endPar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GB" sz="1000" b="0" i="0" u="none" strike="noStrike" kern="0" cap="none" spc="0" normalizeH="0" baseline="0" noProof="0" dirty="0">
              <a:ln>
                <a:noFill/>
              </a:ln>
              <a:solidFill>
                <a:sysClr val="windowText" lastClr="000000"/>
              </a:solidFill>
              <a:effectLst/>
              <a:uLnTx/>
              <a:uFillTx/>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28RIhGA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94834" y="495256"/>
            <a:ext cx="1756731"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Banking</a:t>
            </a:r>
          </a:p>
        </p:txBody>
      </p:sp>
      <p:sp>
        <p:nvSpPr>
          <p:cNvPr id="6" name="Rectangle 2"/>
          <p:cNvSpPr>
            <a:spLocks noChangeArrowheads="1"/>
          </p:cNvSpPr>
          <p:nvPr/>
        </p:nvSpPr>
        <p:spPr bwMode="auto">
          <a:xfrm>
            <a:off x="622199" y="1093679"/>
            <a:ext cx="225792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Rectangle 4"/>
          <p:cNvSpPr>
            <a:spLocks noChangeArrowheads="1"/>
          </p:cNvSpPr>
          <p:nvPr/>
        </p:nvSpPr>
        <p:spPr bwMode="auto">
          <a:xfrm>
            <a:off x="7497344" y="495256"/>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24" name="Picture 1"/>
          <p:cNvPicPr>
            <a:picLocks noChangeAspect="1"/>
          </p:cNvPicPr>
          <p:nvPr/>
        </p:nvPicPr>
        <p:blipFill>
          <a:blip r:embed="rId11">
            <a:extLst>
              <a:ext uri="{28A0092B-C50C-407E-A947-70E740481C1C}">
                <a14:useLocalDpi xmlns:a14="http://schemas.microsoft.com/office/drawing/2010/main" val="0"/>
              </a:ext>
            </a:extLst>
          </a:blip>
          <a:srcRect l="25125" t="35164" r="19507" b="37364"/>
          <a:stretch>
            <a:fillRect/>
          </a:stretch>
        </p:blipFill>
        <p:spPr bwMode="auto">
          <a:xfrm>
            <a:off x="757084" y="1103511"/>
            <a:ext cx="4138269" cy="263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6"/>
          <p:cNvSpPr txBox="1"/>
          <p:nvPr/>
        </p:nvSpPr>
        <p:spPr>
          <a:xfrm>
            <a:off x="845572" y="2842097"/>
            <a:ext cx="3706763" cy="825333"/>
          </a:xfrm>
          <a:prstGeom prst="rect">
            <a:avLst/>
          </a:prstGeom>
          <a:solidFill>
            <a:schemeClr val="bg1">
              <a:alpha val="90000"/>
            </a:schemeClr>
          </a:solidFill>
          <a:ln>
            <a:noFill/>
          </a:ln>
        </p:spPr>
        <p:txBody>
          <a:bodyPr wrap="square" lIns="72000" tIns="72000" rIns="72000" bIns="7200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1200" b="1" i="1"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t>
            </a:r>
            <a:r>
              <a:rPr kumimoji="0" lang="en-GB" altLang="en-US" sz="1200" b="1" i="1" u="none" strike="noStrike" kern="0" cap="none" spc="0" normalizeH="0" baseline="0" noProof="0" dirty="0">
                <a:ln>
                  <a:noFill/>
                </a:ln>
                <a:solidFill>
                  <a:srgbClr val="0070C0"/>
                </a:solidFill>
                <a:effectLst/>
                <a:uLnTx/>
                <a:uFillTx/>
                <a:latin typeface="Arial" panose="020B0604020202020204" pitchFamily="34" charset="0"/>
                <a:ea typeface="Arial Unicode MS" charset="0"/>
                <a:cs typeface="Arial" panose="020B0604020202020204" pitchFamily="34" charset="0"/>
              </a:rPr>
              <a:t>As new waves of regulation arise, solutions like this are going to become indispensable for every financial institution</a:t>
            </a:r>
            <a:r>
              <a:rPr kumimoji="0" lang="en-GB" altLang="en-US" sz="1200" b="1" i="1"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rPr>
              <a:t>— </a:t>
            </a:r>
            <a:r>
              <a:rPr kumimoji="0" lang="en-GB"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Arial Unicode MS" charset="0"/>
                <a:cs typeface="Arial" panose="020B0604020202020204" pitchFamily="34" charset="0"/>
              </a:rPr>
              <a:t>Jacob Kaplan, CFO, </a:t>
            </a:r>
            <a:r>
              <a:rPr kumimoji="0" lang="en-GB" altLang="en-US" sz="1200" b="0" i="1" u="none" strike="noStrike" kern="0" cap="none" spc="0" normalizeH="0" baseline="0" noProof="0" dirty="0" err="1">
                <a:ln>
                  <a:noFill/>
                </a:ln>
                <a:solidFill>
                  <a:schemeClr val="tx2">
                    <a:lumMod val="60000"/>
                    <a:lumOff val="40000"/>
                  </a:schemeClr>
                </a:solidFill>
                <a:effectLst/>
                <a:uLnTx/>
                <a:uFillTx/>
                <a:latin typeface="Arial" panose="020B0604020202020204" pitchFamily="34" charset="0"/>
                <a:ea typeface="Arial Unicode MS" charset="0"/>
                <a:cs typeface="Arial" panose="020B0604020202020204" pitchFamily="34" charset="0"/>
              </a:rPr>
              <a:t>Nordnet</a:t>
            </a:r>
            <a:endParaRPr kumimoji="0" lang="en-GB"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6906293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25900"/>
            <a:ext cx="4428000" cy="2289511"/>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IOOF Holdings</a:t>
            </a:r>
            <a:endPar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endParaRPr>
          </a:p>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Unifying a diverse business with a single solution for planning, budgeting and forecasting</a:t>
            </a:r>
            <a:endPar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endParaRPr>
          </a:p>
        </p:txBody>
      </p:sp>
      <p:sp>
        <p:nvSpPr>
          <p:cNvPr id="4" name="TextBox 4"/>
          <p:cNvSpPr txBox="1"/>
          <p:nvPr/>
        </p:nvSpPr>
        <p:spPr>
          <a:xfrm>
            <a:off x="5173200" y="1241799"/>
            <a:ext cx="4243516" cy="10356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auto" latinLnBrk="0" hangingPunct="1">
              <a:lnSpc>
                <a:spcPct val="100000"/>
              </a:lnSpc>
              <a:spcBef>
                <a:spcPts val="0"/>
              </a:spcBef>
              <a:spcAft>
                <a:spcPts val="500"/>
              </a:spcAft>
              <a:buClrTx/>
              <a:buSzTx/>
              <a:buFontTx/>
              <a:buNone/>
              <a:tabLst/>
              <a:defRPr lang="en-US"/>
            </a:pP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rPr>
              <a:t>To foster continued growth, IOOF Holdings needed to be able to create accurate group-level business plans – but reliance on a variety of spreadsheet-based processes made it difficult to gain insight.</a:t>
            </a: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5" name="TextBox 5"/>
          <p:cNvSpPr txBox="1"/>
          <p:nvPr/>
        </p:nvSpPr>
        <p:spPr>
          <a:xfrm>
            <a:off x="5173200" y="2297774"/>
            <a:ext cx="4392688" cy="1294144"/>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0"/>
              </a:spcBef>
              <a:spcAft>
                <a:spcPts val="400"/>
              </a:spcAft>
              <a:buClrTx/>
              <a:buSzTx/>
              <a:buFontTx/>
              <a:buNone/>
              <a:tabLst/>
              <a:defRPr lang="en-US"/>
            </a:pP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Integrating acquisitions poses a challenge for financial services companies, particularly if the different entities have diverse business models. Using IBM Analytics software, IOOF Holdings has built a centralised planning solution that unites all its business units, giving decision-makers greater confidence, and eliminating hours of spreadsheet work.</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endParaRPr>
          </a:p>
        </p:txBody>
      </p:sp>
      <p:sp>
        <p:nvSpPr>
          <p:cNvPr id="8" name="TextBox 8"/>
          <p:cNvSpPr txBox="1"/>
          <p:nvPr/>
        </p:nvSpPr>
        <p:spPr>
          <a:xfrm>
            <a:off x="2815200" y="6315411"/>
            <a:ext cx="4428000" cy="930962"/>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One of Australia’s largest financial services companies, IOOF offers a full range of products and services, including financial advice, platform management and administration, investment management and trustee services. It manages and administers more than AUD 144.5 billion of client monies (as at 31 December 2014), and is listed on the Australian Securities Exchange in the ASX Top 100 (ASX:IFL; OTC:IOOFY).</a:t>
            </a:r>
            <a:endPar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922206" cy="3559313"/>
        </p:xfrm>
        <a:graphic>
          <a:graphicData uri="http://schemas.openxmlformats.org/drawingml/2006/table">
            <a:tbl>
              <a:tblPr/>
              <a:tblGrid>
                <a:gridCol w="1922206">
                  <a:extLst>
                    <a:ext uri="{9D8B030D-6E8A-4147-A177-3AD203B41FA5}">
                      <a16:colId xmlns:a16="http://schemas.microsoft.com/office/drawing/2014/main" val="20000"/>
                    </a:ext>
                  </a:extLst>
                </a:gridCol>
              </a:tblGrid>
              <a:tr h="203493">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292846">
                <a:tc>
                  <a:txBody>
                    <a:bodyPr/>
                    <a:lstStyle/>
                    <a:p>
                      <a:pPr marL="50800" marR="50800" lvl="0" indent="0">
                        <a:lnSpc>
                          <a:spcPct val="100000"/>
                        </a:lnSpc>
                        <a:spcAft>
                          <a:spcPts val="600"/>
                        </a:spcAft>
                        <a:defRPr lang="en-US"/>
                      </a:pPr>
                      <a:r>
                        <a:rPr lang="en-US" sz="1200" b="1" baseline="0" dirty="0">
                          <a:solidFill>
                            <a:srgbClr val="00AFD8"/>
                          </a:solidFill>
                          <a:latin typeface="Arial" panose="020B0604020202020204" pitchFamily="34" charset="0"/>
                          <a:ea typeface="HelvNeue Bold for IBM" charset="77"/>
                          <a:cs typeface="Arial" panose="020B0604020202020204" pitchFamily="34" charset="0"/>
                        </a:rPr>
                        <a:t>Cuts one month</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89012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US" altLang="en-US" sz="1000" dirty="0">
                          <a:latin typeface="Arial" panose="020B0604020202020204" pitchFamily="34" charset="0"/>
                          <a:cs typeface="Arial" panose="020B0604020202020204" pitchFamily="34" charset="0"/>
                        </a:rPr>
                        <a:t>From</a:t>
                      </a:r>
                      <a:r>
                        <a:rPr lang="en-US" altLang="en-US" sz="1000" baseline="0" dirty="0">
                          <a:latin typeface="Arial" panose="020B0604020202020204" pitchFamily="34" charset="0"/>
                          <a:cs typeface="Arial" panose="020B0604020202020204" pitchFamily="34" charset="0"/>
                        </a:rPr>
                        <a:t> the annual budgeting cycle by eliminating laborious spreadsheet work</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292846">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Boosts</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Confidence</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788893">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ea typeface="+mn-ea"/>
                          <a:cs typeface="Arial" panose="020B0604020202020204" pitchFamily="34" charset="0"/>
                        </a:rPr>
                        <a:t>In</a:t>
                      </a:r>
                      <a:r>
                        <a:rPr lang="en-GB" altLang="en-US" sz="1000" baseline="0" dirty="0">
                          <a:solidFill>
                            <a:schemeClr val="tx1"/>
                          </a:solidFill>
                          <a:latin typeface="Arial" panose="020B0604020202020204" pitchFamily="34" charset="0"/>
                          <a:ea typeface="+mn-ea"/>
                          <a:cs typeface="Arial" panose="020B0604020202020204" pitchFamily="34" charset="0"/>
                        </a:rPr>
                        <a:t> quarterly forecasts with more detailed data and robust processes</a:t>
                      </a:r>
                      <a:endParaRPr lang="en-US" altLang="en-US" sz="1000" dirty="0">
                        <a:latin typeface="Arial" panose="020B0604020202020204" pitchFamily="34" charset="0"/>
                        <a:ea typeface="MS PGothic" panose="020B0600070205080204" pitchFamily="34" charset="-128"/>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174422">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Reduces</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Costs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823661">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cs typeface="Arial" panose="020B0604020202020204" pitchFamily="34" charset="0"/>
                        </a:rPr>
                        <a:t>Of</a:t>
                      </a:r>
                      <a:r>
                        <a:rPr lang="en-GB" altLang="en-US" sz="1000" baseline="0" dirty="0">
                          <a:solidFill>
                            <a:schemeClr val="tx1"/>
                          </a:solidFill>
                          <a:latin typeface="Arial" panose="020B0604020202020204" pitchFamily="34" charset="0"/>
                          <a:cs typeface="Arial" panose="020B0604020202020204" pitchFamily="34" charset="0"/>
                        </a:rPr>
                        <a:t> external support</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1321317"/>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charset="-128"/>
                <a:cs typeface="Arial" panose="020B0604020202020204" pitchFamily="34" charset="0"/>
              </a:rPr>
              <a:t>IBM® </a:t>
            </a:r>
            <a:r>
              <a:rPr kumimoji="0" lang="en-GB"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MS PGothic" charset="-128"/>
                <a:cs typeface="Arial" panose="020B0604020202020204" pitchFamily="34" charset="0"/>
              </a:rPr>
              <a:t>Cognos</a:t>
            </a: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charset="-128"/>
                <a:cs typeface="Arial" panose="020B0604020202020204" pitchFamily="34" charset="0"/>
              </a:rPr>
              <a:t>® TM1</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anose="020B0600070205080204" pitchFamily="34" charset="-128"/>
                <a:cs typeface="Arial" panose="020B0604020202020204" pitchFamily="34" charset="0"/>
              </a:rPr>
              <a:t>IBM® </a:t>
            </a:r>
            <a:r>
              <a:rPr kumimoji="0" lang="en-US"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MS PGothic" panose="020B0600070205080204" pitchFamily="34" charset="-128"/>
                <a:cs typeface="Arial" panose="020B0604020202020204" pitchFamily="34" charset="0"/>
              </a:rPr>
              <a:t>Cognos</a:t>
            </a: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anose="020B0600070205080204" pitchFamily="34" charset="-128"/>
                <a:cs typeface="Arial" panose="020B0604020202020204" pitchFamily="34" charset="0"/>
              </a:rPr>
              <a:t> Business Intelligence</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28RIhGA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94834" y="495256"/>
            <a:ext cx="1756731"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Financial Services</a:t>
            </a:r>
          </a:p>
        </p:txBody>
      </p:sp>
      <p:sp>
        <p:nvSpPr>
          <p:cNvPr id="6" name="Rectangle 2"/>
          <p:cNvSpPr>
            <a:spLocks noChangeArrowheads="1"/>
          </p:cNvSpPr>
          <p:nvPr/>
        </p:nvSpPr>
        <p:spPr bwMode="auto">
          <a:xfrm>
            <a:off x="622199" y="1093679"/>
            <a:ext cx="225792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Rectangle 4"/>
          <p:cNvSpPr>
            <a:spLocks noChangeArrowheads="1"/>
          </p:cNvSpPr>
          <p:nvPr/>
        </p:nvSpPr>
        <p:spPr bwMode="auto">
          <a:xfrm>
            <a:off x="7497344" y="495256"/>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25" name="Picture 2"/>
          <p:cNvPicPr>
            <a:picLocks/>
          </p:cNvPicPr>
          <p:nvPr/>
        </p:nvPicPr>
        <p:blipFill>
          <a:blip r:embed="rId11">
            <a:extLst>
              <a:ext uri="{28A0092B-C50C-407E-A947-70E740481C1C}">
                <a14:useLocalDpi xmlns:a14="http://schemas.microsoft.com/office/drawing/2010/main" val="0"/>
              </a:ext>
            </a:extLst>
          </a:blip>
          <a:srcRect t="32210" r="685" b="15450"/>
          <a:stretch>
            <a:fillRect/>
          </a:stretch>
        </p:blipFill>
        <p:spPr bwMode="auto">
          <a:xfrm>
            <a:off x="757084" y="1103511"/>
            <a:ext cx="4126046" cy="2662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6"/>
          <p:cNvSpPr txBox="1"/>
          <p:nvPr/>
        </p:nvSpPr>
        <p:spPr>
          <a:xfrm>
            <a:off x="904566" y="2487561"/>
            <a:ext cx="3205318" cy="1201205"/>
          </a:xfrm>
          <a:prstGeom prst="rect">
            <a:avLst/>
          </a:prstGeom>
          <a:solidFill>
            <a:schemeClr val="bg1">
              <a:alpha val="90000"/>
            </a:schemeClr>
          </a:solidFill>
          <a:ln>
            <a:noFill/>
          </a:ln>
        </p:spPr>
        <p:txBody>
          <a:bodyPr wrap="square" lIns="72000" tIns="72000" rIns="72000" bIns="7200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1200" b="1" i="1" u="none" strike="noStrike" kern="0" cap="none" spc="0" normalizeH="0" baseline="0" noProof="0" dirty="0">
                <a:ln>
                  <a:noFill/>
                </a:ln>
                <a:solidFill>
                  <a:srgbClr val="0070C0"/>
                </a:solidFill>
                <a:effectLst/>
                <a:uLnTx/>
                <a:uFillTx/>
                <a:latin typeface="Arial" panose="020B0604020202020204" pitchFamily="34" charset="0"/>
                <a:ea typeface="Arial Unicode MS" charset="0"/>
                <a:cs typeface="Arial" panose="020B0604020202020204" pitchFamily="34" charset="0"/>
              </a:rPr>
              <a:t>“Analytics helps us integrate our lines of business more efficiently, and assess the impact of new acquisitions three to five years ahead.”</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US" sz="1200" b="1"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1200" b="1"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 </a:t>
            </a:r>
            <a:r>
              <a:rPr kumimoji="0" lang="pt-BR"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Arial Unicode MS" charset="0"/>
                <a:cs typeface="Arial" panose="020B0604020202020204" pitchFamily="34" charset="0"/>
              </a:rPr>
              <a:t>David Coulter, CFO, IOOF Holdings</a:t>
            </a:r>
            <a:r>
              <a:rPr kumimoji="0" lang="en-GB"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Arial Unicode MS" charset="0"/>
                <a:cs typeface="Arial" panose="020B0604020202020204" pitchFamily="34" charset="0"/>
              </a:rPr>
              <a:t> </a:t>
            </a:r>
            <a:endPar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Arial" charset="0"/>
              <a:cs typeface="Arial" panose="020B0604020202020204" pitchFamily="34" charset="0"/>
            </a:endParaRPr>
          </a:p>
        </p:txBody>
      </p:sp>
      <p:pic>
        <p:nvPicPr>
          <p:cNvPr id="28" name="Picture 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521435" y="216310"/>
            <a:ext cx="1068705" cy="672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7943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09480"/>
            <a:ext cx="4428000" cy="2218292"/>
          </a:xfrm>
          <a:prstGeom prst="rect">
            <a:avLst/>
          </a:prstGeom>
          <a:noFill/>
          <a:ln>
            <a:noFill/>
          </a:ln>
        </p:spPr>
        <p:txBody>
          <a:bodyPr wrap="square" lIns="0" tIns="0" rIns="0" bIns="0" anchor="t"/>
          <a:lstStyle/>
          <a:p>
            <a:pPr>
              <a:spcAft>
                <a:spcPts val="800"/>
              </a:spcAft>
              <a:defRPr lang="en-US"/>
            </a:pPr>
            <a:r>
              <a:rPr lang="en-US" sz="2800" b="1" dirty="0">
                <a:solidFill>
                  <a:srgbClr val="00639C"/>
                </a:solidFill>
                <a:latin typeface="Arial" panose="020B0604020202020204" pitchFamily="34" charset="0"/>
                <a:ea typeface="Lubalin Demi for IBM" charset="77"/>
                <a:cs typeface="Arial" panose="020B0604020202020204" pitchFamily="34" charset="0"/>
              </a:rPr>
              <a:t>London Stock Exchange Group</a:t>
            </a:r>
          </a:p>
          <a:p>
            <a:pPr>
              <a:spcAft>
                <a:spcPts val="800"/>
              </a:spcAft>
              <a:defRPr lang="en-US"/>
            </a:pPr>
            <a:r>
              <a:rPr lang="en-GB" sz="2400" b="1" dirty="0">
                <a:solidFill>
                  <a:srgbClr val="00AFD8"/>
                </a:solidFill>
                <a:latin typeface="Arial" panose="020B0604020202020204" pitchFamily="34" charset="0"/>
                <a:ea typeface="Lubalin Demi for IBM" charset="77"/>
                <a:cs typeface="Arial" panose="020B0604020202020204" pitchFamily="34" charset="0"/>
              </a:rPr>
              <a:t>Supporting a growing capital markets business with robust, reliable financial reporting</a:t>
            </a:r>
            <a:endParaRPr sz="2400" b="1" dirty="0">
              <a:solidFill>
                <a:srgbClr val="00AFD8"/>
              </a:solidFill>
              <a:latin typeface="Arial" panose="020B0604020202020204" pitchFamily="34" charset="0"/>
              <a:ea typeface="Lubalin Demi for IBM" charset="77"/>
              <a:cs typeface="Arial" panose="020B0604020202020204" pitchFamily="34" charset="0"/>
            </a:endParaRPr>
          </a:p>
        </p:txBody>
      </p:sp>
      <p:sp>
        <p:nvSpPr>
          <p:cNvPr id="4" name="TextBox 4"/>
          <p:cNvSpPr txBox="1"/>
          <p:nvPr/>
        </p:nvSpPr>
        <p:spPr>
          <a:xfrm>
            <a:off x="5154562" y="1370403"/>
            <a:ext cx="4177275" cy="1035675"/>
          </a:xfrm>
          <a:prstGeom prst="rect">
            <a:avLst/>
          </a:prstGeom>
          <a:noFill/>
          <a:ln>
            <a:noFill/>
          </a:ln>
        </p:spPr>
        <p:txBody>
          <a:bodyPr wrap="square" lIns="0" tIns="0" rIns="0" bIns="0" anchor="t"/>
          <a:lstStyle/>
          <a:p>
            <a:pPr>
              <a:spcAft>
                <a:spcPts val="400"/>
              </a:spcAft>
              <a:defRPr lang="en-US"/>
            </a:pPr>
            <a:r>
              <a:rPr sz="1200" b="1" dirty="0">
                <a:solidFill>
                  <a:srgbClr val="FFFFFF"/>
                </a:solidFill>
                <a:latin typeface="Arial" panose="020B0604020202020204" pitchFamily="34" charset="0"/>
                <a:ea typeface="Lubalin Demi for IBM" charset="77"/>
                <a:cs typeface="Arial" panose="020B0604020202020204" pitchFamily="34" charset="0"/>
              </a:rPr>
              <a:t>Business challenge</a:t>
            </a:r>
          </a:p>
          <a:p>
            <a:r>
              <a:rPr lang="en-US" sz="1000" dirty="0">
                <a:latin typeface="Arial" charset="0"/>
                <a:ea typeface="Arial" charset="0"/>
                <a:cs typeface="Arial" charset="0"/>
              </a:rPr>
              <a:t>As LSEG grows to become a leader in global markets infrastructure, its increasingly complex and international operations demanded a more rigorous and robust way to manage financial reporting.</a:t>
            </a:r>
          </a:p>
        </p:txBody>
      </p:sp>
      <p:sp>
        <p:nvSpPr>
          <p:cNvPr id="5" name="TextBox 5"/>
          <p:cNvSpPr txBox="1"/>
          <p:nvPr/>
        </p:nvSpPr>
        <p:spPr>
          <a:xfrm>
            <a:off x="5173200" y="2251935"/>
            <a:ext cx="4177275" cy="1275646"/>
          </a:xfrm>
          <a:prstGeom prst="rect">
            <a:avLst/>
          </a:prstGeom>
          <a:noFill/>
          <a:ln>
            <a:noFill/>
          </a:ln>
        </p:spPr>
        <p:txBody>
          <a:bodyPr wrap="square" lIns="0" tIns="0" rIns="0" bIns="0" anchor="t"/>
          <a:lstStyle/>
          <a:p>
            <a:pPr>
              <a:spcAft>
                <a:spcPts val="400"/>
              </a:spcAft>
              <a:defRPr lang="en-US"/>
            </a:pPr>
            <a:r>
              <a:rPr sz="1200" b="1" dirty="0">
                <a:solidFill>
                  <a:srgbClr val="FFFFFF"/>
                </a:solidFill>
                <a:latin typeface="Arial" panose="020B0604020202020204" pitchFamily="34" charset="0"/>
                <a:ea typeface="Lubalin Demi for IBM" charset="77"/>
                <a:cs typeface="Arial" panose="020B0604020202020204" pitchFamily="34" charset="0"/>
              </a:rPr>
              <a:t>Transformation</a:t>
            </a:r>
          </a:p>
          <a:p>
            <a:pPr>
              <a:spcAft>
                <a:spcPts val="500"/>
              </a:spcAft>
              <a:defRPr lang="en-US"/>
            </a:pPr>
            <a:r>
              <a:rPr lang="en-US" sz="1000" dirty="0">
                <a:latin typeface="Arial" charset="0"/>
                <a:ea typeface="Arial" charset="0"/>
                <a:cs typeface="Arial" charset="0"/>
              </a:rPr>
              <a:t>London Exchange Group (LSEG) ditched the spreadsheets and embraced a more controlled and efficient approach to disclosure management, supported by IBM Analytics solutions. With a rock-solid financial planning platform in place, the Group can easily meet the reporting demands of a fast-moving, global financial services business.</a:t>
            </a:r>
          </a:p>
          <a:p>
            <a:pPr>
              <a:spcAft>
                <a:spcPts val="500"/>
              </a:spcAft>
              <a:defRPr lang="en-US"/>
            </a:pPr>
            <a:endParaRPr sz="1000" dirty="0">
              <a:latin typeface="Arial" panose="020B0604020202020204" pitchFamily="34" charset="0"/>
              <a:ea typeface="HelvNeue Light for IBM" charset="77"/>
              <a:cs typeface="Arial" panose="020B0604020202020204" pitchFamily="34" charset="0"/>
            </a:endParaRPr>
          </a:p>
        </p:txBody>
      </p:sp>
      <p:sp>
        <p:nvSpPr>
          <p:cNvPr id="8" name="TextBox 8"/>
          <p:cNvSpPr txBox="1"/>
          <p:nvPr/>
        </p:nvSpPr>
        <p:spPr>
          <a:xfrm>
            <a:off x="2833837" y="6233971"/>
            <a:ext cx="4428000" cy="1302033"/>
          </a:xfrm>
          <a:prstGeom prst="rect">
            <a:avLst/>
          </a:prstGeom>
          <a:noFill/>
          <a:ln>
            <a:noFill/>
          </a:ln>
        </p:spPr>
        <p:txBody>
          <a:bodyPr wrap="square" lIns="0" tIns="0" rIns="0" bIns="0" anchor="t"/>
          <a:lstStyle/>
          <a:p>
            <a:r>
              <a:rPr lang="en-US" sz="1000" dirty="0">
                <a:latin typeface="Arial" charset="0"/>
                <a:ea typeface="Arial" charset="0"/>
                <a:cs typeface="Arial" charset="0"/>
              </a:rPr>
              <a:t>London Stock Exchange Group is a diversified international market infrastructure and capital markets business that sits at the heart of the world’s financial community. The Group operates a range of international equity, bond and derivatives markets, offers post trade and risk management services, and is a leading developer of trading platforms and capital markets software. Headquartered in London, UK with significant operations in Italy, France, North America and Sri Lanka, the Group employs approximately 4,700 people.</a:t>
            </a: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a:lnSpc>
                <a:spcPts val="1300"/>
              </a:lnSpc>
              <a:defRPr lang="en-US"/>
            </a:pPr>
            <a:endParaRPr sz="950" spc="-14">
              <a:solidFill>
                <a:srgbClr val="EC008B"/>
              </a:solidFill>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37360" cy="2775494"/>
        </p:xfrm>
        <a:graphic>
          <a:graphicData uri="http://schemas.openxmlformats.org/drawingml/2006/table">
            <a:tbl>
              <a:tblPr/>
              <a:tblGrid>
                <a:gridCol w="1737360">
                  <a:extLst>
                    <a:ext uri="{9D8B030D-6E8A-4147-A177-3AD203B41FA5}">
                      <a16:colId xmlns:a16="http://schemas.microsoft.com/office/drawing/2014/main" val="20000"/>
                    </a:ext>
                  </a:extLst>
                </a:gridCol>
              </a:tblGrid>
              <a:tr h="284843">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17780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Greater</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818606">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Efficiency helps</a:t>
                      </a:r>
                      <a:r>
                        <a:rPr lang="en-GB" sz="1000" baseline="0" dirty="0">
                          <a:solidFill>
                            <a:srgbClr val="59595B"/>
                          </a:solidFill>
                          <a:latin typeface="Arial" panose="020B0604020202020204" pitchFamily="34" charset="0"/>
                          <a:ea typeface="HelvNeue Light for IBM" charset="77"/>
                          <a:cs typeface="Arial" panose="020B0604020202020204" pitchFamily="34" charset="0"/>
                        </a:rPr>
                        <a:t> LSEG easily manage increasingly complex reporting requirements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161452">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Reduces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513805">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Risk with high data accuracy and strong internal controls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144016">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Provides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444500">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A solid financial planning foundation for supporting a global</a:t>
                      </a:r>
                      <a:r>
                        <a:rPr lang="en-GB" sz="1000" baseline="0" dirty="0">
                          <a:solidFill>
                            <a:srgbClr val="59595B"/>
                          </a:solidFill>
                          <a:latin typeface="Arial" panose="020B0604020202020204" pitchFamily="34" charset="0"/>
                          <a:ea typeface="HelvNeue Light for IBM" charset="77"/>
                          <a:cs typeface="Arial" panose="020B0604020202020204" pitchFamily="34" charset="0"/>
                        </a:rPr>
                        <a:t> capital markets business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6"/>
            <a:ext cx="2070000" cy="820808"/>
          </a:xfrm>
          <a:prstGeom prst="rect">
            <a:avLst/>
          </a:prstGeom>
          <a:solidFill>
            <a:srgbClr val="00AFD9"/>
          </a:solidFill>
          <a:ln>
            <a:noFill/>
          </a:ln>
        </p:spPr>
        <p:txBody>
          <a:bodyPr wrap="square" lIns="101600" tIns="101600" rIns="101600" bIns="101600" anchor="t"/>
          <a:lstStyle/>
          <a:p>
            <a:pPr>
              <a:lnSpc>
                <a:spcPts val="1000"/>
              </a:lnSpc>
              <a:spcAft>
                <a:spcPts val="400"/>
              </a:spcAft>
              <a:defRPr lang="en-US"/>
            </a:pPr>
            <a:r>
              <a:rPr sz="1200" b="1" dirty="0">
                <a:solidFill>
                  <a:srgbClr val="FFFFFF"/>
                </a:solidFill>
                <a:latin typeface="Arial" panose="020B0604020202020204" pitchFamily="34" charset="0"/>
                <a:ea typeface="Lubalin Demi for IBM" charset="77"/>
                <a:cs typeface="Arial" panose="020B0604020202020204" pitchFamily="34" charset="0"/>
              </a:rPr>
              <a:t>Solution components</a:t>
            </a:r>
          </a:p>
          <a:p>
            <a:pPr marL="88900" lvl="0" indent="-88900">
              <a:lnSpc>
                <a:spcPts val="1000"/>
              </a:lnSpc>
              <a:spcAft>
                <a:spcPts val="400"/>
              </a:spcAft>
              <a:buClr>
                <a:schemeClr val="bg1"/>
              </a:buClr>
              <a:buSzPct val="100000"/>
              <a:buFont typeface="Arial" panose="020B0604020202020204" pitchFamily="34" charset="0"/>
              <a:buChar char="•"/>
              <a:tabLst>
                <a:tab pos="88900" algn="l"/>
              </a:tabLst>
              <a:defRPr/>
            </a:pPr>
            <a:r>
              <a:rPr lang="en-US" sz="1000" dirty="0">
                <a:latin typeface="Arial" charset="0"/>
                <a:ea typeface="Arial" charset="0"/>
                <a:cs typeface="Arial" charset="0"/>
              </a:rPr>
              <a:t>IBM® Cognos® Disclosure Management</a:t>
            </a:r>
          </a:p>
          <a:p>
            <a:pPr marL="88900" indent="-88900">
              <a:lnSpc>
                <a:spcPts val="1000"/>
              </a:lnSpc>
              <a:spcAft>
                <a:spcPts val="400"/>
              </a:spcAft>
              <a:buClr>
                <a:schemeClr val="bg1"/>
              </a:buClr>
              <a:buSzPct val="100000"/>
              <a:buFont typeface="Arial" panose="020B0604020202020204" pitchFamily="34" charset="0"/>
              <a:buChar char="•"/>
              <a:tabLst>
                <a:tab pos="88900" algn="l"/>
              </a:tabLst>
              <a:defRPr/>
            </a:pPr>
            <a:endParaRPr lang="en-US" sz="1000" dirty="0">
              <a:latin typeface="Arial" panose="020B0604020202020204" pitchFamily="34" charset="0"/>
              <a:ea typeface="HelvNeue Light for IBM" charset="77"/>
              <a:cs typeface="Arial" panose="020B0604020202020204" pitchFamily="34" charset="0"/>
            </a:endParaRP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eaLnBrk="1" hangingPunct="1"/>
            <a:r>
              <a:rPr lang="en-US" altLang="en-US" sz="1100" b="1" dirty="0">
                <a:solidFill>
                  <a:srgbClr val="00639C"/>
                </a:solidFill>
              </a:rPr>
              <a:t>Share this</a:t>
            </a:r>
            <a:endParaRPr lang="en-IN" altLang="en-US" sz="1100" dirty="0"/>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2cDPbmD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70443" y="465864"/>
            <a:ext cx="1371600" cy="246221"/>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Financial Markets</a:t>
            </a:r>
          </a:p>
        </p:txBody>
      </p:sp>
      <p:sp>
        <p:nvSpPr>
          <p:cNvPr id="18" name="Rectangle 2"/>
          <p:cNvSpPr>
            <a:spLocks noChangeArrowheads="1"/>
          </p:cNvSpPr>
          <p:nvPr/>
        </p:nvSpPr>
        <p:spPr bwMode="auto">
          <a:xfrm>
            <a:off x="910200" y="1932333"/>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2609" y="1088571"/>
            <a:ext cx="4438705" cy="2670629"/>
          </a:xfrm>
          <a:prstGeom prst="rect">
            <a:avLst/>
          </a:prstGeom>
          <a:solidFill>
            <a:srgbClr val="FFFFFF"/>
          </a:solidFill>
        </p:spPr>
      </p:pic>
      <p:sp>
        <p:nvSpPr>
          <p:cNvPr id="14" name="TextBox 6"/>
          <p:cNvSpPr txBox="1"/>
          <p:nvPr/>
        </p:nvSpPr>
        <p:spPr>
          <a:xfrm>
            <a:off x="452609" y="2717800"/>
            <a:ext cx="3920607" cy="809781"/>
          </a:xfrm>
          <a:prstGeom prst="rect">
            <a:avLst/>
          </a:prstGeom>
          <a:solidFill>
            <a:schemeClr val="bg1">
              <a:alpha val="90000"/>
            </a:schemeClr>
          </a:solidFill>
          <a:ln>
            <a:noFill/>
          </a:ln>
        </p:spPr>
        <p:txBody>
          <a:bodyPr wrap="square" lIns="72000" tIns="72000" rIns="72000" bIns="72000" anchor="t"/>
          <a:lstStyle/>
          <a:p>
            <a:pPr marL="63500" indent="-76200">
              <a:lnSpc>
                <a:spcPts val="1300"/>
              </a:lnSpc>
              <a:spcAft>
                <a:spcPts val="1100"/>
              </a:spcAft>
              <a:defRPr lang="en-US"/>
            </a:pPr>
            <a:r>
              <a:rPr lang="en-GB" sz="1200" b="1" i="1" dirty="0">
                <a:solidFill>
                  <a:srgbClr val="00639C"/>
                </a:solidFill>
                <a:latin typeface="Arial" panose="020B0604020202020204" pitchFamily="34" charset="0"/>
                <a:ea typeface="Lubalin Demi Italic for IBM" charset="77"/>
                <a:cs typeface="Arial" panose="020B0604020202020204" pitchFamily="34" charset="0"/>
              </a:rPr>
              <a:t>“IBM Analytics solutions give us the solid financial planning foundation we need to support the business as it continues to grow.”</a:t>
            </a:r>
            <a:br>
              <a:rPr lang="en-GB" sz="1200" b="1" i="1" dirty="0">
                <a:solidFill>
                  <a:srgbClr val="00639C"/>
                </a:solidFill>
                <a:latin typeface="Arial" panose="020B0604020202020204" pitchFamily="34" charset="0"/>
                <a:ea typeface="Lubalin Demi Italic for IBM" charset="77"/>
                <a:cs typeface="Arial" panose="020B0604020202020204" pitchFamily="34" charset="0"/>
              </a:rPr>
            </a:br>
            <a:r>
              <a:rPr lang="en-US" altLang="en-US" sz="1000" dirty="0">
                <a:solidFill>
                  <a:srgbClr val="00AFD8"/>
                </a:solidFill>
                <a:latin typeface="Arial" panose="020B0604020202020204" pitchFamily="34" charset="0"/>
                <a:cs typeface="Arial" panose="020B0604020202020204" pitchFamily="34" charset="0"/>
              </a:rPr>
              <a:t>—</a:t>
            </a:r>
            <a:r>
              <a:rPr lang="en-GB" altLang="en-US" sz="1000" dirty="0">
                <a:solidFill>
                  <a:srgbClr val="00AFD8"/>
                </a:solidFill>
                <a:latin typeface="Arial" panose="020B0604020202020204" pitchFamily="34" charset="0"/>
                <a:cs typeface="Arial" panose="020B0604020202020204" pitchFamily="34" charset="0"/>
              </a:rPr>
              <a:t>Bhoopat Patel, Head of Finance Systems Management, LSEG</a:t>
            </a:r>
            <a:endParaRPr sz="800" dirty="0">
              <a:solidFill>
                <a:srgbClr val="00AFD8"/>
              </a:solidFill>
              <a:latin typeface="Arial" panose="020B0604020202020204" pitchFamily="34" charset="0"/>
              <a:ea typeface="HelvNeue Light for IBM" charset="77"/>
              <a:cs typeface="Arial" panose="020B0604020202020204" pitchFamily="34" charset="0"/>
            </a:endParaRPr>
          </a:p>
        </p:txBody>
      </p:sp>
      <p:sp>
        <p:nvSpPr>
          <p:cNvPr id="19" name="Rectangle 4"/>
          <p:cNvSpPr>
            <a:spLocks noChangeArrowheads="1"/>
          </p:cNvSpPr>
          <p:nvPr/>
        </p:nvSpPr>
        <p:spPr bwMode="auto">
          <a:xfrm>
            <a:off x="8176599" y="500349"/>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7"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76599" y="500349"/>
            <a:ext cx="1371600" cy="330200"/>
          </a:xfrm>
          <a:prstGeom prst="rect">
            <a:avLst/>
          </a:prstGeom>
          <a:solidFill>
            <a:srgbClr val="FFFFFF"/>
          </a:solidFill>
        </p:spPr>
      </p:pic>
    </p:spTree>
    <p:extLst>
      <p:ext uri="{BB962C8B-B14F-4D97-AF65-F5344CB8AC3E}">
        <p14:creationId xmlns:p14="http://schemas.microsoft.com/office/powerpoint/2010/main" val="659247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25900"/>
            <a:ext cx="4428000" cy="2463744"/>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CSOB Insurance</a:t>
            </a:r>
            <a:endPar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endParaRPr>
          </a:p>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Moving into the cloud enables a seamless transition to more controlled, efficient planning</a:t>
            </a:r>
            <a:endPar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endParaRPr>
          </a:p>
        </p:txBody>
      </p:sp>
      <p:sp>
        <p:nvSpPr>
          <p:cNvPr id="4" name="TextBox 4"/>
          <p:cNvSpPr txBox="1"/>
          <p:nvPr/>
        </p:nvSpPr>
        <p:spPr>
          <a:xfrm>
            <a:off x="5173200" y="1241799"/>
            <a:ext cx="4243516" cy="1155679"/>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When CSOB Group introduces a new strategy, CSOB Insurance needs to re-align its operations quickly to meet the new objectives. How could it find a way to accelerate business planning and adapt faster?</a:t>
            </a: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1440"/>
              </a:spcBef>
              <a:spcAft>
                <a:spcPts val="0"/>
              </a:spcAft>
              <a:buClrTx/>
              <a:buSzTx/>
              <a:buFont typeface="Times New Roman" pitchFamily="16" charset="0"/>
              <a:buNone/>
              <a:tabLst/>
              <a:defRPr/>
            </a:pPr>
            <a:endParaRPr kumimoji="0" lang="en-US" sz="800" b="1"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5" name="TextBox 5"/>
          <p:cNvSpPr txBox="1"/>
          <p:nvPr/>
        </p:nvSpPr>
        <p:spPr>
          <a:xfrm>
            <a:off x="5173200" y="2487560"/>
            <a:ext cx="4392688" cy="1158172"/>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0"/>
              </a:spcBef>
              <a:spcAft>
                <a:spcPts val="400"/>
              </a:spcAft>
              <a:buClrTx/>
              <a:buSzTx/>
              <a:buFontTx/>
              <a:buNone/>
              <a:tabLst/>
              <a:defRPr lang="en-US"/>
            </a:pP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CSOB Insurance wanted to be able to react faster when its parent company decided to change its strategy – so it needed a more flexible approach to business planning. With IBM </a:t>
            </a:r>
            <a:r>
              <a:rPr kumimoji="0" lang="en-GB"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Cognos</a:t>
            </a: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 TM1 on Cloud, CSOB Insurance is unlocking unprecedented agility, helping it align its business quickly with corporate directives.</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endParaRPr>
          </a:p>
        </p:txBody>
      </p:sp>
      <p:sp>
        <p:nvSpPr>
          <p:cNvPr id="8" name="TextBox 8"/>
          <p:cNvSpPr txBox="1"/>
          <p:nvPr/>
        </p:nvSpPr>
        <p:spPr>
          <a:xfrm>
            <a:off x="2815200" y="5899354"/>
            <a:ext cx="4428000" cy="1376947"/>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CSOB Insurance is part of the ČSOB group, a leading financial services provider in the Czech Republic, which is owned by the international </a:t>
            </a:r>
            <a:r>
              <a:rPr kumimoji="0" lang="en-GB"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bancassurer</a:t>
            </a: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 KBC Group. It offers a wide range of insurance services, including life, mortgage, household, loan, motor and travel insurance.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pitchFamily="34" charset="-128"/>
                <a:cs typeface="Arial" panose="020B0604020202020204" pitchFamily="34" charset="0"/>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922206" cy="3524545"/>
        </p:xfrm>
        <a:graphic>
          <a:graphicData uri="http://schemas.openxmlformats.org/drawingml/2006/table">
            <a:tbl>
              <a:tblPr/>
              <a:tblGrid>
                <a:gridCol w="1922206">
                  <a:extLst>
                    <a:ext uri="{9D8B030D-6E8A-4147-A177-3AD203B41FA5}">
                      <a16:colId xmlns:a16="http://schemas.microsoft.com/office/drawing/2014/main" val="20000"/>
                    </a:ext>
                  </a:extLst>
                </a:gridCol>
              </a:tblGrid>
              <a:tr h="203493">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292846">
                <a:tc>
                  <a:txBody>
                    <a:bodyPr/>
                    <a:lstStyle/>
                    <a:p>
                      <a:pPr marL="50800" marR="50800" lvl="0" indent="0">
                        <a:lnSpc>
                          <a:spcPct val="100000"/>
                        </a:lnSpc>
                        <a:spcAft>
                          <a:spcPts val="600"/>
                        </a:spcAft>
                        <a:defRPr lang="en-US"/>
                      </a:pPr>
                      <a:r>
                        <a:rPr lang="en-US" sz="1200" b="1" baseline="0" dirty="0">
                          <a:solidFill>
                            <a:srgbClr val="00AFD8"/>
                          </a:solidFill>
                          <a:latin typeface="Arial" panose="020B0604020202020204" pitchFamily="34" charset="0"/>
                          <a:ea typeface="HelvNeue Bold for IBM" charset="77"/>
                          <a:cs typeface="Arial" panose="020B0604020202020204" pitchFamily="34" charset="0"/>
                        </a:rPr>
                        <a:t>Accelerates re-planning</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89012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US" altLang="en-US" sz="1000" dirty="0">
                          <a:latin typeface="Arial" panose="020B0604020202020204" pitchFamily="34" charset="0"/>
                          <a:cs typeface="Arial" panose="020B0604020202020204" pitchFamily="34" charset="0"/>
                        </a:rPr>
                        <a:t>An</a:t>
                      </a:r>
                      <a:r>
                        <a:rPr lang="en-US" altLang="en-US" sz="1000" baseline="0" dirty="0">
                          <a:latin typeface="Arial" panose="020B0604020202020204" pitchFamily="34" charset="0"/>
                          <a:cs typeface="Arial" panose="020B0604020202020204" pitchFamily="34" charset="0"/>
                        </a:rPr>
                        <a:t>d enables quick re-alignment with new group strategies</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292846">
                <a:tc>
                  <a:txBody>
                    <a:bodyPr/>
                    <a:lstStyle/>
                    <a:p>
                      <a:pPr marL="50800" marR="50800" lvl="0" indent="0">
                        <a:lnSpc>
                          <a:spcPct val="100000"/>
                        </a:lnSpc>
                        <a:spcAft>
                          <a:spcPts val="600"/>
                        </a:spcAft>
                        <a:defRPr lang="en-US"/>
                      </a:pPr>
                      <a:r>
                        <a:rPr lang="en-US" sz="1200" b="1" baseline="0" dirty="0">
                          <a:solidFill>
                            <a:srgbClr val="00AFD8"/>
                          </a:solidFill>
                          <a:latin typeface="Arial" panose="020B0604020202020204" pitchFamily="34" charset="0"/>
                          <a:ea typeface="HelvNeue Bold for IBM" charset="77"/>
                          <a:cs typeface="Arial" panose="020B0604020202020204" pitchFamily="34" charset="0"/>
                        </a:rPr>
                        <a:t>Boosts Efficiency </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788893">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ea typeface="+mn-ea"/>
                          <a:cs typeface="Arial" panose="020B0604020202020204" pitchFamily="34" charset="0"/>
                        </a:rPr>
                        <a:t>Of</a:t>
                      </a:r>
                      <a:r>
                        <a:rPr lang="en-GB" altLang="en-US" sz="1000" baseline="0" dirty="0">
                          <a:solidFill>
                            <a:schemeClr val="tx1"/>
                          </a:solidFill>
                          <a:latin typeface="Arial" panose="020B0604020202020204" pitchFamily="34" charset="0"/>
                          <a:ea typeface="+mn-ea"/>
                          <a:cs typeface="Arial" panose="020B0604020202020204" pitchFamily="34" charset="0"/>
                        </a:rPr>
                        <a:t> Planning processes and enables better decision making</a:t>
                      </a:r>
                      <a:endParaRPr lang="en-US" altLang="en-US" sz="1000" dirty="0">
                        <a:latin typeface="Arial" panose="020B0604020202020204" pitchFamily="34" charset="0"/>
                        <a:ea typeface="MS PGothic" panose="020B0600070205080204" pitchFamily="34" charset="-128"/>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174422">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Increases</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flexibility</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823661">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cs typeface="Arial" panose="020B0604020202020204" pitchFamily="34" charset="0"/>
                        </a:rPr>
                        <a:t>As</a:t>
                      </a:r>
                      <a:r>
                        <a:rPr lang="en-GB" altLang="en-US" sz="1000" baseline="0" dirty="0">
                          <a:solidFill>
                            <a:schemeClr val="tx1"/>
                          </a:solidFill>
                          <a:latin typeface="Arial" panose="020B0604020202020204" pitchFamily="34" charset="0"/>
                          <a:cs typeface="Arial" panose="020B0604020202020204" pitchFamily="34" charset="0"/>
                        </a:rPr>
                        <a:t> new tools can be quickly developed and deployed in the Cloud</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1321317"/>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charset="-128"/>
                <a:cs typeface="Arial" panose="020B0604020202020204" pitchFamily="34" charset="0"/>
              </a:rPr>
              <a:t>IBM® </a:t>
            </a:r>
            <a:r>
              <a:rPr kumimoji="0" lang="en-GB"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MS PGothic" charset="-128"/>
                <a:cs typeface="Arial" panose="020B0604020202020204" pitchFamily="34" charset="0"/>
              </a:rPr>
              <a:t>Cognos</a:t>
            </a: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charset="-128"/>
                <a:cs typeface="Arial" panose="020B0604020202020204" pitchFamily="34" charset="0"/>
              </a:rPr>
              <a:t>® TM1 on Cloud</a:t>
            </a: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IBM </a:t>
            </a: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Cognos</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Controller</a:t>
            </a:r>
          </a:p>
          <a:p>
            <a:pPr marL="0" marR="0" lvl="0" indent="0" defTabSz="914400" eaLnBrk="1" fontAlgn="auto" latinLnBrk="0" hangingPunct="1">
              <a:lnSpc>
                <a:spcPct val="100000"/>
              </a:lnSpc>
              <a:spcBef>
                <a:spcPts val="0"/>
              </a:spcBef>
              <a:spcAft>
                <a:spcPts val="0"/>
              </a:spcAft>
              <a:buClr>
                <a:schemeClr val="bg1"/>
              </a:buClr>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28RIhGA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94834" y="495256"/>
            <a:ext cx="1756731"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Insurance</a:t>
            </a:r>
          </a:p>
        </p:txBody>
      </p:sp>
      <p:sp>
        <p:nvSpPr>
          <p:cNvPr id="6" name="Rectangle 2"/>
          <p:cNvSpPr>
            <a:spLocks noChangeArrowheads="1"/>
          </p:cNvSpPr>
          <p:nvPr/>
        </p:nvSpPr>
        <p:spPr bwMode="auto">
          <a:xfrm>
            <a:off x="622199" y="1093679"/>
            <a:ext cx="225792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Rectangle 4"/>
          <p:cNvSpPr>
            <a:spLocks noChangeArrowheads="1"/>
          </p:cNvSpPr>
          <p:nvPr/>
        </p:nvSpPr>
        <p:spPr bwMode="auto">
          <a:xfrm>
            <a:off x="7497344" y="495256"/>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24" name="Picture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1093669"/>
            <a:ext cx="4425978" cy="2650095"/>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Box 6"/>
          <p:cNvSpPr txBox="1"/>
          <p:nvPr/>
        </p:nvSpPr>
        <p:spPr>
          <a:xfrm>
            <a:off x="457200" y="2722102"/>
            <a:ext cx="4153437" cy="850421"/>
          </a:xfrm>
          <a:prstGeom prst="rect">
            <a:avLst/>
          </a:prstGeom>
          <a:solidFill>
            <a:schemeClr val="bg1">
              <a:alpha val="90000"/>
            </a:schemeClr>
          </a:solidFill>
          <a:ln>
            <a:noFill/>
          </a:ln>
        </p:spPr>
        <p:txBody>
          <a:bodyPr wrap="square" lIns="72000" tIns="72000" rIns="72000" bIns="7200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200" b="1" i="1"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t>
            </a:r>
            <a:r>
              <a:rPr kumimoji="0" lang="en-GB" altLang="en-US" sz="1200" b="1" i="1"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Greater control of the planning process with </a:t>
            </a:r>
            <a:r>
              <a:rPr kumimoji="0" lang="en-GB" altLang="en-US" sz="1200" b="1" i="1" u="none" strike="noStrike" kern="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Cognos</a:t>
            </a:r>
            <a:r>
              <a:rPr kumimoji="0" lang="en-GB" altLang="en-US" sz="1200" b="1" i="1"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TM1 helps us adapt to any situation.</a:t>
            </a:r>
            <a:r>
              <a:rPr kumimoji="0" lang="en-US" altLang="en-US" sz="1200" b="1" i="1"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1200" b="1"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 </a:t>
            </a:r>
            <a:r>
              <a:rPr kumimoji="0" lang="en-GB"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Petra </a:t>
            </a:r>
            <a:r>
              <a:rPr kumimoji="0" lang="en-GB" altLang="en-US" sz="1200" b="0" i="1" u="none" strike="noStrike" kern="0" cap="none" spc="0" normalizeH="0" baseline="0" noProof="0" dirty="0" err="1">
                <a:ln>
                  <a:noFill/>
                </a:ln>
                <a:solidFill>
                  <a:schemeClr val="tx2">
                    <a:lumMod val="60000"/>
                    <a:lumOff val="40000"/>
                  </a:schemeClr>
                </a:solidFill>
                <a:effectLst/>
                <a:uLnTx/>
                <a:uFillTx/>
                <a:latin typeface="Arial" panose="020B0604020202020204" pitchFamily="34" charset="0"/>
                <a:cs typeface="Arial" panose="020B0604020202020204" pitchFamily="34" charset="0"/>
              </a:rPr>
              <a:t>Semeráková</a:t>
            </a:r>
            <a:r>
              <a:rPr kumimoji="0" lang="en-GB"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 Head of Controlling at CSOB Insurance</a:t>
            </a:r>
            <a:endParaRPr kumimoji="0" lang="en-US" altLang="en-US" sz="1200" b="0" i="0"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MS PGothic" charset="-128"/>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Arial" charset="0"/>
              <a:cs typeface="Arial" panose="020B0604020202020204" pitchFamily="34" charset="0"/>
            </a:endParaRPr>
          </a:p>
        </p:txBody>
      </p:sp>
      <p:pic>
        <p:nvPicPr>
          <p:cNvPr id="28" name="Picture 19" descr="ČSOB Pojišťovn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23543" y="282679"/>
            <a:ext cx="1739265" cy="548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4271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p:cNvSpPr>
            <a:spLocks noGrp="1"/>
          </p:cNvSpPr>
          <p:nvPr>
            <p:ph type="title" idx="4294967295"/>
          </p:nvPr>
        </p:nvSpPr>
        <p:spPr/>
        <p:txBody>
          <a:bodyPr/>
          <a:lstStyle/>
          <a:p>
            <a:pPr eaLnBrk="1" hangingPunct="1"/>
            <a:r>
              <a:rPr lang="en-US" altLang="en-US" dirty="0">
                <a:ea typeface="MS PGothic" charset="-128"/>
              </a:rPr>
              <a:t>IBM Analytics Client Presentation – Guidance for Use </a:t>
            </a:r>
          </a:p>
        </p:txBody>
      </p:sp>
      <p:sp>
        <p:nvSpPr>
          <p:cNvPr id="155651" name="Content Placeholder 8"/>
          <p:cNvSpPr>
            <a:spLocks noGrp="1"/>
          </p:cNvSpPr>
          <p:nvPr>
            <p:ph idx="4294967295"/>
          </p:nvPr>
        </p:nvSpPr>
        <p:spPr>
          <a:xfrm>
            <a:off x="200819" y="1256347"/>
            <a:ext cx="9555480" cy="5848192"/>
          </a:xfrm>
        </p:spPr>
        <p:txBody>
          <a:bodyPr/>
          <a:lstStyle/>
          <a:p>
            <a:pPr algn="ctr" eaLnBrk="1" hangingPunct="1">
              <a:buClr>
                <a:srgbClr val="000000"/>
              </a:buClr>
              <a:buFont typeface="Wingdings" charset="2"/>
              <a:buNone/>
            </a:pPr>
            <a:r>
              <a:rPr lang="en-US" altLang="en-US" dirty="0">
                <a:ea typeface="MS PGothic" charset="-128"/>
              </a:rPr>
              <a:t>This deck is put together for your convenience and use.</a:t>
            </a:r>
          </a:p>
          <a:p>
            <a:pPr algn="ctr" eaLnBrk="1" hangingPunct="1">
              <a:buClr>
                <a:srgbClr val="000000"/>
              </a:buClr>
              <a:buFont typeface="Wingdings" charset="2"/>
              <a:buNone/>
            </a:pPr>
            <a:r>
              <a:rPr lang="en-US" altLang="en-US" b="1" dirty="0">
                <a:solidFill>
                  <a:srgbClr val="FF0000"/>
                </a:solidFill>
                <a:ea typeface="MS PGothic" charset="-128"/>
              </a:rPr>
              <a:t>CAUTION:</a:t>
            </a:r>
            <a:r>
              <a:rPr lang="en-US" altLang="en-US" dirty="0">
                <a:ea typeface="MS PGothic" charset="-128"/>
              </a:rPr>
              <a:t>  Client satisfaction can be volatile from day to day.  </a:t>
            </a:r>
          </a:p>
          <a:p>
            <a:pPr eaLnBrk="1" hangingPunct="1">
              <a:buClr>
                <a:srgbClr val="000000"/>
              </a:buClr>
              <a:buFont typeface="Wingdings" charset="2"/>
              <a:buNone/>
            </a:pPr>
            <a:endParaRPr lang="en-US" altLang="en-US" dirty="0">
              <a:ea typeface="MS PGothic" charset="-128"/>
            </a:endParaRPr>
          </a:p>
          <a:p>
            <a:pPr eaLnBrk="1" hangingPunct="1"/>
            <a:endParaRPr lang="en-US" altLang="en-US" sz="1540" dirty="0">
              <a:ea typeface="MS PGothic" charset="-128"/>
            </a:endParaRPr>
          </a:p>
          <a:p>
            <a:pPr eaLnBrk="1" hangingPunct="1">
              <a:buFont typeface="Wingdings" charset="2"/>
              <a:buNone/>
            </a:pPr>
            <a:endParaRPr lang="en-US" altLang="en-US" sz="1980" dirty="0">
              <a:ea typeface="MS PGothic" charset="-128"/>
            </a:endParaRPr>
          </a:p>
          <a:p>
            <a:pPr eaLnBrk="1" hangingPunct="1">
              <a:buFont typeface="Wingdings" charset="2"/>
              <a:buNone/>
            </a:pPr>
            <a:endParaRPr lang="en-US" altLang="en-US" dirty="0">
              <a:solidFill>
                <a:srgbClr val="009691"/>
              </a:solidFill>
              <a:ea typeface="MS PGothic" charset="-128"/>
            </a:endParaRPr>
          </a:p>
        </p:txBody>
      </p:sp>
      <p:sp>
        <p:nvSpPr>
          <p:cNvPr id="155652" name="AutoShape 6"/>
          <p:cNvSpPr>
            <a:spLocks noChangeArrowheads="1"/>
          </p:cNvSpPr>
          <p:nvPr/>
        </p:nvSpPr>
        <p:spPr bwMode="auto">
          <a:xfrm>
            <a:off x="1931353" y="2098040"/>
            <a:ext cx="5671820" cy="5380197"/>
          </a:xfrm>
          <a:prstGeom prst="octagon">
            <a:avLst>
              <a:gd name="adj" fmla="val 29287"/>
            </a:avLst>
          </a:prstGeom>
          <a:solidFill>
            <a:srgbClr val="FF0000"/>
          </a:solidFill>
          <a:ln w="22225">
            <a:solidFill>
              <a:schemeClr val="tx1"/>
            </a:solidFill>
            <a:miter lim="800000"/>
            <a:headEnd/>
            <a:tailEnd/>
          </a:ln>
        </p:spPr>
        <p:txBody>
          <a:bodyPr wrap="none" lIns="99845" tIns="49928" rIns="99845" bIns="49928" anchor="ctr"/>
          <a:lstStyle>
            <a:lvl1pPr marL="173038" indent="-173038" eaLnBrk="0" hangingPunct="0">
              <a:spcBef>
                <a:spcPct val="20000"/>
              </a:spcBef>
              <a:buClr>
                <a:schemeClr val="tx1"/>
              </a:buClr>
              <a:buFont typeface="Wingdings" charset="2"/>
              <a:buChar char="§"/>
              <a:defRPr sz="1600">
                <a:solidFill>
                  <a:srgbClr val="000000"/>
                </a:solidFill>
                <a:latin typeface="Arial" charset="0"/>
                <a:ea typeface="MS PGothic" charset="-128"/>
              </a:defRPr>
            </a:lvl1pPr>
            <a:lvl2pPr marL="742950" indent="-285750" eaLnBrk="0" hangingPunct="0">
              <a:spcBef>
                <a:spcPct val="20000"/>
              </a:spcBef>
              <a:buClr>
                <a:schemeClr val="tx1"/>
              </a:buClr>
              <a:buFont typeface="Symbol" charset="2"/>
              <a:buChar char="-"/>
              <a:defRPr sz="1600">
                <a:solidFill>
                  <a:schemeClr val="tx1"/>
                </a:solidFill>
                <a:latin typeface="Arial" charset="0"/>
                <a:ea typeface="MS PGothic" charset="-128"/>
              </a:defRPr>
            </a:lvl2pPr>
            <a:lvl3pPr marL="1143000" indent="-228600" eaLnBrk="0" hangingPunct="0">
              <a:spcBef>
                <a:spcPct val="20000"/>
              </a:spcBef>
              <a:buClr>
                <a:schemeClr val="tx1"/>
              </a:buClr>
              <a:buChar char="•"/>
              <a:defRPr sz="1600">
                <a:solidFill>
                  <a:schemeClr val="tx1"/>
                </a:solidFill>
                <a:latin typeface="Arial" charset="0"/>
                <a:ea typeface="MS PGothic" charset="-128"/>
              </a:defRPr>
            </a:lvl3pPr>
            <a:lvl4pPr marL="1600200" indent="-228600" eaLnBrk="0" hangingPunct="0">
              <a:spcBef>
                <a:spcPct val="20000"/>
              </a:spcBef>
              <a:buClr>
                <a:schemeClr val="tx1"/>
              </a:buClr>
              <a:buChar char="•"/>
              <a:defRPr sz="1400">
                <a:solidFill>
                  <a:schemeClr val="tx1"/>
                </a:solidFill>
                <a:latin typeface="Arial" charset="0"/>
                <a:ea typeface="MS PGothic" charset="-128"/>
              </a:defRPr>
            </a:lvl4pPr>
            <a:lvl5pPr marL="2057400" indent="-228600" eaLnBrk="0" hangingPunct="0">
              <a:spcBef>
                <a:spcPct val="20000"/>
              </a:spcBef>
              <a:buClr>
                <a:schemeClr val="tx1"/>
              </a:buClr>
              <a:defRPr sz="1200">
                <a:solidFill>
                  <a:schemeClr val="tx1"/>
                </a:solidFill>
                <a:latin typeface="Arial" charset="0"/>
                <a:ea typeface="MS PGothic" charset="-128"/>
              </a:defRPr>
            </a:lvl5pPr>
            <a:lvl6pPr marL="2514600" indent="-228600" eaLnBrk="0" fontAlgn="base" hangingPunct="0">
              <a:spcBef>
                <a:spcPct val="20000"/>
              </a:spcBef>
              <a:spcAft>
                <a:spcPct val="0"/>
              </a:spcAft>
              <a:buClr>
                <a:schemeClr val="tx1"/>
              </a:buClr>
              <a:defRPr sz="1200">
                <a:solidFill>
                  <a:schemeClr val="tx1"/>
                </a:solidFill>
                <a:latin typeface="Arial" charset="0"/>
                <a:ea typeface="MS PGothic" charset="-128"/>
              </a:defRPr>
            </a:lvl6pPr>
            <a:lvl7pPr marL="2971800" indent="-228600" eaLnBrk="0" fontAlgn="base" hangingPunct="0">
              <a:spcBef>
                <a:spcPct val="20000"/>
              </a:spcBef>
              <a:spcAft>
                <a:spcPct val="0"/>
              </a:spcAft>
              <a:buClr>
                <a:schemeClr val="tx1"/>
              </a:buClr>
              <a:defRPr sz="1200">
                <a:solidFill>
                  <a:schemeClr val="tx1"/>
                </a:solidFill>
                <a:latin typeface="Arial" charset="0"/>
                <a:ea typeface="MS PGothic" charset="-128"/>
              </a:defRPr>
            </a:lvl7pPr>
            <a:lvl8pPr marL="3429000" indent="-228600" eaLnBrk="0" fontAlgn="base" hangingPunct="0">
              <a:spcBef>
                <a:spcPct val="20000"/>
              </a:spcBef>
              <a:spcAft>
                <a:spcPct val="0"/>
              </a:spcAft>
              <a:buClr>
                <a:schemeClr val="tx1"/>
              </a:buClr>
              <a:defRPr sz="1200">
                <a:solidFill>
                  <a:schemeClr val="tx1"/>
                </a:solidFill>
                <a:latin typeface="Arial" charset="0"/>
                <a:ea typeface="MS PGothic" charset="-128"/>
              </a:defRPr>
            </a:lvl8pPr>
            <a:lvl9pPr marL="3886200" indent="-228600" eaLnBrk="0" fontAlgn="base" hangingPunct="0">
              <a:spcBef>
                <a:spcPct val="20000"/>
              </a:spcBef>
              <a:spcAft>
                <a:spcPct val="0"/>
              </a:spcAft>
              <a:buClr>
                <a:schemeClr val="tx1"/>
              </a:buClr>
              <a:defRPr sz="1200">
                <a:solidFill>
                  <a:schemeClr val="tx1"/>
                </a:solidFill>
                <a:latin typeface="Arial" charset="0"/>
                <a:ea typeface="MS PGothic" charset="-128"/>
              </a:defRPr>
            </a:lvl9pPr>
          </a:lstStyle>
          <a:p>
            <a:pPr eaLnBrk="1" hangingPunct="1">
              <a:spcBef>
                <a:spcPct val="0"/>
              </a:spcBef>
              <a:buClr>
                <a:srgbClr val="000000"/>
              </a:buClr>
            </a:pPr>
            <a:endParaRPr lang="en-US" altLang="en-US" sz="1760"/>
          </a:p>
        </p:txBody>
      </p:sp>
      <p:sp>
        <p:nvSpPr>
          <p:cNvPr id="155653" name="Text Box 7"/>
          <p:cNvSpPr txBox="1">
            <a:spLocks noChangeArrowheads="1"/>
          </p:cNvSpPr>
          <p:nvPr/>
        </p:nvSpPr>
        <p:spPr bwMode="auto">
          <a:xfrm>
            <a:off x="2284969" y="3207579"/>
            <a:ext cx="4964588" cy="2809265"/>
          </a:xfrm>
          <a:prstGeom prst="rect">
            <a:avLst/>
          </a:prstGeom>
          <a:noFill/>
          <a:ln>
            <a:noFill/>
          </a:ln>
          <a:effectLst/>
          <a:extLst>
            <a:ext uri="{909E8E84-426E-40DD-AFC4-6F175D3DCCD1}">
              <a14:hiddenFill xmlns:a14="http://schemas.microsoft.com/office/drawing/2010/main">
                <a:solidFill>
                  <a:srgbClr val="00CCFF">
                    <a:alpha val="49019"/>
                  </a:srgbClr>
                </a:solidFill>
              </a14:hiddenFill>
            </a:ext>
            <a:ext uri="{91240B29-F687-4F45-9708-019B960494DF}">
              <a14:hiddenLine xmlns:a14="http://schemas.microsoft.com/office/drawing/2010/main" w="222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9845" tIns="49928" rIns="99845" bIns="49928">
            <a:spAutoFit/>
          </a:bodyPr>
          <a:lstStyle>
            <a:lvl1pPr marL="173038" indent="-173038" eaLnBrk="0" hangingPunct="0">
              <a:spcBef>
                <a:spcPct val="20000"/>
              </a:spcBef>
              <a:buClr>
                <a:schemeClr val="tx1"/>
              </a:buClr>
              <a:buFont typeface="Wingdings" charset="2"/>
              <a:buChar char="§"/>
              <a:defRPr sz="1600">
                <a:solidFill>
                  <a:srgbClr val="000000"/>
                </a:solidFill>
                <a:latin typeface="Arial" charset="0"/>
                <a:ea typeface="MS PGothic" charset="-128"/>
              </a:defRPr>
            </a:lvl1pPr>
            <a:lvl2pPr marL="742950" indent="-285750" eaLnBrk="0" hangingPunct="0">
              <a:spcBef>
                <a:spcPct val="20000"/>
              </a:spcBef>
              <a:buClr>
                <a:schemeClr val="tx1"/>
              </a:buClr>
              <a:buFont typeface="Symbol" charset="2"/>
              <a:buChar char="-"/>
              <a:defRPr sz="1600">
                <a:solidFill>
                  <a:schemeClr val="tx1"/>
                </a:solidFill>
                <a:latin typeface="Arial" charset="0"/>
                <a:ea typeface="MS PGothic" charset="-128"/>
              </a:defRPr>
            </a:lvl2pPr>
            <a:lvl3pPr marL="1143000" indent="-228600" eaLnBrk="0" hangingPunct="0">
              <a:spcBef>
                <a:spcPct val="20000"/>
              </a:spcBef>
              <a:buClr>
                <a:schemeClr val="tx1"/>
              </a:buClr>
              <a:buChar char="•"/>
              <a:defRPr sz="1600">
                <a:solidFill>
                  <a:schemeClr val="tx1"/>
                </a:solidFill>
                <a:latin typeface="Arial" charset="0"/>
                <a:ea typeface="MS PGothic" charset="-128"/>
              </a:defRPr>
            </a:lvl3pPr>
            <a:lvl4pPr marL="1600200" indent="-228600" eaLnBrk="0" hangingPunct="0">
              <a:spcBef>
                <a:spcPct val="20000"/>
              </a:spcBef>
              <a:buClr>
                <a:schemeClr val="tx1"/>
              </a:buClr>
              <a:buChar char="•"/>
              <a:defRPr sz="1400">
                <a:solidFill>
                  <a:schemeClr val="tx1"/>
                </a:solidFill>
                <a:latin typeface="Arial" charset="0"/>
                <a:ea typeface="MS PGothic" charset="-128"/>
              </a:defRPr>
            </a:lvl4pPr>
            <a:lvl5pPr marL="2057400" indent="-228600" eaLnBrk="0" hangingPunct="0">
              <a:spcBef>
                <a:spcPct val="20000"/>
              </a:spcBef>
              <a:buClr>
                <a:schemeClr val="tx1"/>
              </a:buClr>
              <a:defRPr sz="1200">
                <a:solidFill>
                  <a:schemeClr val="tx1"/>
                </a:solidFill>
                <a:latin typeface="Arial" charset="0"/>
                <a:ea typeface="MS PGothic" charset="-128"/>
              </a:defRPr>
            </a:lvl5pPr>
            <a:lvl6pPr marL="2514600" indent="-228600" eaLnBrk="0" fontAlgn="base" hangingPunct="0">
              <a:spcBef>
                <a:spcPct val="20000"/>
              </a:spcBef>
              <a:spcAft>
                <a:spcPct val="0"/>
              </a:spcAft>
              <a:buClr>
                <a:schemeClr val="tx1"/>
              </a:buClr>
              <a:defRPr sz="1200">
                <a:solidFill>
                  <a:schemeClr val="tx1"/>
                </a:solidFill>
                <a:latin typeface="Arial" charset="0"/>
                <a:ea typeface="MS PGothic" charset="-128"/>
              </a:defRPr>
            </a:lvl6pPr>
            <a:lvl7pPr marL="2971800" indent="-228600" eaLnBrk="0" fontAlgn="base" hangingPunct="0">
              <a:spcBef>
                <a:spcPct val="20000"/>
              </a:spcBef>
              <a:spcAft>
                <a:spcPct val="0"/>
              </a:spcAft>
              <a:buClr>
                <a:schemeClr val="tx1"/>
              </a:buClr>
              <a:defRPr sz="1200">
                <a:solidFill>
                  <a:schemeClr val="tx1"/>
                </a:solidFill>
                <a:latin typeface="Arial" charset="0"/>
                <a:ea typeface="MS PGothic" charset="-128"/>
              </a:defRPr>
            </a:lvl7pPr>
            <a:lvl8pPr marL="3429000" indent="-228600" eaLnBrk="0" fontAlgn="base" hangingPunct="0">
              <a:spcBef>
                <a:spcPct val="20000"/>
              </a:spcBef>
              <a:spcAft>
                <a:spcPct val="0"/>
              </a:spcAft>
              <a:buClr>
                <a:schemeClr val="tx1"/>
              </a:buClr>
              <a:defRPr sz="1200">
                <a:solidFill>
                  <a:schemeClr val="tx1"/>
                </a:solidFill>
                <a:latin typeface="Arial" charset="0"/>
                <a:ea typeface="MS PGothic" charset="-128"/>
              </a:defRPr>
            </a:lvl8pPr>
            <a:lvl9pPr marL="3886200" indent="-228600" eaLnBrk="0" fontAlgn="base" hangingPunct="0">
              <a:spcBef>
                <a:spcPct val="20000"/>
              </a:spcBef>
              <a:spcAft>
                <a:spcPct val="0"/>
              </a:spcAft>
              <a:buClr>
                <a:schemeClr val="tx1"/>
              </a:buClr>
              <a:defRPr sz="1200">
                <a:solidFill>
                  <a:schemeClr val="tx1"/>
                </a:solidFill>
                <a:latin typeface="Arial" charset="0"/>
                <a:ea typeface="MS PGothic" charset="-128"/>
              </a:defRPr>
            </a:lvl9pPr>
          </a:lstStyle>
          <a:p>
            <a:pPr algn="ctr" eaLnBrk="1" hangingPunct="1">
              <a:spcBef>
                <a:spcPct val="0"/>
              </a:spcBef>
              <a:buClr>
                <a:srgbClr val="000000"/>
              </a:buClr>
              <a:buFont typeface="Wingdings" charset="2"/>
              <a:buNone/>
            </a:pPr>
            <a:r>
              <a:rPr lang="en-US" altLang="en-US" sz="1760" b="1" dirty="0">
                <a:solidFill>
                  <a:schemeClr val="bg1"/>
                </a:solidFill>
              </a:rPr>
              <a:t>In order to use these slides externally </a:t>
            </a:r>
          </a:p>
          <a:p>
            <a:pPr algn="ctr" eaLnBrk="1" hangingPunct="1">
              <a:spcBef>
                <a:spcPct val="0"/>
              </a:spcBef>
              <a:buClr>
                <a:srgbClr val="000000"/>
              </a:buClr>
              <a:buFont typeface="Wingdings" charset="2"/>
              <a:buNone/>
            </a:pPr>
            <a:r>
              <a:rPr lang="en-US" altLang="en-US" sz="1760" b="1" dirty="0">
                <a:solidFill>
                  <a:schemeClr val="bg1"/>
                </a:solidFill>
              </a:rPr>
              <a:t>YOU MUST:</a:t>
            </a:r>
          </a:p>
          <a:p>
            <a:pPr eaLnBrk="1" hangingPunct="1">
              <a:spcBef>
                <a:spcPct val="0"/>
              </a:spcBef>
              <a:buClr>
                <a:srgbClr val="000000"/>
              </a:buClr>
            </a:pPr>
            <a:r>
              <a:rPr lang="en-US" altLang="en-US" sz="1760" dirty="0">
                <a:solidFill>
                  <a:schemeClr val="bg1"/>
                </a:solidFill>
              </a:rPr>
              <a:t>Click on the case study or video link within speaker notes to be sure still active</a:t>
            </a:r>
          </a:p>
          <a:p>
            <a:pPr eaLnBrk="1" hangingPunct="1">
              <a:spcBef>
                <a:spcPct val="0"/>
              </a:spcBef>
              <a:buClr>
                <a:srgbClr val="000000"/>
              </a:buClr>
            </a:pPr>
            <a:r>
              <a:rPr lang="en-US" altLang="en-US" sz="1760" dirty="0">
                <a:solidFill>
                  <a:schemeClr val="bg1"/>
                </a:solidFill>
              </a:rPr>
              <a:t>Check with Channel Manager to be sure it can be used externally</a:t>
            </a:r>
          </a:p>
          <a:p>
            <a:pPr eaLnBrk="1" hangingPunct="1">
              <a:spcBef>
                <a:spcPct val="0"/>
              </a:spcBef>
              <a:buClr>
                <a:srgbClr val="000000"/>
              </a:buClr>
            </a:pPr>
            <a:r>
              <a:rPr lang="en-US" altLang="en-US" sz="1760" dirty="0">
                <a:solidFill>
                  <a:schemeClr val="bg1"/>
                </a:solidFill>
              </a:rPr>
              <a:t>If you are aware of any changes that should be made to the deck, please contact </a:t>
            </a:r>
            <a:r>
              <a:rPr lang="en-US" altLang="en-US" sz="1760" dirty="0" err="1">
                <a:solidFill>
                  <a:schemeClr val="bg1"/>
                </a:solidFill>
              </a:rPr>
              <a:t>Danyel</a:t>
            </a:r>
            <a:r>
              <a:rPr lang="en-US" altLang="en-US" sz="1760" dirty="0">
                <a:solidFill>
                  <a:schemeClr val="bg1"/>
                </a:solidFill>
              </a:rPr>
              <a:t> </a:t>
            </a:r>
            <a:r>
              <a:rPr lang="en-US" altLang="en-US" sz="1760" dirty="0" err="1">
                <a:solidFill>
                  <a:schemeClr val="bg1"/>
                </a:solidFill>
              </a:rPr>
              <a:t>Otteson</a:t>
            </a:r>
            <a:r>
              <a:rPr lang="en-US" altLang="en-US" sz="1760" dirty="0">
                <a:solidFill>
                  <a:schemeClr val="bg1"/>
                </a:solidFill>
              </a:rPr>
              <a:t> </a:t>
            </a:r>
            <a:r>
              <a:rPr lang="en-US" altLang="en-US" sz="1760" dirty="0">
                <a:solidFill>
                  <a:schemeClr val="bg1"/>
                </a:solidFill>
                <a:hlinkClick r:id="rId3"/>
              </a:rPr>
              <a:t>dotteson@us.ibm.com</a:t>
            </a:r>
            <a:endParaRPr lang="en-US" altLang="en-US" sz="1760" dirty="0">
              <a:solidFill>
                <a:schemeClr val="bg1"/>
              </a:solidFill>
            </a:endParaRPr>
          </a:p>
          <a:p>
            <a:pPr eaLnBrk="1" hangingPunct="1">
              <a:spcBef>
                <a:spcPct val="0"/>
              </a:spcBef>
              <a:buClr>
                <a:srgbClr val="000000"/>
              </a:buClr>
              <a:buFont typeface="Wingdings" charset="2"/>
              <a:buNone/>
            </a:pPr>
            <a:endParaRPr lang="en-US" altLang="en-US" sz="1760" dirty="0"/>
          </a:p>
        </p:txBody>
      </p:sp>
    </p:spTree>
    <p:extLst>
      <p:ext uri="{BB962C8B-B14F-4D97-AF65-F5344CB8AC3E}">
        <p14:creationId xmlns:p14="http://schemas.microsoft.com/office/powerpoint/2010/main" val="809880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25900"/>
            <a:ext cx="4428000" cy="3121708"/>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Falcon Insurance Ltd</a:t>
            </a:r>
          </a:p>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Employs advanced analytics to improve business efficiency and strengthen its competitive position</a:t>
            </a:r>
            <a:endPar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endParaRPr>
          </a:p>
        </p:txBody>
      </p:sp>
      <p:sp>
        <p:nvSpPr>
          <p:cNvPr id="4" name="TextBox 4"/>
          <p:cNvSpPr txBox="1"/>
          <p:nvPr/>
        </p:nvSpPr>
        <p:spPr>
          <a:xfrm>
            <a:off x="5173200" y="1241799"/>
            <a:ext cx="4243516" cy="1155679"/>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Falcon Insurance Public Co. Ltd. depended primarily on manual processes and an ineffective combination of static, inflexible business rules and intuitive, subjective decision making for executing claims settlement processing, managing insurance portfolios and determining agent commissions and compensation. This costly process threatened to erode the company’s competitiveness.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1440"/>
              </a:spcBef>
              <a:spcAft>
                <a:spcPts val="0"/>
              </a:spcAft>
              <a:buClrTx/>
              <a:buSzTx/>
              <a:buFont typeface="Times New Roman" pitchFamily="16" charset="0"/>
              <a:buNone/>
              <a:tabLst/>
              <a:defRPr/>
            </a:pPr>
            <a:endParaRPr kumimoji="0" lang="en-US" sz="800" b="1"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5" name="TextBox 5"/>
          <p:cNvSpPr txBox="1"/>
          <p:nvPr/>
        </p:nvSpPr>
        <p:spPr>
          <a:xfrm>
            <a:off x="5173200" y="2487560"/>
            <a:ext cx="4392688" cy="1158172"/>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The company uses an integrated analytics and reporting solution to aggregate, analyze and align information across the enterprise. Enhanced financial reporting capabilities provide executives with real-time data to support precise year-ahead business decisions and accelerated financial forecasts. The solution supports holistic corporate performance management, improving decision making and speeding response to market demand. </a:t>
            </a:r>
          </a:p>
          <a:p>
            <a:pPr marL="0" marR="0" lvl="0" indent="0" defTabSz="914400" eaLnBrk="1" fontAlgn="auto" latinLnBrk="0" hangingPunct="1">
              <a:lnSpc>
                <a:spcPct val="100000"/>
              </a:lnSpc>
              <a:spcBef>
                <a:spcPts val="0"/>
              </a:spcBef>
              <a:spcAft>
                <a:spcPts val="400"/>
              </a:spcAft>
              <a:buClrTx/>
              <a:buSzTx/>
              <a:buFontTx/>
              <a:buNone/>
              <a:tabLst/>
              <a:defRPr lang="en-US"/>
            </a:pPr>
            <a:endPar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endParaRPr>
          </a:p>
        </p:txBody>
      </p:sp>
      <p:sp>
        <p:nvSpPr>
          <p:cNvPr id="8" name="TextBox 8"/>
          <p:cNvSpPr txBox="1"/>
          <p:nvPr/>
        </p:nvSpPr>
        <p:spPr>
          <a:xfrm>
            <a:off x="2815200" y="6312310"/>
            <a:ext cx="4428000" cy="963991"/>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ysClr val="windowText" lastClr="000000"/>
                </a:solidFill>
                <a:effectLst/>
                <a:uLnTx/>
                <a:uFillTx/>
                <a:latin typeface="Arial" charset="0"/>
                <a:ea typeface="MS PGothic" charset="-128"/>
                <a:cs typeface="Arial Unicode MS" charset="0"/>
              </a:rPr>
              <a:t>This insurance company headquartered in Bangkok, Thailand, offers nonlife general insurance products and services, including motor vehicle, personal accident, fire and marine coverage. The company wrote net premiums of more than THB500 million in 2012, with shareholder equity of approximately THB350 million.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pitchFamily="34" charset="-128"/>
                <a:cs typeface="Arial" panose="020B0604020202020204" pitchFamily="34" charset="0"/>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922206" cy="3484606"/>
        </p:xfrm>
        <a:graphic>
          <a:graphicData uri="http://schemas.openxmlformats.org/drawingml/2006/table">
            <a:tbl>
              <a:tblPr/>
              <a:tblGrid>
                <a:gridCol w="1922206">
                  <a:extLst>
                    <a:ext uri="{9D8B030D-6E8A-4147-A177-3AD203B41FA5}">
                      <a16:colId xmlns:a16="http://schemas.microsoft.com/office/drawing/2014/main" val="20000"/>
                    </a:ext>
                  </a:extLst>
                </a:gridCol>
              </a:tblGrid>
              <a:tr h="203493">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292846">
                <a:tc>
                  <a:txBody>
                    <a:bodyPr/>
                    <a:lstStyle/>
                    <a:p>
                      <a:pPr marL="50800" marR="50800" lvl="0" indent="0">
                        <a:lnSpc>
                          <a:spcPct val="100000"/>
                        </a:lnSpc>
                        <a:spcAft>
                          <a:spcPts val="600"/>
                        </a:spcAft>
                        <a:defRPr lang="en-US"/>
                      </a:pPr>
                      <a:r>
                        <a:rPr lang="en-US" sz="1200" b="1" baseline="0" dirty="0">
                          <a:solidFill>
                            <a:srgbClr val="00AFD8"/>
                          </a:solidFill>
                          <a:latin typeface="Arial" panose="020B0604020202020204" pitchFamily="34" charset="0"/>
                          <a:ea typeface="HelvNeue Bold for IBM" charset="77"/>
                          <a:cs typeface="Arial" panose="020B0604020202020204" pitchFamily="34" charset="0"/>
                        </a:rPr>
                        <a:t>Improves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89012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US" altLang="en-US" sz="1000" dirty="0">
                          <a:latin typeface="Arial" panose="020B0604020202020204" pitchFamily="34" charset="0"/>
                          <a:cs typeface="Arial" panose="020B0604020202020204" pitchFamily="34" charset="0"/>
                        </a:rPr>
                        <a:t>Decision</a:t>
                      </a:r>
                      <a:r>
                        <a:rPr lang="en-US" altLang="en-US" sz="1000" baseline="0" dirty="0">
                          <a:latin typeface="Arial" panose="020B0604020202020204" pitchFamily="34" charset="0"/>
                          <a:cs typeface="Arial" panose="020B0604020202020204" pitchFamily="34" charset="0"/>
                        </a:rPr>
                        <a:t> making through rapid access to business-critical data</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292846">
                <a:tc>
                  <a:txBody>
                    <a:bodyPr/>
                    <a:lstStyle/>
                    <a:p>
                      <a:pPr marL="50800" marR="50800" lvl="0" indent="0">
                        <a:lnSpc>
                          <a:spcPct val="100000"/>
                        </a:lnSpc>
                        <a:spcAft>
                          <a:spcPts val="600"/>
                        </a:spcAft>
                        <a:defRPr lang="en-US"/>
                      </a:pPr>
                      <a:r>
                        <a:rPr lang="en-US" sz="1200" b="1" baseline="0" dirty="0">
                          <a:solidFill>
                            <a:srgbClr val="00AFD8"/>
                          </a:solidFill>
                          <a:latin typeface="Arial" panose="020B0604020202020204" pitchFamily="34" charset="0"/>
                          <a:ea typeface="HelvNeue Bold for IBM" charset="77"/>
                          <a:cs typeface="Arial" panose="020B0604020202020204" pitchFamily="34" charset="0"/>
                        </a:rPr>
                        <a:t>Supports </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788893">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ea typeface="+mn-ea"/>
                          <a:cs typeface="Arial" panose="020B0604020202020204" pitchFamily="34" charset="0"/>
                        </a:rPr>
                        <a:t>Precise</a:t>
                      </a:r>
                      <a:r>
                        <a:rPr lang="en-GB" altLang="en-US" sz="1000" baseline="0" dirty="0">
                          <a:solidFill>
                            <a:schemeClr val="tx1"/>
                          </a:solidFill>
                          <a:latin typeface="Arial" panose="020B0604020202020204" pitchFamily="34" charset="0"/>
                          <a:ea typeface="+mn-ea"/>
                          <a:cs typeface="Arial" panose="020B0604020202020204" pitchFamily="34" charset="0"/>
                        </a:rPr>
                        <a:t> marketing to improve response to customer demand</a:t>
                      </a:r>
                      <a:endParaRPr lang="en-US" altLang="en-US" sz="1000" dirty="0">
                        <a:latin typeface="Arial" panose="020B0604020202020204" pitchFamily="34" charset="0"/>
                        <a:ea typeface="MS PGothic" panose="020B0600070205080204" pitchFamily="34" charset="-128"/>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174422">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Integrates </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823661">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cs typeface="Arial" panose="020B0604020202020204" pitchFamily="34" charset="0"/>
                        </a:rPr>
                        <a:t>Operations</a:t>
                      </a:r>
                      <a:r>
                        <a:rPr lang="en-GB" altLang="en-US" sz="1000" baseline="0" dirty="0">
                          <a:solidFill>
                            <a:schemeClr val="tx1"/>
                          </a:solidFill>
                          <a:latin typeface="Arial" panose="020B0604020202020204" pitchFamily="34" charset="0"/>
                          <a:cs typeface="Arial" panose="020B0604020202020204" pitchFamily="34" charset="0"/>
                        </a:rPr>
                        <a:t> to support a holistic business approach</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1675278"/>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rPr>
              <a:t>IBM</a:t>
            </a:r>
            <a:r>
              <a:rPr kumimoji="0" lang="en-US" sz="1000" b="0" i="0" u="none" strike="noStrike" kern="0" cap="none" spc="0" normalizeH="0" baseline="30000" noProof="0" dirty="0">
                <a:ln>
                  <a:noFill/>
                </a:ln>
                <a:solidFill>
                  <a:sysClr val="windowText" lastClr="000000"/>
                </a:solidFill>
                <a:effectLst/>
                <a:uLnTx/>
                <a:uFillTx/>
                <a:latin typeface="Arial" pitchFamily="34" charset="0"/>
                <a:ea typeface="Arial Unicode MS" pitchFamily="34" charset="-128"/>
                <a:cs typeface="Arial" panose="020B0604020202020204" pitchFamily="34" charset="0"/>
              </a:rPr>
              <a:t>®</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rPr>
              <a:t> </a:t>
            </a: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rPr>
              <a:t>Cognos</a:t>
            </a:r>
            <a:r>
              <a:rPr kumimoji="0" lang="en-US" sz="1000" b="0" i="0" u="none" strike="noStrike" kern="0" cap="none" spc="0" normalizeH="0" baseline="30000" noProof="0" dirty="0">
                <a:ln>
                  <a:noFill/>
                </a:ln>
                <a:solidFill>
                  <a:sysClr val="windowText" lastClr="000000"/>
                </a:solidFill>
                <a:effectLst/>
                <a:uLnTx/>
                <a:uFillTx/>
                <a:latin typeface="Arial" pitchFamily="34" charset="0"/>
                <a:ea typeface="Arial Unicode MS" pitchFamily="34" charset="-128"/>
                <a:cs typeface="Arial" panose="020B0604020202020204" pitchFamily="34" charset="0"/>
              </a:rPr>
              <a:t>®</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rPr>
              <a:t> Business Intelligence V10</a:t>
            </a:r>
          </a:p>
          <a:p>
            <a:pPr marL="0" marR="0" lvl="0" indent="0" defTabSz="914400" eaLnBrk="1" fontAlgn="auto" latinLnBrk="0" hangingPunct="1">
              <a:lnSpc>
                <a:spcPct val="100000"/>
              </a:lnSpc>
              <a:spcBef>
                <a:spcPts val="0"/>
              </a:spcBef>
              <a:spcAft>
                <a:spcPts val="0"/>
              </a:spcAft>
              <a:buClrTx/>
              <a:buSzTx/>
              <a:buFontTx/>
              <a:buChar char="•"/>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rPr>
              <a:t>IBM </a:t>
            </a: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rPr>
              <a:t>Cognos</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rPr>
              <a:t> Data Controller</a:t>
            </a:r>
          </a:p>
          <a:p>
            <a:pPr marL="0" marR="0" lvl="0" indent="0" defTabSz="914400" eaLnBrk="1" fontAlgn="auto" latinLnBrk="0" hangingPunct="1">
              <a:lnSpc>
                <a:spcPct val="100000"/>
              </a:lnSpc>
              <a:spcBef>
                <a:spcPts val="0"/>
              </a:spcBef>
              <a:spcAft>
                <a:spcPts val="0"/>
              </a:spcAft>
              <a:buClrTx/>
              <a:buSzTx/>
              <a:buFontTx/>
              <a:buChar char="•"/>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rPr>
              <a:t>IBM </a:t>
            </a: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rPr>
              <a:t>Cognos</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rPr>
              <a:t> TM1</a:t>
            </a:r>
            <a:r>
              <a:rPr kumimoji="0" lang="en-US" sz="1000" b="0" i="0" u="none" strike="noStrike" kern="0" cap="none" spc="0" normalizeH="0" baseline="30000" noProof="0" dirty="0">
                <a:ln>
                  <a:noFill/>
                </a:ln>
                <a:solidFill>
                  <a:sysClr val="windowText" lastClr="000000"/>
                </a:solidFill>
                <a:effectLst/>
                <a:uLnTx/>
                <a:uFillTx/>
                <a:latin typeface="Arial" pitchFamily="34" charset="0"/>
                <a:ea typeface="Arial Unicode MS" pitchFamily="34" charset="-128"/>
                <a:cs typeface="Arial" panose="020B0604020202020204" pitchFamily="34"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IBM </a:t>
            </a: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Cognos</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Data Manager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IBM FileNet</a:t>
            </a:r>
            <a:r>
              <a:rPr kumimoji="0" lang="en-US" sz="1000" b="0" i="0" u="none" strike="noStrike" kern="0" cap="none" spc="0" normalizeH="0" baseline="30000" noProof="0" dirty="0">
                <a:ln>
                  <a:noFill/>
                </a:ln>
                <a:solidFill>
                  <a:sysClr val="windowText" lastClr="000000"/>
                </a:solidFill>
                <a:effectLst/>
                <a:uLnTx/>
                <a:uFillTx/>
                <a:latin typeface="Arial" pitchFamily="34" charset="0"/>
                <a:ea typeface="Arial Unicode MS" pitchFamily="34" charset="-128"/>
                <a:cs typeface="Arial" panose="020B0604020202020204" pitchFamily="34" charset="0"/>
              </a:rPr>
              <a:t>®</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Content Manager</a:t>
            </a: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Char char="•"/>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rPr>
              <a:t>IBM Flex System</a:t>
            </a:r>
            <a:r>
              <a:rPr kumimoji="0" lang="en-US" sz="1000" b="0" i="0" u="none" strike="noStrike" kern="0" cap="none" spc="0" normalizeH="0" baseline="30000" noProof="0" dirty="0">
                <a:ln>
                  <a:noFill/>
                </a:ln>
                <a:solidFill>
                  <a:sysClr val="windowText" lastClr="000000"/>
                </a:solidFill>
                <a:effectLst/>
                <a:uLnTx/>
                <a:uFillTx/>
                <a:latin typeface="Arial" pitchFamily="34" charset="0"/>
                <a:ea typeface="Arial Unicode MS" pitchFamily="34" charset="-128"/>
                <a:cs typeface="Arial" panose="020B0604020202020204" pitchFamily="34" charset="0"/>
              </a:rPr>
              <a:t>®</a:t>
            </a: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Char char="•"/>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rPr>
              <a:t>IBM Storwize</a:t>
            </a:r>
            <a:r>
              <a:rPr kumimoji="0" lang="en-US" sz="1000" b="0" i="0" u="none" strike="noStrike" kern="0" cap="none" spc="0" normalizeH="0" baseline="30000" noProof="0" dirty="0">
                <a:ln>
                  <a:noFill/>
                </a:ln>
                <a:solidFill>
                  <a:sysClr val="windowText" lastClr="000000"/>
                </a:solidFill>
                <a:effectLst/>
                <a:uLnTx/>
                <a:uFillTx/>
                <a:latin typeface="Arial" pitchFamily="34" charset="0"/>
                <a:ea typeface="Arial Unicode MS" pitchFamily="34" charset="-128"/>
                <a:cs typeface="Arial" panose="020B0604020202020204" pitchFamily="34" charset="0"/>
              </a:rPr>
              <a:t>®</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rPr>
              <a:t> V3700</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
                <a:schemeClr val="bg1"/>
              </a:buClr>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28RIhGA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94834" y="495256"/>
            <a:ext cx="1756731"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Insurance</a:t>
            </a:r>
          </a:p>
        </p:txBody>
      </p:sp>
      <p:sp>
        <p:nvSpPr>
          <p:cNvPr id="6" name="Rectangle 2"/>
          <p:cNvSpPr>
            <a:spLocks noChangeArrowheads="1"/>
          </p:cNvSpPr>
          <p:nvPr/>
        </p:nvSpPr>
        <p:spPr bwMode="auto">
          <a:xfrm>
            <a:off x="622199" y="1093679"/>
            <a:ext cx="225792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Rectangle 4"/>
          <p:cNvSpPr>
            <a:spLocks noChangeArrowheads="1"/>
          </p:cNvSpPr>
          <p:nvPr/>
        </p:nvSpPr>
        <p:spPr bwMode="auto">
          <a:xfrm>
            <a:off x="7497344" y="495256"/>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25" name="Picture 18"/>
          <p:cNvPicPr>
            <a:picLocks noChangeAspect="1" noChangeArrowheads="1"/>
          </p:cNvPicPr>
          <p:nvPr/>
        </p:nvPicPr>
        <p:blipFill>
          <a:blip r:embed="rId11">
            <a:extLst>
              <a:ext uri="{28A0092B-C50C-407E-A947-70E740481C1C}">
                <a14:useLocalDpi xmlns:a14="http://schemas.microsoft.com/office/drawing/2010/main" val="0"/>
              </a:ext>
            </a:extLst>
          </a:blip>
          <a:srcRect t="4588" b="33461"/>
          <a:stretch>
            <a:fillRect/>
          </a:stretch>
        </p:blipFill>
        <p:spPr bwMode="auto">
          <a:xfrm>
            <a:off x="727587" y="1121645"/>
            <a:ext cx="4158045" cy="262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9866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25900"/>
            <a:ext cx="4428000" cy="2289511"/>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err="1">
                <a:ln>
                  <a:noFill/>
                </a:ln>
                <a:solidFill>
                  <a:srgbClr val="00639C"/>
                </a:solidFill>
                <a:effectLst/>
                <a:uLnTx/>
                <a:uFillTx/>
                <a:latin typeface="Arial" panose="020B0604020202020204" pitchFamily="34" charset="0"/>
                <a:ea typeface="Lubalin Demi for IBM" charset="77"/>
                <a:cs typeface="Arial" panose="020B0604020202020204" pitchFamily="34" charset="0"/>
              </a:rPr>
              <a:t>Bazan</a:t>
            </a:r>
            <a:r>
              <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 Group</a:t>
            </a:r>
          </a:p>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Refining budget processes to gain high grade insight with IBM Analytics</a:t>
            </a:r>
          </a:p>
        </p:txBody>
      </p:sp>
      <p:sp>
        <p:nvSpPr>
          <p:cNvPr id="4" name="TextBox 4"/>
          <p:cNvSpPr txBox="1"/>
          <p:nvPr/>
        </p:nvSpPr>
        <p:spPr>
          <a:xfrm>
            <a:off x="5173200" y="1241799"/>
            <a:ext cx="4243516" cy="10356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With Basel III in force, and Solvency II on the horizon, </a:t>
            </a:r>
            <a:r>
              <a:rPr kumimoji="0" lang="en-US"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Nordnet</a:t>
            </a: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realized that it needed a more robust, less manual process to generate accurate regulatory reports in a timely and efficient manner.</a:t>
            </a: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5" name="TextBox 5"/>
          <p:cNvSpPr txBox="1"/>
          <p:nvPr/>
        </p:nvSpPr>
        <p:spPr>
          <a:xfrm>
            <a:off x="5173200" y="2425593"/>
            <a:ext cx="4392688" cy="1294144"/>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0"/>
              </a:spcBef>
              <a:spcAft>
                <a:spcPts val="400"/>
              </a:spcAft>
              <a:buClrTx/>
              <a:buSzTx/>
              <a:buFontTx/>
              <a:buNone/>
              <a:tabLst/>
              <a:defRPr lang="en-US"/>
            </a:pPr>
            <a:r>
              <a:rPr kumimoji="0" lang="en-GB" altLang="en-US" sz="1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Bazan</a:t>
            </a:r>
            <a:r>
              <a:rPr kumimoji="0" lang="en-GB" altLang="en-US" sz="1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Group wished to streamline its operations and react quickly when oil prices and margins fluctuate. Seizing an opportunity to increase agility by accelerating its planning processes, the company has replaced its manual, spreadsheet-based budgeting system with an automated IBM </a:t>
            </a:r>
            <a:r>
              <a:rPr kumimoji="0" lang="en-GB" altLang="en-US" sz="1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Cognos</a:t>
            </a:r>
            <a:r>
              <a:rPr kumimoji="0" lang="en-GB" altLang="en-US" sz="1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TM1 solution.</a:t>
            </a:r>
            <a:b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br>
            <a:endParaRPr kumimoji="0" lang="en-US" sz="1000" b="1" i="0" u="none" strike="noStrike" kern="0" cap="none" spc="0" normalizeH="0" baseline="0" noProof="0" dirty="0">
              <a:ln>
                <a:noFill/>
              </a:ln>
              <a:solidFill>
                <a:srgbClr val="FFFFFF"/>
              </a:solidFill>
              <a:effectLst/>
              <a:uLnTx/>
              <a:uFillTx/>
              <a:latin typeface="Arial" charset="0"/>
              <a:ea typeface="Arial" charset="0"/>
              <a:cs typeface="Arial" charset="0"/>
            </a:endParaRPr>
          </a:p>
        </p:txBody>
      </p:sp>
      <p:sp>
        <p:nvSpPr>
          <p:cNvPr id="8" name="TextBox 8"/>
          <p:cNvSpPr txBox="1"/>
          <p:nvPr/>
        </p:nvSpPr>
        <p:spPr>
          <a:xfrm>
            <a:off x="2815200" y="6056670"/>
            <a:ext cx="4428000" cy="1189703"/>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rPr>
              <a:t>Located in the bay area of Haifa, </a:t>
            </a:r>
            <a:r>
              <a:rPr kumimoji="0" lang="en-GB"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DejaVu Sans" charset="0"/>
                <a:cs typeface="Arial" panose="020B0604020202020204" pitchFamily="34" charset="0"/>
              </a:rPr>
              <a:t>Bazan</a:t>
            </a: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rPr>
              <a:t> Group (known internationally as Oil Refineries Ltd, or ORL), is Israel's largest oil refinery. </a:t>
            </a:r>
            <a:r>
              <a:rPr kumimoji="0" lang="en-GB"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DejaVu Sans" charset="0"/>
                <a:cs typeface="Arial" panose="020B0604020202020204" pitchFamily="34" charset="0"/>
              </a:rPr>
              <a:t>Bazan</a:t>
            </a: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rPr>
              <a:t> is capable of refining approximately 9.8 million tons of crude oil per year, providing a variety of products used in industrial operation, transportation, private consumption, agriculture and infrastructures.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37360" cy="3808392"/>
        </p:xfrm>
        <a:graphic>
          <a:graphicData uri="http://schemas.openxmlformats.org/drawingml/2006/table">
            <a:tbl>
              <a:tblPr/>
              <a:tblGrid>
                <a:gridCol w="1737360">
                  <a:extLst>
                    <a:ext uri="{9D8B030D-6E8A-4147-A177-3AD203B41FA5}">
                      <a16:colId xmlns:a16="http://schemas.microsoft.com/office/drawing/2014/main" val="20000"/>
                    </a:ext>
                  </a:extLst>
                </a:gridCol>
              </a:tblGrid>
              <a:tr h="213792">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33426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Weeks</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Saved</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86360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US" altLang="en-US" sz="1000" dirty="0">
                          <a:latin typeface="Arial" panose="020B0604020202020204" pitchFamily="34" charset="0"/>
                          <a:cs typeface="Arial" panose="020B0604020202020204" pitchFamily="34" charset="0"/>
                        </a:rPr>
                        <a:t>During the budgeting</a:t>
                      </a:r>
                      <a:r>
                        <a:rPr lang="en-US" altLang="en-US" sz="1000" baseline="0" dirty="0">
                          <a:latin typeface="Arial" panose="020B0604020202020204" pitchFamily="34" charset="0"/>
                          <a:cs typeface="Arial" panose="020B0604020202020204" pitchFamily="34" charset="0"/>
                        </a:rPr>
                        <a:t> cycle by automating data collection and validation</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33426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One</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Language</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101600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ea typeface="+mn-ea"/>
                          <a:cs typeface="Arial" panose="020B0604020202020204" pitchFamily="34" charset="0"/>
                        </a:rPr>
                        <a:t>One</a:t>
                      </a:r>
                      <a:r>
                        <a:rPr lang="en-GB" altLang="en-US" sz="1000" baseline="0" dirty="0">
                          <a:solidFill>
                            <a:schemeClr val="tx1"/>
                          </a:solidFill>
                          <a:latin typeface="Arial" panose="020B0604020202020204" pitchFamily="34" charset="0"/>
                          <a:ea typeface="+mn-ea"/>
                          <a:cs typeface="Arial" panose="020B0604020202020204" pitchFamily="34" charset="0"/>
                        </a:rPr>
                        <a:t> system and one source of truth for financial decision making across the organisation</a:t>
                      </a:r>
                      <a:endParaRPr lang="en-US" altLang="en-US" sz="1000" dirty="0">
                        <a:latin typeface="Arial" panose="020B0604020202020204" pitchFamily="34" charset="0"/>
                        <a:ea typeface="MS PGothic" panose="020B0600070205080204" pitchFamily="34" charset="-128"/>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18288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Deeper</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Insight</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86360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cs typeface="Arial" panose="020B0604020202020204" pitchFamily="34" charset="0"/>
                        </a:rPr>
                        <a:t>Into</a:t>
                      </a:r>
                      <a:r>
                        <a:rPr lang="en-GB" altLang="en-US" sz="1000" baseline="0" dirty="0">
                          <a:solidFill>
                            <a:schemeClr val="tx1"/>
                          </a:solidFill>
                          <a:latin typeface="Arial" panose="020B0604020202020204" pitchFamily="34" charset="0"/>
                          <a:cs typeface="Arial" panose="020B0604020202020204" pitchFamily="34" charset="0"/>
                        </a:rPr>
                        <a:t> budgets with new scenario modelling and drill-down capabilities</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1321317"/>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charset="-128"/>
                <a:cs typeface="Arial" panose="020B0604020202020204" pitchFamily="34" charset="0"/>
              </a:rPr>
              <a:t>IBM® </a:t>
            </a:r>
            <a:r>
              <a:rPr kumimoji="0" lang="en-GB"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MS PGothic" charset="-128"/>
                <a:cs typeface="Arial" panose="020B0604020202020204" pitchFamily="34" charset="0"/>
              </a:rPr>
              <a:t>Cognos</a:t>
            </a: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charset="-128"/>
                <a:cs typeface="Arial" panose="020B0604020202020204" pitchFamily="34" charset="0"/>
              </a:rPr>
              <a:t>® TM1</a:t>
            </a:r>
            <a:endParaRPr kumimoji="0" lang="en-GB" sz="1000" b="0" i="0" u="none" strike="noStrike" kern="0" cap="none" spc="0" normalizeH="0" baseline="0" noProof="0" dirty="0">
              <a:ln>
                <a:noFill/>
              </a:ln>
              <a:solidFill>
                <a:sysClr val="windowText" lastClr="000000"/>
              </a:solidFill>
              <a:effectLst/>
              <a:uLnTx/>
              <a:uFillTx/>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28RIhGA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94834" y="495256"/>
            <a:ext cx="1756731"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Chemicals &amp; Petroleum</a:t>
            </a:r>
          </a:p>
        </p:txBody>
      </p:sp>
      <p:sp>
        <p:nvSpPr>
          <p:cNvPr id="6" name="Rectangle 2"/>
          <p:cNvSpPr>
            <a:spLocks noChangeArrowheads="1"/>
          </p:cNvSpPr>
          <p:nvPr/>
        </p:nvSpPr>
        <p:spPr bwMode="auto">
          <a:xfrm>
            <a:off x="622199" y="1093679"/>
            <a:ext cx="225792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Rectangle 4"/>
          <p:cNvSpPr>
            <a:spLocks noChangeArrowheads="1"/>
          </p:cNvSpPr>
          <p:nvPr/>
        </p:nvSpPr>
        <p:spPr bwMode="auto">
          <a:xfrm>
            <a:off x="7497344" y="495256"/>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25" name="Picture 2"/>
          <p:cNvPicPr>
            <a:picLocks noChangeAspect="1"/>
          </p:cNvPicPr>
          <p:nvPr/>
        </p:nvPicPr>
        <p:blipFill>
          <a:blip r:embed="rId11">
            <a:extLst>
              <a:ext uri="{28A0092B-C50C-407E-A947-70E740481C1C}">
                <a14:useLocalDpi xmlns:a14="http://schemas.microsoft.com/office/drawing/2010/main" val="0"/>
              </a:ext>
            </a:extLst>
          </a:blip>
          <a:srcRect r="10437"/>
          <a:stretch>
            <a:fillRect/>
          </a:stretch>
        </p:blipFill>
        <p:spPr bwMode="auto">
          <a:xfrm>
            <a:off x="855406" y="1103511"/>
            <a:ext cx="4031518" cy="264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6"/>
          <p:cNvSpPr txBox="1"/>
          <p:nvPr/>
        </p:nvSpPr>
        <p:spPr>
          <a:xfrm>
            <a:off x="953725" y="2871596"/>
            <a:ext cx="3490456" cy="825333"/>
          </a:xfrm>
          <a:prstGeom prst="rect">
            <a:avLst/>
          </a:prstGeom>
          <a:solidFill>
            <a:schemeClr val="bg1">
              <a:alpha val="90000"/>
            </a:schemeClr>
          </a:solidFill>
          <a:ln>
            <a:noFill/>
          </a:ln>
        </p:spPr>
        <p:txBody>
          <a:bodyPr wrap="square" lIns="72000" tIns="72000" rIns="72000" bIns="7200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1200" b="1" i="1" u="none" strike="noStrike" kern="0" cap="none" spc="0" normalizeH="0" baseline="0" noProof="0" dirty="0">
                <a:ln>
                  <a:noFill/>
                </a:ln>
                <a:solidFill>
                  <a:srgbClr val="0070C0"/>
                </a:solidFill>
                <a:effectLst/>
                <a:uLnTx/>
                <a:uFillTx/>
                <a:latin typeface="Arial" panose="020B0604020202020204" pitchFamily="34" charset="0"/>
                <a:ea typeface="DejaVu Sans" charset="0"/>
                <a:cs typeface="Arial" panose="020B0604020202020204" pitchFamily="34" charset="0"/>
              </a:rPr>
              <a:t>“The ability to drill down and understand how each business unit contributes to the overall budget is extremely powerful.”</a:t>
            </a:r>
          </a:p>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1200" b="1"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 </a:t>
            </a:r>
            <a:r>
              <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rPr>
              <a:t>Tina </a:t>
            </a:r>
            <a:r>
              <a:rPr kumimoji="0" lang="en-US" altLang="en-US" sz="1200" b="0" i="1" u="none" strike="noStrike" kern="0" cap="none" spc="0" normalizeH="0" baseline="0" noProof="0" dirty="0" err="1">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rPr>
              <a:t>Boostenay</a:t>
            </a:r>
            <a:r>
              <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rPr>
              <a:t>, CIO, </a:t>
            </a:r>
            <a:r>
              <a:rPr kumimoji="0" lang="en-US" altLang="en-US" sz="1200" b="0" i="1" u="none" strike="noStrike" kern="0" cap="none" spc="0" normalizeH="0" baseline="0" noProof="0" dirty="0" err="1">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rPr>
              <a:t>Bazan</a:t>
            </a:r>
            <a:r>
              <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rPr>
              <a:t> Group</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21616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25900"/>
            <a:ext cx="4428000" cy="2289511"/>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Emirates National Oil Company</a:t>
            </a:r>
          </a:p>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Fueling deeper financial insight with analytics</a:t>
            </a:r>
            <a:endPar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endParaRPr>
          </a:p>
        </p:txBody>
      </p:sp>
      <p:sp>
        <p:nvSpPr>
          <p:cNvPr id="4" name="TextBox 4"/>
          <p:cNvSpPr txBox="1"/>
          <p:nvPr/>
        </p:nvSpPr>
        <p:spPr>
          <a:xfrm>
            <a:off x="5173200" y="1241799"/>
            <a:ext cx="4243516" cy="10356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ENOC was losing days each year manually inputting and checking financial data from over thirty international subsidiaries. How could the company accelerate processes without compromising accuracy?</a:t>
            </a:r>
            <a:endPar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dirty="0">
              <a:ln>
                <a:noFill/>
              </a:ln>
              <a:solidFill>
                <a:srgbClr val="000000"/>
              </a:solidFill>
              <a:effectLst/>
              <a:uLnTx/>
              <a:uFillTx/>
              <a:ea typeface="MS PGothic" pitchFamily="34" charset="-128"/>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5" name="TextBox 5"/>
          <p:cNvSpPr txBox="1"/>
          <p:nvPr/>
        </p:nvSpPr>
        <p:spPr>
          <a:xfrm>
            <a:off x="5173200" y="2425593"/>
            <a:ext cx="4392688" cy="1294144"/>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0"/>
              </a:spcBef>
              <a:spcAft>
                <a:spcPts val="400"/>
              </a:spcAft>
              <a:buClrTx/>
              <a:buSzTx/>
              <a:buFontTx/>
              <a:buNone/>
              <a:tabLst/>
              <a:defRPr lang="en-US"/>
            </a:pP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With 31 local and international subsidiaries, the Dubai-based oil and gas group ENOC found month-end and external financial reporting processes increasingly time-consuming. By replacing spreadsheets with an automated analytics solution, ENOC has cut clerical workload, enhanced data integrity, and gained new insight into group finances.</a:t>
            </a: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400"/>
              </a:spcAft>
              <a:buClrTx/>
              <a:buSzTx/>
              <a:buFontTx/>
              <a:buNone/>
              <a:tabLst/>
              <a:defRPr lang="en-US"/>
            </a:pPr>
            <a:endPar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defTabSz="914400" eaLnBrk="1" fontAlgn="auto" latinLnBrk="0" hangingPunct="1">
              <a:lnSpc>
                <a:spcPct val="100000"/>
              </a:lnSpc>
              <a:spcBef>
                <a:spcPts val="0"/>
              </a:spcBef>
              <a:spcAft>
                <a:spcPts val="400"/>
              </a:spcAft>
              <a:buClrTx/>
              <a:buSzTx/>
              <a:buFontTx/>
              <a:buNone/>
              <a:tabLst/>
              <a:defRPr lang="en-US"/>
            </a:pPr>
            <a:endPar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400"/>
              </a:spcAft>
              <a:buClrTx/>
              <a:buSzTx/>
              <a:buFontTx/>
              <a:buNone/>
              <a:tabLst/>
              <a:defRPr lang="en-US"/>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4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b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br>
            <a:endParaRPr kumimoji="0" lang="en-US" sz="1000" b="1" i="0" u="none" strike="noStrike" kern="0" cap="none" spc="0" normalizeH="0" baseline="0" noProof="0" dirty="0">
              <a:ln>
                <a:noFill/>
              </a:ln>
              <a:solidFill>
                <a:srgbClr val="FFFFFF"/>
              </a:solidFill>
              <a:effectLst/>
              <a:uLnTx/>
              <a:uFillTx/>
              <a:latin typeface="Arial" charset="0"/>
              <a:ea typeface="Arial" charset="0"/>
              <a:cs typeface="Arial" charset="0"/>
            </a:endParaRPr>
          </a:p>
        </p:txBody>
      </p:sp>
      <p:sp>
        <p:nvSpPr>
          <p:cNvPr id="8" name="TextBox 8"/>
          <p:cNvSpPr txBox="1"/>
          <p:nvPr/>
        </p:nvSpPr>
        <p:spPr>
          <a:xfrm>
            <a:off x="2815200" y="6229761"/>
            <a:ext cx="4428000" cy="1301750"/>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Headquartered in Dubai, United Arab Emirates, the Emirates National Oil Company (ENOC) is an integrated oil and gas group. ENOC employs more than 8,000 people across 31 international subsidiaries, and reports revenues of USD20 billion.</a:t>
            </a:r>
            <a:endPar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pitchFamily="34" charset="-128"/>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37360" cy="3866131"/>
        </p:xfrm>
        <a:graphic>
          <a:graphicData uri="http://schemas.openxmlformats.org/drawingml/2006/table">
            <a:tbl>
              <a:tblPr/>
              <a:tblGrid>
                <a:gridCol w="1737360">
                  <a:extLst>
                    <a:ext uri="{9D8B030D-6E8A-4147-A177-3AD203B41FA5}">
                      <a16:colId xmlns:a16="http://schemas.microsoft.com/office/drawing/2014/main" val="20000"/>
                    </a:ext>
                  </a:extLst>
                </a:gridCol>
              </a:tblGrid>
              <a:tr h="296464">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Increases</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Insight</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101600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cs typeface="Arial" panose="020B0604020202020204" pitchFamily="34" charset="0"/>
                        </a:rPr>
                        <a:t>into group financial performance, facilitating management and external reporting</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Reduces</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Risk</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101600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cs typeface="Arial" panose="020B0604020202020204" pitchFamily="34" charset="0"/>
                        </a:rPr>
                        <a:t>of human error by automating elimination, translation and consolidation processes</a:t>
                      </a:r>
                      <a:endParaRPr lang="en-US" altLang="en-US" sz="1000" dirty="0">
                        <a:latin typeface="Arial" panose="020B0604020202020204" pitchFamily="34" charset="0"/>
                        <a:ea typeface="MS PGothic" panose="020B0600070205080204" pitchFamily="34" charset="-128"/>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Saves</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Hours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86360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cs typeface="Arial" panose="020B0604020202020204" pitchFamily="34" charset="0"/>
                        </a:rPr>
                        <a:t>of manual work, enabling staff to dedicate time to more value-added tasks</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1184409"/>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IBM® </a:t>
            </a:r>
            <a:r>
              <a:rPr kumimoji="0" lang="en-GB"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Cognos</a:t>
            </a: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Business Intelligence</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IBM </a:t>
            </a:r>
            <a:r>
              <a:rPr kumimoji="0" lang="en-GB"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Cognos</a:t>
            </a: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Controller</a:t>
            </a:r>
          </a:p>
          <a:p>
            <a:pPr marL="0" marR="0" lvl="0" indent="0" defTabSz="914400" eaLnBrk="1" fontAlgn="auto" latinLnBrk="0" hangingPunct="1">
              <a:lnSpc>
                <a:spcPct val="100000"/>
              </a:lnSpc>
              <a:spcBef>
                <a:spcPts val="0"/>
              </a:spcBef>
              <a:spcAft>
                <a:spcPts val="0"/>
              </a:spcAft>
              <a:buClr>
                <a:schemeClr val="bg1"/>
              </a:buClr>
              <a:buSzTx/>
              <a:buFontTx/>
              <a:buNone/>
              <a:tabLst/>
              <a:defRPr/>
            </a:pPr>
            <a:endPar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28RIhGA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94834" y="495256"/>
            <a:ext cx="1756731"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Chemicals &amp; Petroleum</a:t>
            </a:r>
          </a:p>
        </p:txBody>
      </p:sp>
      <p:sp>
        <p:nvSpPr>
          <p:cNvPr id="6" name="Rectangle 2"/>
          <p:cNvSpPr>
            <a:spLocks noChangeArrowheads="1"/>
          </p:cNvSpPr>
          <p:nvPr/>
        </p:nvSpPr>
        <p:spPr bwMode="auto">
          <a:xfrm>
            <a:off x="622199" y="1093679"/>
            <a:ext cx="225792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Rectangle 4"/>
          <p:cNvSpPr>
            <a:spLocks noChangeArrowheads="1"/>
          </p:cNvSpPr>
          <p:nvPr/>
        </p:nvSpPr>
        <p:spPr bwMode="auto">
          <a:xfrm>
            <a:off x="7497344" y="495256"/>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19" name="Picture 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1103511"/>
            <a:ext cx="4429625" cy="2626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6"/>
          <p:cNvSpPr txBox="1"/>
          <p:nvPr/>
        </p:nvSpPr>
        <p:spPr>
          <a:xfrm>
            <a:off x="457200" y="2699531"/>
            <a:ext cx="4237705" cy="974165"/>
          </a:xfrm>
          <a:prstGeom prst="rect">
            <a:avLst/>
          </a:prstGeom>
          <a:solidFill>
            <a:schemeClr val="bg1">
              <a:alpha val="90000"/>
            </a:schemeClr>
          </a:solidFill>
          <a:ln>
            <a:noFill/>
          </a:ln>
        </p:spPr>
        <p:txBody>
          <a:bodyPr wrap="square" lIns="72000" tIns="72000" rIns="72000" bIns="7200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200" b="1" i="1" u="none" strike="noStrike" kern="0" cap="none" spc="0" normalizeH="0" baseline="0" noProof="0" dirty="0">
                <a:ln>
                  <a:noFill/>
                </a:ln>
                <a:solidFill>
                  <a:srgbClr val="0070C0"/>
                </a:solidFill>
                <a:effectLst/>
                <a:uLnTx/>
                <a:uFillTx/>
                <a:latin typeface="Arial" panose="020B0604020202020204" pitchFamily="34" charset="0"/>
                <a:ea typeface="DejaVu Sans" charset="0"/>
                <a:cs typeface="Arial" panose="020B0604020202020204" pitchFamily="34" charset="0"/>
              </a:rPr>
              <a:t>“</a:t>
            </a:r>
            <a:r>
              <a:rPr kumimoji="0" lang="en-GB" altLang="en-US" sz="1200" b="1" i="1"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Analytics helps us manage corporate growth without significantly increasing the size of our finance team</a:t>
            </a:r>
            <a:r>
              <a:rPr kumimoji="0" lang="en-US" altLang="en-US" sz="1200" b="1" i="1" u="none" strike="noStrike" kern="0" cap="none" spc="0" normalizeH="0" baseline="0" noProof="0" dirty="0">
                <a:ln>
                  <a:noFill/>
                </a:ln>
                <a:solidFill>
                  <a:srgbClr val="0070C0"/>
                </a:solidFill>
                <a:effectLst/>
                <a:uLnTx/>
                <a:uFillTx/>
                <a:latin typeface="Arial" panose="020B0604020202020204" pitchFamily="34" charset="0"/>
                <a:ea typeface="DejaVu Sans" charset="0"/>
                <a:cs typeface="Arial" panose="020B0604020202020204" pitchFamily="34"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rPr>
              <a:t>— </a:t>
            </a:r>
            <a:r>
              <a:rPr kumimoji="0" lang="en-GB"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Nitin </a:t>
            </a:r>
            <a:r>
              <a:rPr kumimoji="0" lang="en-GB" altLang="en-US" sz="1200" b="0" i="1" u="none" strike="noStrike" kern="0" cap="none" spc="0" normalizeH="0" baseline="0" noProof="0" dirty="0" err="1">
                <a:ln>
                  <a:noFill/>
                </a:ln>
                <a:solidFill>
                  <a:schemeClr val="tx2">
                    <a:lumMod val="60000"/>
                    <a:lumOff val="40000"/>
                  </a:schemeClr>
                </a:solidFill>
                <a:effectLst/>
                <a:uLnTx/>
                <a:uFillTx/>
                <a:latin typeface="Arial" panose="020B0604020202020204" pitchFamily="34" charset="0"/>
                <a:cs typeface="Arial" panose="020B0604020202020204" pitchFamily="34" charset="0"/>
              </a:rPr>
              <a:t>Nahar</a:t>
            </a:r>
            <a:r>
              <a:rPr kumimoji="0" lang="en-GB"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 Manager – Management Reporting &amp; Financial Planning</a:t>
            </a:r>
            <a:endParaRPr kumimoji="0" lang="en-GB"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3330856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25900"/>
            <a:ext cx="4428000" cy="2218292"/>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err="1">
                <a:ln>
                  <a:noFill/>
                </a:ln>
                <a:solidFill>
                  <a:srgbClr val="00639C"/>
                </a:solidFill>
                <a:effectLst/>
                <a:uLnTx/>
                <a:uFillTx/>
                <a:latin typeface="Arial" panose="020B0604020202020204" pitchFamily="34" charset="0"/>
                <a:ea typeface="Lubalin Demi for IBM" charset="77"/>
                <a:cs typeface="Arial" panose="020B0604020202020204" pitchFamily="34" charset="0"/>
              </a:rPr>
              <a:t>Gasmart</a:t>
            </a:r>
            <a:endPar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endParaRPr>
          </a:p>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Uses Predictive analytics to enable personalized offers </a:t>
            </a:r>
            <a:endPar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endParaRPr>
          </a:p>
        </p:txBody>
      </p:sp>
      <p:sp>
        <p:nvSpPr>
          <p:cNvPr id="4" name="TextBox 4"/>
          <p:cNvSpPr txBox="1"/>
          <p:nvPr/>
        </p:nvSpPr>
        <p:spPr>
          <a:xfrm>
            <a:off x="5173200" y="1241799"/>
            <a:ext cx="4243516" cy="10356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With Mexico’s energy market opening up to foreign competition, </a:t>
            </a:r>
            <a:r>
              <a:rPr kumimoji="0" lang="en-US" sz="1000" b="0" i="0" u="none" strike="noStrike" kern="0" cap="none" spc="0" normalizeH="0" baseline="0" noProof="0" dirty="0" err="1">
                <a:ln>
                  <a:noFill/>
                </a:ln>
                <a:solidFill>
                  <a:srgbClr val="000000"/>
                </a:solidFill>
                <a:effectLst/>
                <a:uLnTx/>
                <a:uFillTx/>
                <a:latin typeface="Arial" panose="020B0604020202020204" pitchFamily="34" charset="0"/>
                <a:ea typeface="MS PGothic" pitchFamily="34" charset="-128"/>
                <a:cs typeface="Arial" panose="020B0604020202020204" pitchFamily="34" charset="0"/>
              </a:rPr>
              <a:t>Gasmart</a:t>
            </a: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a major gas station operator, recognized that the flood of new entrants would test the strength of its customers’ loyalty. Seizing the initiative, </a:t>
            </a:r>
            <a:r>
              <a:rPr kumimoji="0" lang="en-US" sz="1000" b="0" i="0" u="none" strike="noStrike" kern="0" cap="none" spc="0" normalizeH="0" baseline="0" noProof="0" dirty="0" err="1">
                <a:ln>
                  <a:noFill/>
                </a:ln>
                <a:solidFill>
                  <a:srgbClr val="000000"/>
                </a:solidFill>
                <a:effectLst/>
                <a:uLnTx/>
                <a:uFillTx/>
                <a:latin typeface="Arial" panose="020B0604020202020204" pitchFamily="34" charset="0"/>
                <a:ea typeface="MS PGothic" pitchFamily="34" charset="-128"/>
                <a:cs typeface="Arial" panose="020B0604020202020204" pitchFamily="34" charset="0"/>
              </a:rPr>
              <a:t>Gasmart</a:t>
            </a: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resolved to preempt the competition by forging a tighter bond with customers based on more personalized engagement at the POS.</a:t>
            </a: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dirty="0">
              <a:ln>
                <a:noFill/>
              </a:ln>
              <a:solidFill>
                <a:srgbClr val="000000"/>
              </a:solidFill>
              <a:effectLst/>
              <a:uLnTx/>
              <a:uFillTx/>
              <a:ea typeface="MS PGothic" pitchFamily="34" charset="-128"/>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5" name="TextBox 5"/>
          <p:cNvSpPr txBox="1"/>
          <p:nvPr/>
        </p:nvSpPr>
        <p:spPr>
          <a:xfrm>
            <a:off x="5173200" y="2425593"/>
            <a:ext cx="4392688" cy="1294144"/>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000" b="0" i="0" u="none" strike="noStrike" kern="0" cap="none" spc="0" normalizeH="0" baseline="0" noProof="0" dirty="0" err="1">
                <a:ln>
                  <a:noFill/>
                </a:ln>
                <a:solidFill>
                  <a:srgbClr val="000000"/>
                </a:solidFill>
                <a:effectLst/>
                <a:uLnTx/>
                <a:uFillTx/>
                <a:latin typeface="Arial" panose="020B0604020202020204" pitchFamily="34" charset="0"/>
                <a:ea typeface="MS PGothic" pitchFamily="34" charset="-128"/>
                <a:cs typeface="Arial" panose="020B0604020202020204" pitchFamily="34" charset="0"/>
              </a:rPr>
              <a:t>Gasmart</a:t>
            </a: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is using predictive analytics to translate its customers’ past purchasing patterns into personalized offers that go well beyond fueling up. Cued by a centralized recommendations engine, sales associates can present complementary bundles of products and services—ranging from food to sports tickets to convenient bill-paying services—whose deep resonance with each customer’s individual needs helps buttress long-term loyalty.</a:t>
            </a:r>
          </a:p>
          <a:p>
            <a:pPr marL="0" marR="0" lvl="0" indent="0" defTabSz="914400" eaLnBrk="1" fontAlgn="auto" latinLnBrk="0" hangingPunct="1">
              <a:lnSpc>
                <a:spcPct val="100000"/>
              </a:lnSpc>
              <a:spcBef>
                <a:spcPts val="0"/>
              </a:spcBef>
              <a:spcAft>
                <a:spcPts val="400"/>
              </a:spcAft>
              <a:buClrTx/>
              <a:buSzTx/>
              <a:buFontTx/>
              <a:buNone/>
              <a:tabLst/>
              <a:defRPr lang="en-US"/>
            </a:pPr>
            <a:endPar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400"/>
              </a:spcAft>
              <a:buClrTx/>
              <a:buSzTx/>
              <a:buFontTx/>
              <a:buNone/>
              <a:tabLst/>
              <a:defRPr lang="en-US"/>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4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b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br>
            <a:endParaRPr kumimoji="0" lang="en-US" sz="1000" b="1" i="0" u="none" strike="noStrike" kern="0" cap="none" spc="0" normalizeH="0" baseline="0" noProof="0" dirty="0">
              <a:ln>
                <a:noFill/>
              </a:ln>
              <a:solidFill>
                <a:srgbClr val="FFFFFF"/>
              </a:solidFill>
              <a:effectLst/>
              <a:uLnTx/>
              <a:uFillTx/>
              <a:latin typeface="Arial" charset="0"/>
              <a:ea typeface="Arial" charset="0"/>
              <a:cs typeface="Arial" charset="0"/>
            </a:endParaRPr>
          </a:p>
        </p:txBody>
      </p:sp>
      <p:sp>
        <p:nvSpPr>
          <p:cNvPr id="8" name="TextBox 8"/>
          <p:cNvSpPr txBox="1"/>
          <p:nvPr/>
        </p:nvSpPr>
        <p:spPr>
          <a:xfrm>
            <a:off x="2815200" y="6017341"/>
            <a:ext cx="4428000" cy="747683"/>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pitchFamily="34" charset="-128"/>
                <a:cs typeface="Arial" panose="020B0604020202020204" pitchFamily="34" charset="0"/>
              </a:rPr>
              <a:t>Based in Tijuana, Mexico, </a:t>
            </a: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Arial Unicode MS" pitchFamily="34" charset="-128"/>
                <a:cs typeface="Arial" panose="020B0604020202020204" pitchFamily="34" charset="0"/>
              </a:rPr>
              <a:t>Gasmart</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pitchFamily="34" charset="-128"/>
                <a:cs typeface="Arial" panose="020B0604020202020204" pitchFamily="34" charset="0"/>
              </a:rPr>
              <a:t> operates a network of more than 50 gas stations in Baja California and the state of Guanajuato in the </a:t>
            </a: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Arial Unicode MS" pitchFamily="34" charset="-128"/>
                <a:cs typeface="Arial" panose="020B0604020202020204" pitchFamily="34" charset="0"/>
              </a:rPr>
              <a:t>Bajio</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pitchFamily="34" charset="-128"/>
                <a:cs typeface="Arial" panose="020B0604020202020204" pitchFamily="34" charset="0"/>
              </a:rPr>
              <a:t> region. The company employs more than 500 people.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37360" cy="3866131"/>
        </p:xfrm>
        <a:graphic>
          <a:graphicData uri="http://schemas.openxmlformats.org/drawingml/2006/table">
            <a:tbl>
              <a:tblPr/>
              <a:tblGrid>
                <a:gridCol w="1737360">
                  <a:extLst>
                    <a:ext uri="{9D8B030D-6E8A-4147-A177-3AD203B41FA5}">
                      <a16:colId xmlns:a16="http://schemas.microsoft.com/office/drawing/2014/main" val="20000"/>
                    </a:ext>
                  </a:extLst>
                </a:gridCol>
              </a:tblGrid>
              <a:tr h="296464">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40%</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Increase</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111760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US" altLang="en-US" sz="1000" dirty="0">
                          <a:solidFill>
                            <a:schemeClr val="tx1"/>
                          </a:solidFill>
                          <a:latin typeface="Arial" panose="020B0604020202020204" pitchFamily="34" charset="0"/>
                          <a:ea typeface="MS PGothic" pitchFamily="34" charset="-128"/>
                          <a:cs typeface="Arial" panose="020B0604020202020204" pitchFamily="34" charset="0"/>
                        </a:rPr>
                        <a:t>in average revenue per transaction through personalized promotions of complementary products and services at the point of sale (POS)</a:t>
                      </a: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&gt;50</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Reduction</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81280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US" altLang="en-US" sz="1000" dirty="0">
                          <a:solidFill>
                            <a:schemeClr val="tx1"/>
                          </a:solidFill>
                          <a:latin typeface="Arial" panose="020B0604020202020204" pitchFamily="34" charset="0"/>
                          <a:ea typeface="MS PGothic" pitchFamily="34" charset="-128"/>
                          <a:cs typeface="Arial" panose="020B0604020202020204" pitchFamily="34" charset="0"/>
                        </a:rPr>
                        <a:t>in the time required for operational planning staff to generate site location analysis reports </a:t>
                      </a: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Strengthens</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Loyalty</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96520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US" altLang="en-US" sz="1000" dirty="0">
                          <a:solidFill>
                            <a:schemeClr val="tx1"/>
                          </a:solidFill>
                          <a:latin typeface="Arial" panose="020B0604020202020204" pitchFamily="34" charset="0"/>
                          <a:ea typeface="MS PGothic" pitchFamily="34" charset="-128"/>
                          <a:cs typeface="Arial" panose="020B0604020202020204" pitchFamily="34" charset="0"/>
                        </a:rPr>
                        <a:t>and increases long-term customer retention by enabling a more personalized customer experience</a:t>
                      </a: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1184409"/>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IBM</a:t>
            </a:r>
            <a:r>
              <a:rPr kumimoji="0" lang="en-US" altLang="en-US" sz="1000" b="0" i="0" u="none" strike="noStrike" kern="0" cap="none" spc="0" normalizeH="0" baseline="30000" noProof="0" dirty="0">
                <a:ln>
                  <a:noFill/>
                </a:ln>
                <a:solidFill>
                  <a:sysClr val="windowText" lastClr="000000"/>
                </a:solidFill>
                <a:effectLst/>
                <a:uLnTx/>
                <a:uFillTx/>
                <a:latin typeface="Arial" panose="020B0604020202020204" pitchFamily="34" charset="0"/>
                <a:cs typeface="Arial" panose="020B0604020202020204" pitchFamily="34" charset="0"/>
              </a:rPr>
              <a:t>®</a:t>
            </a: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Cognos</a:t>
            </a:r>
            <a:r>
              <a:rPr kumimoji="0" lang="en-US" altLang="en-US" sz="1000" b="0" i="0" u="none" strike="noStrike" kern="0" cap="none" spc="0" normalizeH="0" baseline="30000" noProof="0" dirty="0">
                <a:ln>
                  <a:noFill/>
                </a:ln>
                <a:solidFill>
                  <a:sysClr val="windowText" lastClr="000000"/>
                </a:solidFill>
                <a:effectLst/>
                <a:uLnTx/>
                <a:uFillTx/>
                <a:latin typeface="Arial" panose="020B0604020202020204" pitchFamily="34" charset="0"/>
                <a:cs typeface="Arial" panose="020B0604020202020204" pitchFamily="34" charset="0"/>
              </a:rPr>
              <a:t>®</a:t>
            </a: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Express</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IBM Business Partner Technology &amp; Performance Solutions S.A. de C.V.</a:t>
            </a: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a:p>
            <a:pPr marL="171450" marR="0" lvl="0" indent="-171450" defTabSz="914400" eaLnBrk="1" fontAlgn="auto" latinLnBrk="0" hangingPunct="1">
              <a:lnSpc>
                <a:spcPts val="1000"/>
              </a:lnSpc>
              <a:spcBef>
                <a:spcPts val="0"/>
              </a:spcBef>
              <a:spcAft>
                <a:spcPts val="400"/>
              </a:spcAft>
              <a:buClrTx/>
              <a:buSzTx/>
              <a:buFont typeface="Arial" charset="0"/>
              <a:buChar char="•"/>
              <a:tabLst/>
              <a:defRPr lang="en-US"/>
            </a:pPr>
            <a:endPar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endParaRP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28RIhGA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70442" y="465864"/>
            <a:ext cx="1756731"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Retail</a:t>
            </a:r>
          </a:p>
        </p:txBody>
      </p:sp>
      <p:sp>
        <p:nvSpPr>
          <p:cNvPr id="6" name="Rectangle 2"/>
          <p:cNvSpPr>
            <a:spLocks noChangeArrowheads="1"/>
          </p:cNvSpPr>
          <p:nvPr/>
        </p:nvSpPr>
        <p:spPr bwMode="auto">
          <a:xfrm>
            <a:off x="622199" y="1093679"/>
            <a:ext cx="225792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Rectangle 4"/>
          <p:cNvSpPr>
            <a:spLocks noChangeArrowheads="1"/>
          </p:cNvSpPr>
          <p:nvPr/>
        </p:nvSpPr>
        <p:spPr bwMode="auto">
          <a:xfrm>
            <a:off x="8191245" y="515501"/>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19" name="Picture 18" descr="183820378.jpg"/>
          <p:cNvPicPr>
            <a:picLocks noChangeAspect="1"/>
          </p:cNvPicPr>
          <p:nvPr/>
        </p:nvPicPr>
        <p:blipFill>
          <a:blip r:embed="rId11" cstate="print"/>
          <a:srcRect t="31088" b="12176"/>
          <a:stretch>
            <a:fillRect/>
          </a:stretch>
        </p:blipFill>
        <p:spPr>
          <a:xfrm>
            <a:off x="757084" y="1103512"/>
            <a:ext cx="4132736" cy="2626058"/>
          </a:xfrm>
          <a:prstGeom prst="rect">
            <a:avLst/>
          </a:prstGeom>
        </p:spPr>
      </p:pic>
      <p:sp>
        <p:nvSpPr>
          <p:cNvPr id="24" name="TextBox 6"/>
          <p:cNvSpPr txBox="1"/>
          <p:nvPr/>
        </p:nvSpPr>
        <p:spPr>
          <a:xfrm>
            <a:off x="850492" y="2438983"/>
            <a:ext cx="3844413" cy="1224987"/>
          </a:xfrm>
          <a:prstGeom prst="rect">
            <a:avLst/>
          </a:prstGeom>
          <a:solidFill>
            <a:schemeClr val="bg1">
              <a:alpha val="90000"/>
            </a:schemeClr>
          </a:solidFill>
          <a:ln>
            <a:noFill/>
          </a:ln>
        </p:spPr>
        <p:txBody>
          <a:bodyPr wrap="square" lIns="72000" tIns="72000" rIns="72000" bIns="7200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200" b="1" i="1" u="none" strike="noStrike" kern="0" cap="none" spc="0" normalizeH="0" baseline="0" noProof="0" dirty="0">
                <a:ln>
                  <a:noFill/>
                </a:ln>
                <a:solidFill>
                  <a:srgbClr val="0070C0"/>
                </a:solidFill>
                <a:effectLst/>
                <a:uLnTx/>
                <a:uFillTx/>
                <a:latin typeface="Arial" panose="020B0604020202020204" pitchFamily="34" charset="0"/>
                <a:ea typeface="DejaVu Sans" charset="0"/>
                <a:cs typeface="Arial" panose="020B0604020202020204" pitchFamily="34" charset="0"/>
              </a:rPr>
              <a:t>“</a:t>
            </a:r>
            <a:r>
              <a:rPr kumimoji="0" lang="en-US" sz="1200" b="1" i="1" u="none" strike="noStrike" kern="0" cap="none" spc="0" normalizeH="0" baseline="0" noProof="0" dirty="0">
                <a:ln>
                  <a:noFill/>
                </a:ln>
                <a:solidFill>
                  <a:srgbClr val="0070C0"/>
                </a:solidFill>
                <a:effectLst/>
                <a:uLnTx/>
                <a:uFillTx/>
                <a:latin typeface="Arial" panose="020B0604020202020204" pitchFamily="34" charset="0"/>
                <a:ea typeface="MS PGothic" pitchFamily="34" charset="-128"/>
                <a:cs typeface="Arial" panose="020B0604020202020204" pitchFamily="34" charset="0"/>
              </a:rPr>
              <a:t>With the behavioral insights we've gotten through analytics, we've been able to change the game competitively by delivering a personalized experience to customers that’s strengthening their loyalty</a:t>
            </a:r>
            <a:r>
              <a:rPr kumimoji="0" lang="en-US" altLang="en-US" sz="1200" b="1" i="1" u="none" strike="noStrike" kern="0" cap="none" spc="0" normalizeH="0" baseline="0" noProof="0" dirty="0">
                <a:ln>
                  <a:noFill/>
                </a:ln>
                <a:solidFill>
                  <a:srgbClr val="0070C0"/>
                </a:solidFill>
                <a:effectLst/>
                <a:uLnTx/>
                <a:uFillTx/>
                <a:latin typeface="Arial" panose="020B0604020202020204" pitchFamily="34" charset="0"/>
                <a:ea typeface="DejaVu Sans" charset="0"/>
                <a:cs typeface="Arial" panose="020B0604020202020204" pitchFamily="34"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rPr>
              <a:t>— </a:t>
            </a:r>
            <a:r>
              <a:rPr kumimoji="0" 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MS PGothic" pitchFamily="34" charset="-128"/>
                <a:cs typeface="Arial" panose="020B0604020202020204" pitchFamily="34" charset="0"/>
              </a:rPr>
              <a:t>Jean Phillip Mercier Durand, chief operating officer</a:t>
            </a:r>
            <a:endPar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2154647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25900"/>
            <a:ext cx="4428000" cy="2289511"/>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err="1">
                <a:ln>
                  <a:noFill/>
                </a:ln>
                <a:solidFill>
                  <a:srgbClr val="00639C"/>
                </a:solidFill>
                <a:effectLst/>
                <a:uLnTx/>
                <a:uFillTx/>
                <a:latin typeface="Arial" panose="020B0604020202020204" pitchFamily="34" charset="0"/>
                <a:ea typeface="Lubalin Demi for IBM" charset="77"/>
                <a:cs typeface="Arial" panose="020B0604020202020204" pitchFamily="34" charset="0"/>
              </a:rPr>
              <a:t>Graymont</a:t>
            </a:r>
            <a:r>
              <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 Ltd</a:t>
            </a:r>
          </a:p>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Uses analytics to drive dynamic business forecasting</a:t>
            </a:r>
          </a:p>
        </p:txBody>
      </p:sp>
      <p:sp>
        <p:nvSpPr>
          <p:cNvPr id="4" name="TextBox 4"/>
          <p:cNvSpPr txBox="1"/>
          <p:nvPr/>
        </p:nvSpPr>
        <p:spPr>
          <a:xfrm>
            <a:off x="5173200" y="1241799"/>
            <a:ext cx="4243516" cy="10356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A corporate-wide ERP solution created an exponential increase in data across the enterprise, limiting </a:t>
            </a:r>
            <a:r>
              <a:rPr kumimoji="0" lang="en-US"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Graymont</a:t>
            </a: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 Ltd.’s ability to conduct strategic planning effectively and support essential cross-divisional collaboration. The company needed to align its business units across the enterprise, create a unified picture of business activity and drive long-term strategic planning.</a:t>
            </a: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5" name="TextBox 5"/>
          <p:cNvSpPr txBox="1"/>
          <p:nvPr/>
        </p:nvSpPr>
        <p:spPr>
          <a:xfrm>
            <a:off x="5173200" y="2425593"/>
            <a:ext cx="4392688" cy="1294144"/>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Advanced analytics support dynamic planning, budgeting and forecasting processes so that the company can anticipate and deliver the resources necessary to meet fluctuating demands across varied business units. With tighter integration among different divisions, including the development of a common business language, the company can better align manufacturing and production with current and projected demand.</a:t>
            </a: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b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br>
            <a:endParaRPr kumimoji="0" lang="en-US" sz="1000" b="1" i="0" u="none" strike="noStrike" kern="0" cap="none" spc="0" normalizeH="0" baseline="0" noProof="0" dirty="0">
              <a:ln>
                <a:noFill/>
              </a:ln>
              <a:solidFill>
                <a:srgbClr val="FFFFFF"/>
              </a:solidFill>
              <a:effectLst/>
              <a:uLnTx/>
              <a:uFillTx/>
              <a:latin typeface="Arial" charset="0"/>
              <a:ea typeface="Arial" charset="0"/>
              <a:cs typeface="Arial" charset="0"/>
            </a:endParaRPr>
          </a:p>
        </p:txBody>
      </p:sp>
      <p:sp>
        <p:nvSpPr>
          <p:cNvPr id="8" name="TextBox 8"/>
          <p:cNvSpPr txBox="1"/>
          <p:nvPr/>
        </p:nvSpPr>
        <p:spPr>
          <a:xfrm>
            <a:off x="2815200" y="5944624"/>
            <a:ext cx="4428000" cy="1301750"/>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charset="-128"/>
                <a:cs typeface="Arial" panose="020B0604020202020204" pitchFamily="34" charset="0"/>
              </a:rPr>
              <a:t>Headquartered in Richmond, British Columbia, </a:t>
            </a:r>
            <a:r>
              <a:rPr kumimoji="0" lang="en-US"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MS PGothic" charset="-128"/>
                <a:cs typeface="Arial" panose="020B0604020202020204" pitchFamily="34" charset="0"/>
              </a:rPr>
              <a:t>Graymont</a:t>
            </a: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charset="-128"/>
                <a:cs typeface="Arial" panose="020B0604020202020204" pitchFamily="34" charset="0"/>
              </a:rPr>
              <a:t> Ltd. is one of North America’s largest producers of lime and limestone products. Founded in 1948, the privately owned company employs 1,400 people across 20 facilities in Canada, the United States, Mexico and Honduras.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37360" cy="3561331"/>
        </p:xfrm>
        <a:graphic>
          <a:graphicData uri="http://schemas.openxmlformats.org/drawingml/2006/table">
            <a:tbl>
              <a:tblPr/>
              <a:tblGrid>
                <a:gridCol w="1737360">
                  <a:extLst>
                    <a:ext uri="{9D8B030D-6E8A-4147-A177-3AD203B41FA5}">
                      <a16:colId xmlns:a16="http://schemas.microsoft.com/office/drawing/2014/main" val="20000"/>
                    </a:ext>
                  </a:extLst>
                </a:gridCol>
              </a:tblGrid>
              <a:tr h="296464">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&gt;99%</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Reduction</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86360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cs typeface="Arial" panose="020B0604020202020204" pitchFamily="34" charset="0"/>
                        </a:rPr>
                        <a:t>In</a:t>
                      </a:r>
                      <a:r>
                        <a:rPr lang="en-GB" altLang="en-US" sz="1000" baseline="0" dirty="0">
                          <a:solidFill>
                            <a:schemeClr val="tx1"/>
                          </a:solidFill>
                          <a:latin typeface="Arial" panose="020B0604020202020204" pitchFamily="34" charset="0"/>
                          <a:cs typeface="Arial" panose="020B0604020202020204" pitchFamily="34" charset="0"/>
                        </a:rPr>
                        <a:t> the time required to create and deliver analyses, from 15 days to one hour</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&lt;3</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day turnaround</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86360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ea typeface="+mn-ea"/>
                          <a:cs typeface="Arial" panose="020B0604020202020204" pitchFamily="34" charset="0"/>
                        </a:rPr>
                        <a:t>On</a:t>
                      </a:r>
                      <a:r>
                        <a:rPr lang="en-GB" altLang="en-US" sz="1000" baseline="0" dirty="0">
                          <a:solidFill>
                            <a:schemeClr val="tx1"/>
                          </a:solidFill>
                          <a:latin typeface="Arial" panose="020B0604020202020204" pitchFamily="34" charset="0"/>
                          <a:ea typeface="+mn-ea"/>
                          <a:cs typeface="Arial" panose="020B0604020202020204" pitchFamily="34" charset="0"/>
                        </a:rPr>
                        <a:t> comprehensive, 5 year business reforecasting processes</a:t>
                      </a:r>
                      <a:endParaRPr lang="en-US" altLang="en-US" sz="1000" dirty="0">
                        <a:latin typeface="Arial" panose="020B0604020202020204" pitchFamily="34" charset="0"/>
                        <a:ea typeface="MS PGothic" panose="020B0600070205080204" pitchFamily="34" charset="-128"/>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Streamlines</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Planning</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86360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cs typeface="Arial" panose="020B0604020202020204" pitchFamily="34" charset="0"/>
                        </a:rPr>
                        <a:t>For</a:t>
                      </a:r>
                      <a:r>
                        <a:rPr lang="en-GB" altLang="en-US" sz="1000" baseline="0" dirty="0">
                          <a:solidFill>
                            <a:schemeClr val="tx1"/>
                          </a:solidFill>
                          <a:latin typeface="Arial" panose="020B0604020202020204" pitchFamily="34" charset="0"/>
                          <a:cs typeface="Arial" panose="020B0604020202020204" pitchFamily="34" charset="0"/>
                        </a:rPr>
                        <a:t> budgets and forecasts, improving the quality and stability of financial Planning</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1184409"/>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IBM</a:t>
            </a:r>
            <a:r>
              <a:rPr kumimoji="0" lang="en-US" altLang="en-US" sz="1000" b="0" i="0" u="none" strike="noStrike" kern="0" cap="none" spc="0" normalizeH="0" baseline="3000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a:t>
            </a: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 </a:t>
            </a:r>
            <a:r>
              <a:rPr kumimoji="0" lang="en-US"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Cognos</a:t>
            </a:r>
            <a:r>
              <a:rPr kumimoji="0" lang="en-US" altLang="en-US" sz="1000" b="0" i="0" u="none" strike="noStrike" kern="0" cap="none" spc="0" normalizeH="0" baseline="3000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a:t>
            </a: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 Business Intelligence V10</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IBM </a:t>
            </a:r>
            <a:r>
              <a:rPr kumimoji="0" lang="en-US"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Cognos</a:t>
            </a: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 Data Manager</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IBM </a:t>
            </a:r>
            <a:r>
              <a:rPr kumimoji="0" lang="en-US"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Cognos</a:t>
            </a: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 Planning</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IBM </a:t>
            </a:r>
            <a:r>
              <a:rPr kumimoji="0" lang="en-US"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Cognos</a:t>
            </a: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 TM1</a:t>
            </a:r>
            <a:r>
              <a:rPr kumimoji="0" lang="en-US" altLang="en-US" sz="1000" b="0" i="0" u="none" strike="noStrike" kern="0" cap="none" spc="0" normalizeH="0" baseline="3000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a:t>
            </a: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28RIhGA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94834" y="495256"/>
            <a:ext cx="1756731"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Chemicals &amp; Petroleum</a:t>
            </a:r>
          </a:p>
        </p:txBody>
      </p:sp>
      <p:sp>
        <p:nvSpPr>
          <p:cNvPr id="6" name="Rectangle 2"/>
          <p:cNvSpPr>
            <a:spLocks noChangeArrowheads="1"/>
          </p:cNvSpPr>
          <p:nvPr/>
        </p:nvSpPr>
        <p:spPr bwMode="auto">
          <a:xfrm>
            <a:off x="622199" y="1093679"/>
            <a:ext cx="225792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Rectangle 4"/>
          <p:cNvSpPr>
            <a:spLocks noChangeArrowheads="1"/>
          </p:cNvSpPr>
          <p:nvPr/>
        </p:nvSpPr>
        <p:spPr bwMode="auto">
          <a:xfrm>
            <a:off x="7497344" y="495256"/>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24" name="Picture 13"/>
          <p:cNvPicPr>
            <a:picLocks noChangeAspect="1" noChangeArrowheads="1"/>
          </p:cNvPicPr>
          <p:nvPr/>
        </p:nvPicPr>
        <p:blipFill>
          <a:blip r:embed="rId11">
            <a:extLst>
              <a:ext uri="{28A0092B-C50C-407E-A947-70E740481C1C}">
                <a14:useLocalDpi xmlns:a14="http://schemas.microsoft.com/office/drawing/2010/main" val="0"/>
              </a:ext>
            </a:extLst>
          </a:blip>
          <a:srcRect l="916"/>
          <a:stretch>
            <a:fillRect/>
          </a:stretch>
        </p:blipFill>
        <p:spPr bwMode="auto">
          <a:xfrm>
            <a:off x="816077" y="1103511"/>
            <a:ext cx="4071759" cy="2645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Box 6"/>
          <p:cNvSpPr txBox="1"/>
          <p:nvPr/>
        </p:nvSpPr>
        <p:spPr>
          <a:xfrm>
            <a:off x="904564" y="2724112"/>
            <a:ext cx="3918157" cy="951528"/>
          </a:xfrm>
          <a:prstGeom prst="rect">
            <a:avLst/>
          </a:prstGeom>
          <a:solidFill>
            <a:schemeClr val="bg1">
              <a:alpha val="90000"/>
            </a:schemeClr>
          </a:solidFill>
          <a:ln>
            <a:noFill/>
          </a:ln>
        </p:spPr>
        <p:txBody>
          <a:bodyPr wrap="square" lIns="72000" tIns="72000" rIns="72000" bIns="7200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200" b="1" i="1" u="none" strike="noStrike" kern="0" cap="none" spc="0" normalizeH="0" baseline="0" noProof="0" dirty="0">
                <a:ln>
                  <a:noFill/>
                </a:ln>
                <a:solidFill>
                  <a:srgbClr val="0070C0"/>
                </a:solidFill>
                <a:effectLst/>
                <a:uLnTx/>
                <a:uFillTx/>
                <a:latin typeface="Arial" panose="020B0604020202020204" pitchFamily="34" charset="0"/>
                <a:ea typeface="DejaVu Sans" charset="0"/>
                <a:cs typeface="Arial" panose="020B0604020202020204" pitchFamily="34" charset="0"/>
              </a:rPr>
              <a:t>“</a:t>
            </a:r>
            <a:r>
              <a:rPr kumimoji="0" lang="en-US" altLang="en-US" sz="1200" b="1" i="1" u="none" strike="noStrike" kern="0" cap="none" spc="0" normalizeH="0" baseline="0" noProof="0" dirty="0">
                <a:ln>
                  <a:noFill/>
                </a:ln>
                <a:solidFill>
                  <a:srgbClr val="0070C0"/>
                </a:solidFill>
                <a:effectLst/>
                <a:uLnTx/>
                <a:uFillTx/>
                <a:latin typeface="Arial" panose="020B0604020202020204" pitchFamily="34" charset="0"/>
                <a:ea typeface="Arial Unicode MS" charset="0"/>
                <a:cs typeface="Arial" panose="020B0604020202020204" pitchFamily="34" charset="0"/>
              </a:rPr>
              <a:t>The solution has enabled us to define a common business language across the company, enabling us to realize our goal of creating a single version of the truth that everyone understands.</a:t>
            </a:r>
            <a:r>
              <a:rPr kumimoji="0" lang="en-US" sz="1200" b="1" i="1"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t>
            </a:r>
            <a:endParaRPr kumimoji="0" lang="en-US" altLang="en-US" sz="1200" b="1" i="1" u="none" strike="noStrike" kern="0" cap="none" spc="0" normalizeH="0" baseline="0" noProof="0" dirty="0">
              <a:ln>
                <a:noFill/>
              </a:ln>
              <a:solidFill>
                <a:srgbClr val="0070C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rPr>
              <a:t>— </a:t>
            </a:r>
            <a:r>
              <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Arial Unicode MS" charset="0"/>
                <a:cs typeface="Arial" panose="020B0604020202020204" pitchFamily="34" charset="0"/>
              </a:rPr>
              <a:t>Paul </a:t>
            </a:r>
            <a:r>
              <a:rPr kumimoji="0" lang="en-US" altLang="en-US" sz="1200" b="0" i="1" u="none" strike="noStrike" kern="0" cap="none" spc="0" normalizeH="0" baseline="0" noProof="0" dirty="0" err="1">
                <a:ln>
                  <a:noFill/>
                </a:ln>
                <a:solidFill>
                  <a:schemeClr val="tx2">
                    <a:lumMod val="60000"/>
                    <a:lumOff val="40000"/>
                  </a:schemeClr>
                </a:solidFill>
                <a:effectLst/>
                <a:uLnTx/>
                <a:uFillTx/>
                <a:latin typeface="Arial" panose="020B0604020202020204" pitchFamily="34" charset="0"/>
                <a:ea typeface="Arial Unicode MS" charset="0"/>
                <a:cs typeface="Arial" panose="020B0604020202020204" pitchFamily="34" charset="0"/>
              </a:rPr>
              <a:t>Epp</a:t>
            </a:r>
            <a:r>
              <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Arial Unicode MS" charset="0"/>
                <a:cs typeface="Arial" panose="020B0604020202020204" pitchFamily="34" charset="0"/>
              </a:rPr>
              <a:t>, business analytics application manager</a:t>
            </a:r>
            <a:endParaRPr kumimoji="0" lang="en-GB"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5940859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491" y="1106805"/>
            <a:ext cx="4492752" cy="263652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7659" y="1284288"/>
            <a:ext cx="1371600" cy="1308100"/>
          </a:xfrm>
          <a:prstGeom prst="rect">
            <a:avLst/>
          </a:prstGeom>
        </p:spPr>
      </p:pic>
      <p:sp>
        <p:nvSpPr>
          <p:cNvPr id="14" name="TextBox 6"/>
          <p:cNvSpPr txBox="1"/>
          <p:nvPr/>
        </p:nvSpPr>
        <p:spPr>
          <a:xfrm>
            <a:off x="452610" y="2958480"/>
            <a:ext cx="2949809" cy="648072"/>
          </a:xfrm>
          <a:prstGeom prst="rect">
            <a:avLst/>
          </a:prstGeom>
          <a:solidFill>
            <a:schemeClr val="bg1">
              <a:alpha val="90000"/>
            </a:schemeClr>
          </a:solidFill>
          <a:ln>
            <a:noFill/>
          </a:ln>
        </p:spPr>
        <p:txBody>
          <a:bodyPr wrap="square" lIns="72000" tIns="72000" rIns="72000" bIns="72000" anchor="t"/>
          <a:lstStyle/>
          <a:p>
            <a:pPr marL="63500" marR="0" lvl="0" indent="-76200" defTabSz="914400" eaLnBrk="1" fontAlgn="auto" latinLnBrk="0" hangingPunct="1">
              <a:lnSpc>
                <a:spcPts val="1300"/>
              </a:lnSpc>
              <a:spcBef>
                <a:spcPts val="0"/>
              </a:spcBef>
              <a:spcAft>
                <a:spcPts val="1100"/>
              </a:spcAft>
              <a:buClrTx/>
              <a:buSzTx/>
              <a:buFontTx/>
              <a:buNone/>
              <a:tabLst/>
              <a:defRPr lang="en-US"/>
            </a:pPr>
            <a:r>
              <a:rPr kumimoji="0" lang="en-GB" sz="1200" b="1" i="1" u="none" strike="noStrike" kern="0" cap="none" spc="0" normalizeH="0" baseline="0" noProof="0" dirty="0">
                <a:ln>
                  <a:noFill/>
                </a:ln>
                <a:solidFill>
                  <a:srgbClr val="00639C"/>
                </a:solidFill>
                <a:effectLst/>
                <a:uLnTx/>
                <a:uFillTx/>
                <a:latin typeface="Arial" panose="020B0604020202020204" pitchFamily="34" charset="0"/>
                <a:ea typeface="Lubalin Demi Italic for IBM" charset="77"/>
                <a:cs typeface="Arial" panose="020B0604020202020204" pitchFamily="34" charset="0"/>
              </a:rPr>
              <a:t>“The IBM solution puts us in a good position to meet any future changes to regulatory requirements.”</a:t>
            </a:r>
            <a:endParaRPr kumimoji="0" lang="en-US" sz="800" b="0" i="0" u="none" strike="noStrike" kern="0" cap="none" spc="0" normalizeH="0" baseline="0" noProof="0" dirty="0">
              <a:ln>
                <a:noFill/>
              </a:ln>
              <a:solidFill>
                <a:srgbClr val="00AFD8"/>
              </a:solidFill>
              <a:effectLst/>
              <a:uLnTx/>
              <a:uFillTx/>
              <a:latin typeface="Arial" panose="020B0604020202020204" pitchFamily="34" charset="0"/>
              <a:ea typeface="HelvNeue Light for IBM" charset="77"/>
              <a:cs typeface="Arial" panose="020B0604020202020204" pitchFamily="34" charset="0"/>
            </a:endParaRPr>
          </a:p>
        </p:txBody>
      </p:sp>
      <p:sp>
        <p:nvSpPr>
          <p:cNvPr id="3" name="TextBox 3"/>
          <p:cNvSpPr txBox="1"/>
          <p:nvPr/>
        </p:nvSpPr>
        <p:spPr>
          <a:xfrm>
            <a:off x="2815200" y="4009480"/>
            <a:ext cx="4428000" cy="2218292"/>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Ultra Petroleum</a:t>
            </a:r>
          </a:p>
          <a:p>
            <a:pPr marL="0" marR="0" lvl="0" indent="0" defTabSz="914400" eaLnBrk="1" fontAlgn="auto" latinLnBrk="0" hangingPunct="1">
              <a:lnSpc>
                <a:spcPct val="100000"/>
              </a:lnSpc>
              <a:spcBef>
                <a:spcPts val="0"/>
              </a:spcBef>
              <a:spcAft>
                <a:spcPts val="800"/>
              </a:spcAft>
              <a:buClrTx/>
              <a:buSzTx/>
              <a:buFontTx/>
              <a:buNone/>
              <a:tabLst/>
              <a:defRPr lang="en-US"/>
            </a:pPr>
            <a:r>
              <a:rPr kumimoji="0" lang="en-GB"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Fuelling greater internal efficiency and pain-free financial reporting with automation</a:t>
            </a:r>
            <a:endPar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endParaRPr>
          </a:p>
        </p:txBody>
      </p:sp>
      <p:sp>
        <p:nvSpPr>
          <p:cNvPr id="4" name="TextBox 4"/>
          <p:cNvSpPr txBox="1"/>
          <p:nvPr/>
        </p:nvSpPr>
        <p:spPr>
          <a:xfrm>
            <a:off x="5154362" y="1244230"/>
            <a:ext cx="2289426" cy="10356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auto" latinLnBrk="0" hangingPunct="1">
              <a:lnSpc>
                <a:spcPct val="100000"/>
              </a:lnSpc>
              <a:spcBef>
                <a:spcPts val="0"/>
              </a:spcBef>
              <a:spcAft>
                <a:spcPts val="500"/>
              </a:spcAft>
              <a:buClrTx/>
              <a:buSzTx/>
              <a:buFontTx/>
              <a:buNone/>
              <a:tabLst/>
              <a:defRPr lang="en-US"/>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rPr>
              <a:t>To operate efficiently, Ultra Petroleum aims to keep its finance team as lean as possible. The company wanted to be able to meet demanding financial reporting requirements without adding to headcount.</a:t>
            </a:r>
            <a:endParaRPr kumimoji="0" lang="en-US" sz="8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endParaRPr>
          </a:p>
        </p:txBody>
      </p:sp>
      <p:sp>
        <p:nvSpPr>
          <p:cNvPr id="5" name="TextBox 5"/>
          <p:cNvSpPr txBox="1"/>
          <p:nvPr/>
        </p:nvSpPr>
        <p:spPr>
          <a:xfrm>
            <a:off x="5173199" y="2479660"/>
            <a:ext cx="2270589" cy="15182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0"/>
              </a:spcBef>
              <a:spcAft>
                <a:spcPts val="500"/>
              </a:spcAft>
              <a:buClrTx/>
              <a:buSzTx/>
              <a:buFontTx/>
              <a:buNone/>
              <a:tabLst/>
              <a:defRPr lang="en-US"/>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rPr>
              <a:t>By replacing manual financial reporting and processes with an automated IBM Analytics solution, Ultra enabled its accounting department to handle double the workload in the same amount of time. </a:t>
            </a: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endParaRPr>
          </a:p>
        </p:txBody>
      </p:sp>
      <p:sp>
        <p:nvSpPr>
          <p:cNvPr id="7" name="TextBox 7"/>
          <p:cNvSpPr txBox="1"/>
          <p:nvPr/>
        </p:nvSpPr>
        <p:spPr>
          <a:xfrm>
            <a:off x="7907659" y="2717800"/>
            <a:ext cx="1587340" cy="411808"/>
          </a:xfrm>
          <a:prstGeom prst="rect">
            <a:avLst/>
          </a:prstGeom>
          <a:noFill/>
          <a:ln>
            <a:noFill/>
          </a:ln>
        </p:spPr>
        <p:txBody>
          <a:bodyPr wrap="square" lIns="0" tIns="0" rIns="0" bIns="0" anchor="t"/>
          <a:lstStyle/>
          <a:p>
            <a:pPr marL="0" marR="0" lvl="0" indent="0" defTabSz="914400" eaLnBrk="1" fontAlgn="auto" latinLnBrk="0" hangingPunct="1">
              <a:lnSpc>
                <a:spcPts val="1100"/>
              </a:lnSpc>
              <a:spcBef>
                <a:spcPts val="0"/>
              </a:spcBef>
              <a:spcAft>
                <a:spcPts val="1100"/>
              </a:spcAft>
              <a:buClrTx/>
              <a:buSzTx/>
              <a:buFontTx/>
              <a:buNone/>
              <a:tabLst/>
              <a:defRPr lang="en-US"/>
            </a:pPr>
            <a:r>
              <a:rPr kumimoji="0" lang="en-GB" sz="900" b="1" i="0" u="none" strike="noStrike" kern="0" cap="none" spc="0" normalizeH="0" baseline="0" noProof="0" dirty="0">
                <a:ln>
                  <a:noFill/>
                </a:ln>
                <a:solidFill>
                  <a:srgbClr val="FFFFFF"/>
                </a:solidFill>
                <a:effectLst/>
                <a:uLnTx/>
                <a:uFillTx/>
                <a:latin typeface="Arial" panose="020B0604020202020204" pitchFamily="34" charset="0"/>
                <a:ea typeface="HelvNeue Medium for IBM" charset="77"/>
                <a:cs typeface="Arial" panose="020B0604020202020204" pitchFamily="34" charset="0"/>
              </a:rPr>
              <a:t>Sandi Kraemer</a:t>
            </a:r>
            <a:br>
              <a:rPr kumimoji="0" lang="en-GB" sz="900" b="1" i="0" u="none" strike="noStrike" kern="0" cap="none" spc="0" normalizeH="0" baseline="0" noProof="0" dirty="0">
                <a:ln>
                  <a:noFill/>
                </a:ln>
                <a:solidFill>
                  <a:srgbClr val="FFFFFF"/>
                </a:solidFill>
                <a:effectLst/>
                <a:uLnTx/>
                <a:uFillTx/>
                <a:latin typeface="Arial" panose="020B0604020202020204" pitchFamily="34" charset="0"/>
                <a:ea typeface="HelvNeue Medium for IBM" charset="77"/>
                <a:cs typeface="Arial" panose="020B0604020202020204" pitchFamily="34" charset="0"/>
              </a:rPr>
            </a:br>
            <a:r>
              <a:rPr kumimoji="0" lang="en-GB" sz="900" b="1" i="0" u="none" strike="noStrike" kern="0" cap="none" spc="0" normalizeH="0" baseline="0" noProof="0" dirty="0">
                <a:ln>
                  <a:noFill/>
                </a:ln>
                <a:solidFill>
                  <a:srgbClr val="FFFFFF"/>
                </a:solidFill>
                <a:effectLst/>
                <a:uLnTx/>
                <a:uFillTx/>
                <a:latin typeface="Arial" panose="020B0604020202020204" pitchFamily="34" charset="0"/>
                <a:ea typeface="HelvNeue Medium for IBM" charset="77"/>
                <a:cs typeface="Arial" panose="020B0604020202020204" pitchFamily="34" charset="0"/>
              </a:rPr>
              <a:t>Director of Investor Relations and External Reporting</a:t>
            </a:r>
            <a:br>
              <a:rPr kumimoji="0" lang="en-GB" sz="900" b="1" i="0" u="none" strike="noStrike" kern="0" cap="none" spc="0" normalizeH="0" baseline="0" noProof="0" dirty="0">
                <a:ln>
                  <a:noFill/>
                </a:ln>
                <a:solidFill>
                  <a:srgbClr val="FFFFFF"/>
                </a:solidFill>
                <a:effectLst/>
                <a:uLnTx/>
                <a:uFillTx/>
                <a:latin typeface="Arial" panose="020B0604020202020204" pitchFamily="34" charset="0"/>
                <a:ea typeface="HelvNeue Medium for IBM" charset="77"/>
                <a:cs typeface="Arial" panose="020B0604020202020204" pitchFamily="34" charset="0"/>
              </a:rPr>
            </a:br>
            <a:r>
              <a:rPr kumimoji="0" lang="en-GB" sz="900" b="1" i="0" u="none" strike="noStrike" kern="0" cap="none" spc="0" normalizeH="0" baseline="0" noProof="0" dirty="0">
                <a:ln>
                  <a:noFill/>
                </a:ln>
                <a:solidFill>
                  <a:srgbClr val="FFFFFF"/>
                </a:solidFill>
                <a:effectLst/>
                <a:uLnTx/>
                <a:uFillTx/>
                <a:latin typeface="Arial" panose="020B0604020202020204" pitchFamily="34" charset="0"/>
                <a:ea typeface="HelvNeue Medium for IBM" charset="77"/>
                <a:cs typeface="Arial" panose="020B0604020202020204" pitchFamily="34" charset="0"/>
              </a:rPr>
              <a:t>Ultra Petroleum </a:t>
            </a:r>
            <a:endParaRPr kumimoji="0" lang="en-US" sz="900" b="1" i="0" u="none" strike="noStrike" kern="0" cap="none" spc="0" normalizeH="0" baseline="0" noProof="0" dirty="0">
              <a:ln>
                <a:noFill/>
              </a:ln>
              <a:solidFill>
                <a:srgbClr val="FFFFFF"/>
              </a:solidFill>
              <a:effectLst/>
              <a:uLnTx/>
              <a:uFillTx/>
              <a:latin typeface="Arial" panose="020B0604020202020204" pitchFamily="34" charset="0"/>
              <a:ea typeface="HelvNeue Medium for IBM" charset="77"/>
              <a:cs typeface="Arial" panose="020B0604020202020204" pitchFamily="34" charset="0"/>
            </a:endParaRPr>
          </a:p>
        </p:txBody>
      </p:sp>
      <p:sp>
        <p:nvSpPr>
          <p:cNvPr id="8" name="TextBox 8"/>
          <p:cNvSpPr txBox="1"/>
          <p:nvPr/>
        </p:nvSpPr>
        <p:spPr>
          <a:xfrm>
            <a:off x="2815200" y="6240230"/>
            <a:ext cx="4428000" cy="1327433"/>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900"/>
              </a:spcAft>
              <a:buClrTx/>
              <a:buSzTx/>
              <a:buFontTx/>
              <a:buNone/>
              <a:tabLst/>
              <a:defRPr lang="en-US"/>
            </a:pPr>
            <a:r>
              <a:rPr kumimoji="0" lang="en-GB" sz="1000" b="0" i="0" u="none" strike="noStrike" kern="0" cap="none" spc="0" normalizeH="0" baseline="0" noProof="0" dirty="0">
                <a:ln>
                  <a:noFill/>
                </a:ln>
                <a:solidFill>
                  <a:srgbClr val="59595B"/>
                </a:solidFill>
                <a:effectLst/>
                <a:uLnTx/>
                <a:uFillTx/>
                <a:latin typeface="Arial" panose="020B0604020202020204" pitchFamily="34" charset="0"/>
                <a:ea typeface="HelvNeue Light for IBM" charset="77"/>
                <a:cs typeface="Arial" panose="020B0604020202020204" pitchFamily="34" charset="0"/>
              </a:rPr>
              <a:t>Ultra Petroleum Corp. is an independent oil and gas company engaged in the exploration, acquisition development, production and operation of oil and natural gas properties. Headquartered in Houston, Texas, Ultra’s primary focus is the development of its natural gas reserves in southwest Wyoming.</a:t>
            </a:r>
            <a:endParaRPr kumimoji="0" lang="en-US" sz="1000" b="0" i="0" u="none" strike="noStrike" kern="0" cap="none" spc="0" normalizeH="0" baseline="0" noProof="0" dirty="0">
              <a:ln>
                <a:noFill/>
              </a:ln>
              <a:solidFill>
                <a:srgbClr val="59595B"/>
              </a:solidFill>
              <a:effectLst/>
              <a:uLnTx/>
              <a:uFillTx/>
              <a:latin typeface="Arial" panose="020B0604020202020204" pitchFamily="34" charset="0"/>
              <a:ea typeface="HelvNeue Light for IBM" charset="77"/>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37360" cy="2621575"/>
        </p:xfrm>
        <a:graphic>
          <a:graphicData uri="http://schemas.openxmlformats.org/drawingml/2006/table">
            <a:tbl>
              <a:tblPr/>
              <a:tblGrid>
                <a:gridCol w="1737360">
                  <a:extLst>
                    <a:ext uri="{9D8B030D-6E8A-4147-A177-3AD203B41FA5}">
                      <a16:colId xmlns:a16="http://schemas.microsoft.com/office/drawing/2014/main" val="20000"/>
                    </a:ext>
                  </a:extLst>
                </a:gridCol>
              </a:tblGrid>
              <a:tr h="241300">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18288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Delivers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759873">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significant return on investment through time savings and greater accuracy</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18288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Enhances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614562">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decision-making by offering an up-to-date view of the business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18288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Boosts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457200">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credibility with auditors through delivery of high‑quality</a:t>
                      </a:r>
                      <a:r>
                        <a:rPr lang="en-GB" sz="1000" baseline="0" dirty="0">
                          <a:solidFill>
                            <a:srgbClr val="59595B"/>
                          </a:solidFill>
                          <a:latin typeface="Arial" panose="020B0604020202020204" pitchFamily="34" charset="0"/>
                          <a:ea typeface="HelvNeue Light for IBM" charset="77"/>
                          <a:cs typeface="Arial" panose="020B0604020202020204" pitchFamily="34" charset="0"/>
                        </a:rPr>
                        <a:t> </a:t>
                      </a:r>
                      <a:r>
                        <a:rPr lang="en-GB" sz="1000" dirty="0">
                          <a:solidFill>
                            <a:srgbClr val="59595B"/>
                          </a:solidFill>
                          <a:latin typeface="Arial" panose="020B0604020202020204" pitchFamily="34" charset="0"/>
                          <a:ea typeface="HelvNeue Light for IBM" charset="77"/>
                          <a:cs typeface="Arial" panose="020B0604020202020204" pitchFamily="34" charset="0"/>
                        </a:rPr>
                        <a:t>reporting</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648493"/>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endParaRPr kumimoji="0" lang="en-US" sz="1200" b="0" i="0" u="none" strike="noStrike" kern="0" cap="none" spc="0" normalizeH="0" baseline="0" noProof="0" dirty="0">
              <a:ln>
                <a:noFill/>
              </a:ln>
              <a:solidFill>
                <a:srgbClr val="FFFFFF"/>
              </a:solidFill>
              <a:effectLst/>
              <a:uLnTx/>
              <a:uFillTx/>
              <a:latin typeface="Lubalin Demi for IBM" charset="77"/>
              <a:ea typeface="Lubalin Demi for IBM" charset="77"/>
              <a:cs typeface="Lubalin Demi for IBM" charset="77"/>
            </a:endParaRPr>
          </a:p>
          <a:p>
            <a:pPr marL="88900" marR="0" lvl="0" indent="-88900" defTabSz="914400" eaLnBrk="1" fontAlgn="auto" latinLnBrk="0" hangingPunct="1">
              <a:lnSpc>
                <a:spcPts val="1000"/>
              </a:lnSpc>
              <a:spcBef>
                <a:spcPts val="0"/>
              </a:spcBef>
              <a:spcAft>
                <a:spcPts val="400"/>
              </a:spcAft>
              <a:buClr>
                <a:schemeClr val="bg1"/>
              </a:buClr>
              <a:buSzPct val="100000"/>
              <a:buFont typeface="Arial" panose="020B0604020202020204" pitchFamily="34" charset="0"/>
              <a:buChar char="•"/>
              <a:tabLst>
                <a:tab pos="88900" algn="l"/>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rPr>
              <a:t>IBM® Cognos® Disclosure Management</a:t>
            </a: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pic>
        <p:nvPicPr>
          <p:cNvPr id="2" name="Picture 1">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7" invalidUrl="https://www.linkedin.com/shareArticle?mini=true&amp;url=http://ibm.co/1R9WizO&amp;title=Ultra Petroleum - Fueling greater internal efficiency and pain-free financial reporting with automation&amp;summary=&amp;source="/>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9"/>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11" invalidUrl="https://twitter.com/home?status=http://ibm.co/1R9WizO via @ibmclientvoices"/>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70442" y="465864"/>
            <a:ext cx="1508057"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Chemicals &amp; Petroleum</a:t>
            </a:r>
          </a:p>
        </p:txBody>
      </p:sp>
      <p:pic>
        <p:nvPicPr>
          <p:cNvPr id="6" name="Picture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33643" y="465864"/>
            <a:ext cx="323613" cy="411721"/>
          </a:xfrm>
          <a:prstGeom prst="rect">
            <a:avLst/>
          </a:prstGeom>
        </p:spPr>
      </p:pic>
    </p:spTree>
    <p:extLst>
      <p:ext uri="{BB962C8B-B14F-4D97-AF65-F5344CB8AC3E}">
        <p14:creationId xmlns:p14="http://schemas.microsoft.com/office/powerpoint/2010/main" val="1352938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25900"/>
            <a:ext cx="4428000" cy="2289511"/>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err="1">
                <a:ln>
                  <a:noFill/>
                </a:ln>
                <a:solidFill>
                  <a:srgbClr val="00639C"/>
                </a:solidFill>
                <a:effectLst/>
                <a:uLnTx/>
                <a:uFillTx/>
                <a:latin typeface="Arial" panose="020B0604020202020204" pitchFamily="34" charset="0"/>
                <a:ea typeface="Lubalin Demi for IBM" charset="77"/>
                <a:cs typeface="Arial" panose="020B0604020202020204" pitchFamily="34" charset="0"/>
              </a:rPr>
              <a:t>Cosan</a:t>
            </a:r>
            <a:endPar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endParaRPr>
          </a:p>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Build a rock solid financial infrastructure to support rapidly expanding global Operations</a:t>
            </a:r>
            <a:endPar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endParaRPr>
          </a:p>
        </p:txBody>
      </p:sp>
      <p:sp>
        <p:nvSpPr>
          <p:cNvPr id="4" name="TextBox 4"/>
          <p:cNvSpPr txBox="1"/>
          <p:nvPr/>
        </p:nvSpPr>
        <p:spPr>
          <a:xfrm>
            <a:off x="5173200" y="1241799"/>
            <a:ext cx="4243516" cy="10356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auto" latinLnBrk="0" hangingPunct="1">
              <a:lnSpc>
                <a:spcPct val="100000"/>
              </a:lnSpc>
              <a:spcBef>
                <a:spcPts val="0"/>
              </a:spcBef>
              <a:spcAft>
                <a:spcPts val="500"/>
              </a:spcAft>
              <a:buClrTx/>
              <a:buSzTx/>
              <a:buFontTx/>
              <a:buNone/>
              <a:tabLst/>
              <a:defRPr lang="en-US"/>
            </a:pP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rPr>
              <a:t>Organic growth and multiple acquisitions sparked a rapid increase in the size and complexity of </a:t>
            </a:r>
            <a:r>
              <a:rPr kumimoji="0" lang="en-GB"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DejaVu Sans" charset="0"/>
                <a:cs typeface="Arial" panose="020B0604020202020204" pitchFamily="34" charset="0"/>
              </a:rPr>
              <a:t>Cosan’s</a:t>
            </a: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rPr>
              <a:t> operations, pushing existing spreadsheet-based financial processes to the brink of infeasibility.</a:t>
            </a: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5" name="TextBox 5"/>
          <p:cNvSpPr txBox="1"/>
          <p:nvPr/>
        </p:nvSpPr>
        <p:spPr>
          <a:xfrm>
            <a:off x="5173200" y="2297774"/>
            <a:ext cx="4392688" cy="1294144"/>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0"/>
              </a:spcBef>
              <a:spcAft>
                <a:spcPts val="400"/>
              </a:spcAft>
              <a:buClrTx/>
              <a:buSzTx/>
              <a:buFontTx/>
              <a:buNone/>
              <a:tabLst/>
              <a:defRPr lang="en-US"/>
            </a:pPr>
            <a:r>
              <a:rPr kumimoji="0" lang="en-GB"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Cosan’s</a:t>
            </a: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 rapid expansion into new sectors and countries threatened to overwhelm its finance team, which struggled to keep pace using existing manual processes. Introducing automation accelerated budgeting, financial consolidation and reporting, and made it easier to provide accurate figures to management, shareholders and stock exchanges promptly</a:t>
            </a:r>
            <a:r>
              <a:rPr kumimoji="0" lang="en-GB" altLang="en-US" sz="1200" b="0" i="0" u="none" strike="noStrike" kern="0" cap="none" spc="0" normalizeH="0" baseline="0" noProof="0" dirty="0">
                <a:ln>
                  <a:noFill/>
                </a:ln>
                <a:solidFill>
                  <a:sysClr val="windowText" lastClr="000000"/>
                </a:solidFill>
                <a:effectLst/>
                <a:uLnTx/>
                <a:uFillTx/>
                <a:ea typeface="Arial Unicode MS" charset="0"/>
              </a:rPr>
              <a:t>.</a:t>
            </a:r>
            <a:endParaRPr kumimoji="0" lang="en-US" altLang="en-US" sz="1200" b="0" i="0" u="none" strike="noStrike" kern="0" cap="none" spc="0" normalizeH="0" baseline="0" noProof="0" dirty="0">
              <a:ln>
                <a:noFill/>
              </a:ln>
              <a:solidFill>
                <a:sysClr val="windowText" lastClr="000000"/>
              </a:solidFill>
              <a:effectLst/>
              <a:uLnTx/>
              <a:uFillTx/>
              <a:ea typeface="Arial Unicode MS" charset="0"/>
            </a:endParaRPr>
          </a:p>
          <a:p>
            <a:pPr marL="0" marR="0" lvl="0" indent="0" defTabSz="914400" eaLnBrk="1" fontAlgn="auto" latinLnBrk="0" hangingPunct="1">
              <a:lnSpc>
                <a:spcPct val="100000"/>
              </a:lnSpc>
              <a:spcBef>
                <a:spcPts val="0"/>
              </a:spcBef>
              <a:spcAft>
                <a:spcPts val="400"/>
              </a:spcAft>
              <a:buClrTx/>
              <a:buSzTx/>
              <a:buFontTx/>
              <a:buNone/>
              <a:tabLst/>
              <a:defRPr lang="en-US"/>
            </a:pPr>
            <a:endPar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endParaRPr>
          </a:p>
        </p:txBody>
      </p:sp>
      <p:sp>
        <p:nvSpPr>
          <p:cNvPr id="8" name="TextBox 8"/>
          <p:cNvSpPr txBox="1"/>
          <p:nvPr/>
        </p:nvSpPr>
        <p:spPr>
          <a:xfrm>
            <a:off x="2815200" y="6315411"/>
            <a:ext cx="4428000" cy="930962"/>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DejaVu Sans" charset="0"/>
                <a:cs typeface="Arial" panose="020B0604020202020204" pitchFamily="34" charset="0"/>
              </a:rPr>
              <a:t>Cosan</a:t>
            </a: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rPr>
              <a:t> is one of the largest corporations in Brazil, specializing in providing energy and infrastructure services. The company has operations in Brazil, Uruguay, Paraguay, Bolivia and the United Kingdom, employs 30,000 people, and generates annual revenues of around USD16 billion.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922206" cy="3524545"/>
        </p:xfrm>
        <a:graphic>
          <a:graphicData uri="http://schemas.openxmlformats.org/drawingml/2006/table">
            <a:tbl>
              <a:tblPr/>
              <a:tblGrid>
                <a:gridCol w="1922206">
                  <a:extLst>
                    <a:ext uri="{9D8B030D-6E8A-4147-A177-3AD203B41FA5}">
                      <a16:colId xmlns:a16="http://schemas.microsoft.com/office/drawing/2014/main" val="20000"/>
                    </a:ext>
                  </a:extLst>
                </a:gridCol>
              </a:tblGrid>
              <a:tr h="203493">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292846">
                <a:tc>
                  <a:txBody>
                    <a:bodyPr/>
                    <a:lstStyle/>
                    <a:p>
                      <a:pPr marL="50800" marR="50800" lvl="0" indent="0">
                        <a:lnSpc>
                          <a:spcPct val="100000"/>
                        </a:lnSpc>
                        <a:spcAft>
                          <a:spcPts val="600"/>
                        </a:spcAft>
                        <a:defRPr lang="en-US"/>
                      </a:pPr>
                      <a:r>
                        <a:rPr lang="en-US" sz="1200" b="1" baseline="0" dirty="0">
                          <a:solidFill>
                            <a:srgbClr val="00AFD8"/>
                          </a:solidFill>
                          <a:latin typeface="Arial" panose="020B0604020202020204" pitchFamily="34" charset="0"/>
                          <a:ea typeface="HelvNeue Bold for IBM" charset="77"/>
                          <a:cs typeface="Arial" panose="020B0604020202020204" pitchFamily="34" charset="0"/>
                        </a:rPr>
                        <a:t>63% Faster</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89012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US" altLang="en-US" sz="1000" dirty="0">
                          <a:latin typeface="Arial" panose="020B0604020202020204" pitchFamily="34" charset="0"/>
                          <a:cs typeface="Arial" panose="020B0604020202020204" pitchFamily="34" charset="0"/>
                        </a:rPr>
                        <a:t>Budgeting</a:t>
                      </a:r>
                      <a:r>
                        <a:rPr lang="en-US" altLang="en-US" sz="1000" baseline="0" dirty="0">
                          <a:latin typeface="Arial" panose="020B0604020202020204" pitchFamily="34" charset="0"/>
                          <a:cs typeface="Arial" panose="020B0604020202020204" pitchFamily="34" charset="0"/>
                        </a:rPr>
                        <a:t>, even as the company grows and diversifies</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292846">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98%</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budgetary accuracy</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788893">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ea typeface="+mn-ea"/>
                          <a:cs typeface="Arial" panose="020B0604020202020204" pitchFamily="34" charset="0"/>
                        </a:rPr>
                        <a:t>For</a:t>
                      </a:r>
                      <a:r>
                        <a:rPr lang="en-GB" altLang="en-US" sz="1000" baseline="0" dirty="0">
                          <a:solidFill>
                            <a:schemeClr val="tx1"/>
                          </a:solidFill>
                          <a:latin typeface="Arial" panose="020B0604020202020204" pitchFamily="34" charset="0"/>
                          <a:ea typeface="+mn-ea"/>
                          <a:cs typeface="Arial" panose="020B0604020202020204" pitchFamily="34" charset="0"/>
                        </a:rPr>
                        <a:t> expenses supports accurate forecasting</a:t>
                      </a:r>
                      <a:endParaRPr lang="en-US" altLang="en-US" sz="1000" dirty="0">
                        <a:latin typeface="Arial" panose="020B0604020202020204" pitchFamily="34" charset="0"/>
                        <a:ea typeface="MS PGothic" panose="020B0600070205080204" pitchFamily="34" charset="-128"/>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174422">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Optimizes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823661">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cs typeface="Arial" panose="020B0604020202020204" pitchFamily="34" charset="0"/>
                        </a:rPr>
                        <a:t>Financial</a:t>
                      </a:r>
                      <a:r>
                        <a:rPr lang="en-GB" altLang="en-US" sz="1000" baseline="0" dirty="0">
                          <a:solidFill>
                            <a:schemeClr val="tx1"/>
                          </a:solidFill>
                          <a:latin typeface="Arial" panose="020B0604020202020204" pitchFamily="34" charset="0"/>
                          <a:cs typeface="Arial" panose="020B0604020202020204" pitchFamily="34" charset="0"/>
                        </a:rPr>
                        <a:t> decision making thanks to sophisticated scenario modelling</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1321317"/>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charset="-128"/>
                <a:cs typeface="Arial" panose="020B0604020202020204" pitchFamily="34" charset="0"/>
              </a:rPr>
              <a:t>IBM® </a:t>
            </a:r>
            <a:r>
              <a:rPr kumimoji="0" lang="en-GB"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MS PGothic" charset="-128"/>
                <a:cs typeface="Arial" panose="020B0604020202020204" pitchFamily="34" charset="0"/>
              </a:rPr>
              <a:t>Cognos</a:t>
            </a: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charset="-128"/>
                <a:cs typeface="Arial" panose="020B0604020202020204" pitchFamily="34" charset="0"/>
              </a:rPr>
              <a:t>® TM1</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anose="020B0600070205080204" pitchFamily="34" charset="-128"/>
                <a:cs typeface="Arial" panose="020B0604020202020204" pitchFamily="34" charset="0"/>
              </a:rPr>
              <a:t>IBM® </a:t>
            </a:r>
            <a:r>
              <a:rPr kumimoji="0" lang="en-US"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MS PGothic" panose="020B0600070205080204" pitchFamily="34" charset="-128"/>
                <a:cs typeface="Arial" panose="020B0604020202020204" pitchFamily="34" charset="0"/>
              </a:rPr>
              <a:t>Cognos</a:t>
            </a: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anose="020B0600070205080204" pitchFamily="34" charset="-128"/>
                <a:cs typeface="Arial" panose="020B0604020202020204" pitchFamily="34" charset="0"/>
              </a:rPr>
              <a:t>® Controller</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anose="020B0600070205080204" pitchFamily="34" charset="-128"/>
                <a:cs typeface="Arial" panose="020B0604020202020204" pitchFamily="34" charset="0"/>
              </a:rPr>
              <a:t>IBM </a:t>
            </a:r>
            <a:r>
              <a:rPr kumimoji="0" lang="en-US"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MS PGothic" panose="020B0600070205080204" pitchFamily="34" charset="-128"/>
                <a:cs typeface="Arial" panose="020B0604020202020204" pitchFamily="34" charset="0"/>
              </a:rPr>
              <a:t>Cognos</a:t>
            </a: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anose="020B0600070205080204" pitchFamily="34" charset="-128"/>
                <a:cs typeface="Arial" panose="020B0604020202020204" pitchFamily="34" charset="0"/>
              </a:rPr>
              <a:t> Disclosure Management</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28RIhGA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94834" y="495256"/>
            <a:ext cx="1756731"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Energy &amp; Utilities</a:t>
            </a:r>
          </a:p>
        </p:txBody>
      </p:sp>
      <p:sp>
        <p:nvSpPr>
          <p:cNvPr id="6" name="Rectangle 2"/>
          <p:cNvSpPr>
            <a:spLocks noChangeArrowheads="1"/>
          </p:cNvSpPr>
          <p:nvPr/>
        </p:nvSpPr>
        <p:spPr bwMode="auto">
          <a:xfrm>
            <a:off x="622199" y="1093679"/>
            <a:ext cx="225792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Rectangle 4"/>
          <p:cNvSpPr>
            <a:spLocks noChangeArrowheads="1"/>
          </p:cNvSpPr>
          <p:nvPr/>
        </p:nvSpPr>
        <p:spPr bwMode="auto">
          <a:xfrm>
            <a:off x="7497344" y="495256"/>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24" name="Picture 1"/>
          <p:cNvPicPr>
            <a:picLocks noChangeAspect="1"/>
          </p:cNvPicPr>
          <p:nvPr/>
        </p:nvPicPr>
        <p:blipFill>
          <a:blip r:embed="rId11">
            <a:extLst>
              <a:ext uri="{28A0092B-C50C-407E-A947-70E740481C1C}">
                <a14:useLocalDpi xmlns:a14="http://schemas.microsoft.com/office/drawing/2010/main" val="0"/>
              </a:ext>
            </a:extLst>
          </a:blip>
          <a:srcRect t="14229" b="28877"/>
          <a:stretch>
            <a:fillRect/>
          </a:stretch>
        </p:blipFill>
        <p:spPr bwMode="auto">
          <a:xfrm>
            <a:off x="776748" y="1103511"/>
            <a:ext cx="4113552" cy="264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6"/>
          <p:cNvSpPr txBox="1"/>
          <p:nvPr/>
        </p:nvSpPr>
        <p:spPr>
          <a:xfrm>
            <a:off x="875069" y="2674375"/>
            <a:ext cx="3313473" cy="999323"/>
          </a:xfrm>
          <a:prstGeom prst="rect">
            <a:avLst/>
          </a:prstGeom>
          <a:solidFill>
            <a:schemeClr val="bg1">
              <a:alpha val="90000"/>
            </a:schemeClr>
          </a:solidFill>
          <a:ln>
            <a:noFill/>
          </a:ln>
        </p:spPr>
        <p:txBody>
          <a:bodyPr wrap="square" lIns="72000" tIns="72000" rIns="72000" bIns="7200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1200" b="1" i="1" u="none" strike="noStrike" kern="0" cap="none" spc="0" normalizeH="0" baseline="0" noProof="0" dirty="0">
                <a:ln>
                  <a:noFill/>
                </a:ln>
                <a:solidFill>
                  <a:srgbClr val="0070C0"/>
                </a:solidFill>
                <a:effectLst/>
                <a:uLnTx/>
                <a:uFillTx/>
                <a:latin typeface="Arial" panose="020B0604020202020204" pitchFamily="34" charset="0"/>
                <a:ea typeface="Arial Unicode MS" charset="0"/>
                <a:cs typeface="Arial" panose="020B0604020202020204" pitchFamily="34" charset="0"/>
              </a:rPr>
              <a:t>“We trust IBM </a:t>
            </a:r>
            <a:r>
              <a:rPr kumimoji="0" lang="en-GB" altLang="en-US" sz="1200" b="1" i="1" u="none" strike="noStrike" kern="0" cap="none" spc="0" normalizeH="0" baseline="0" noProof="0" dirty="0" err="1">
                <a:ln>
                  <a:noFill/>
                </a:ln>
                <a:solidFill>
                  <a:srgbClr val="0070C0"/>
                </a:solidFill>
                <a:effectLst/>
                <a:uLnTx/>
                <a:uFillTx/>
                <a:latin typeface="Arial" panose="020B0604020202020204" pitchFamily="34" charset="0"/>
                <a:ea typeface="Arial Unicode MS" charset="0"/>
                <a:cs typeface="Arial" panose="020B0604020202020204" pitchFamily="34" charset="0"/>
              </a:rPr>
              <a:t>Cognos</a:t>
            </a:r>
            <a:r>
              <a:rPr kumimoji="0" lang="en-GB" altLang="en-US" sz="1200" b="1" i="1" u="none" strike="noStrike" kern="0" cap="none" spc="0" normalizeH="0" baseline="0" noProof="0" dirty="0">
                <a:ln>
                  <a:noFill/>
                </a:ln>
                <a:solidFill>
                  <a:srgbClr val="0070C0"/>
                </a:solidFill>
                <a:effectLst/>
                <a:uLnTx/>
                <a:uFillTx/>
                <a:latin typeface="Arial" panose="020B0604020202020204" pitchFamily="34" charset="0"/>
                <a:ea typeface="Arial Unicode MS" charset="0"/>
                <a:cs typeface="Arial" panose="020B0604020202020204" pitchFamily="34" charset="0"/>
              </a:rPr>
              <a:t> Controller to deliver correct data from our SAP ERP systems to shareholders first time, every time.”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US" sz="1200" b="1"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1200" b="1"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 </a:t>
            </a:r>
            <a:r>
              <a:rPr kumimoji="0" lang="pt-BR"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Arial Unicode MS" charset="0"/>
                <a:cs typeface="Arial" panose="020B0604020202020204" pitchFamily="34" charset="0"/>
              </a:rPr>
              <a:t>João Arthur Souza, Finance Director, Cosan</a:t>
            </a:r>
            <a:r>
              <a:rPr kumimoji="0" lang="en-GB"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Arial Unicode MS" charset="0"/>
                <a:cs typeface="Arial" panose="020B0604020202020204" pitchFamily="34" charset="0"/>
              </a:rPr>
              <a:t> </a:t>
            </a:r>
            <a:endPar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1650577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25900"/>
            <a:ext cx="4428000" cy="2289511"/>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Blizzard Sport GmbH</a:t>
            </a:r>
          </a:p>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Reduces its manufacturing defect rates and cuts its manufacturing cycle time</a:t>
            </a:r>
          </a:p>
        </p:txBody>
      </p:sp>
      <p:sp>
        <p:nvSpPr>
          <p:cNvPr id="4" name="TextBox 4"/>
          <p:cNvSpPr txBox="1"/>
          <p:nvPr/>
        </p:nvSpPr>
        <p:spPr>
          <a:xfrm>
            <a:off x="5173200" y="1241799"/>
            <a:ext cx="4243516" cy="10356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auto" latinLnBrk="0" hangingPunct="1">
              <a:lnSpc>
                <a:spcPct val="100000"/>
              </a:lnSpc>
              <a:spcBef>
                <a:spcPts val="0"/>
              </a:spcBef>
              <a:spcAft>
                <a:spcPts val="500"/>
              </a:spcAft>
              <a:buClrTx/>
              <a:buSzTx/>
              <a:buFontTx/>
              <a:buNone/>
              <a:tabLst/>
              <a:defRPr lang="en-US"/>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Blizzard experienced production downtimes related to defects that sporadically occurred in the course of production. By improving its ability to detect and prevent these defects, the company aimed to minimize production downtime related to manufacturing flaws.</a:t>
            </a:r>
            <a:endParaRPr kumimoji="0" lang="en-GB" sz="1000" b="0" i="0" u="none" strike="noStrike" kern="50" cap="none" spc="0" normalizeH="0" baseline="0" noProof="0" dirty="0">
              <a:ln>
                <a:noFill/>
              </a:ln>
              <a:solidFill>
                <a:sysClr val="windowText" lastClr="000000"/>
              </a:solidFill>
              <a:effectLst/>
              <a:uLnTx/>
              <a:uFillTx/>
              <a:latin typeface="Arial" panose="020B0604020202020204" pitchFamily="34" charset="0"/>
              <a:ea typeface="Arial Unicode MS"/>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5" name="TextBox 5"/>
          <p:cNvSpPr txBox="1"/>
          <p:nvPr/>
        </p:nvSpPr>
        <p:spPr>
          <a:xfrm>
            <a:off x="5173200" y="2425593"/>
            <a:ext cx="4392688" cy="1294144"/>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Blizzard's response was to build a near real-time production management system that uses sensors to capture in-process product data and embedded analytics to pinpoint manufacturing flaws as they happen.</a:t>
            </a: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b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br>
            <a:endParaRPr kumimoji="0" lang="en-US" sz="1000" b="1" i="0" u="none" strike="noStrike" kern="0" cap="none" spc="0" normalizeH="0" baseline="0" noProof="0" dirty="0">
              <a:ln>
                <a:noFill/>
              </a:ln>
              <a:solidFill>
                <a:srgbClr val="FFFFFF"/>
              </a:solidFill>
              <a:effectLst/>
              <a:uLnTx/>
              <a:uFillTx/>
              <a:latin typeface="Arial" charset="0"/>
              <a:ea typeface="Arial" charset="0"/>
              <a:cs typeface="Arial" charset="0"/>
            </a:endParaRPr>
          </a:p>
        </p:txBody>
      </p:sp>
      <p:sp>
        <p:nvSpPr>
          <p:cNvPr id="8" name="TextBox 8"/>
          <p:cNvSpPr txBox="1"/>
          <p:nvPr/>
        </p:nvSpPr>
        <p:spPr>
          <a:xfrm>
            <a:off x="2815200" y="5944624"/>
            <a:ext cx="4428000" cy="1301750"/>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Blizzard Sport GmbH is an Austrian manufacturer of skis and other winter sports equipment. Established in 1945, Blizzard became the first manufacturer to mass-produce polyethylene ski bases. Today, Blizzard skis are sold in 5,000 retail outlets in 40 countries worldwide.</a:t>
            </a: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37360" cy="3408931"/>
        </p:xfrm>
        <a:graphic>
          <a:graphicData uri="http://schemas.openxmlformats.org/drawingml/2006/table">
            <a:tbl>
              <a:tblPr/>
              <a:tblGrid>
                <a:gridCol w="1737360">
                  <a:extLst>
                    <a:ext uri="{9D8B030D-6E8A-4147-A177-3AD203B41FA5}">
                      <a16:colId xmlns:a16="http://schemas.microsoft.com/office/drawing/2014/main" val="20000"/>
                    </a:ext>
                  </a:extLst>
                </a:gridCol>
              </a:tblGrid>
              <a:tr h="296464">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Detect</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and Address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64050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cs typeface="Arial" panose="020B0604020202020204" pitchFamily="34" charset="0"/>
                        </a:rPr>
                        <a:t>Production</a:t>
                      </a:r>
                      <a:r>
                        <a:rPr lang="en-GB" altLang="en-US" sz="1000" baseline="0" dirty="0">
                          <a:solidFill>
                            <a:schemeClr val="tx1"/>
                          </a:solidFill>
                          <a:latin typeface="Arial" panose="020B0604020202020204" pitchFamily="34" charset="0"/>
                          <a:cs typeface="Arial" panose="020B0604020202020204" pitchFamily="34" charset="0"/>
                        </a:rPr>
                        <a:t> disruption issues as they occur</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Analyze</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686337">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ea typeface="+mn-ea"/>
                          <a:cs typeface="Arial" panose="020B0604020202020204" pitchFamily="34" charset="0"/>
                        </a:rPr>
                        <a:t>The</a:t>
                      </a:r>
                      <a:r>
                        <a:rPr lang="en-GB" altLang="en-US" sz="1000" baseline="0" dirty="0">
                          <a:solidFill>
                            <a:schemeClr val="tx1"/>
                          </a:solidFill>
                          <a:latin typeface="Arial" panose="020B0604020202020204" pitchFamily="34" charset="0"/>
                          <a:ea typeface="+mn-ea"/>
                          <a:cs typeface="Arial" panose="020B0604020202020204" pitchFamily="34" charset="0"/>
                        </a:rPr>
                        <a:t> information against more than a million records of manufacturing and production-planning data</a:t>
                      </a:r>
                      <a:endParaRPr lang="en-US" altLang="en-US" sz="1000" dirty="0">
                        <a:latin typeface="Arial" panose="020B0604020202020204" pitchFamily="34" charset="0"/>
                        <a:ea typeface="MS PGothic" panose="020B0600070205080204" pitchFamily="34" charset="-128"/>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Pinpoint</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561721">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cs typeface="Arial" panose="020B0604020202020204" pitchFamily="34" charset="0"/>
                        </a:rPr>
                        <a:t>Manufacturing</a:t>
                      </a:r>
                      <a:r>
                        <a:rPr lang="en-GB" altLang="en-US" sz="1000" baseline="0" dirty="0">
                          <a:solidFill>
                            <a:schemeClr val="tx1"/>
                          </a:solidFill>
                          <a:latin typeface="Arial" panose="020B0604020202020204" pitchFamily="34" charset="0"/>
                          <a:cs typeface="Arial" panose="020B0604020202020204" pitchFamily="34" charset="0"/>
                        </a:rPr>
                        <a:t> flaws as they happen</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1184409"/>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GB"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Cognos</a:t>
            </a: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Business Intelligence</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GB"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Cognos</a:t>
            </a: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TM1</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GB"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Cognos</a:t>
            </a: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Data Manager</a:t>
            </a: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28RIhGA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94834" y="495256"/>
            <a:ext cx="1756731"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Consumer Products</a:t>
            </a:r>
          </a:p>
        </p:txBody>
      </p:sp>
      <p:sp>
        <p:nvSpPr>
          <p:cNvPr id="6" name="Rectangle 2"/>
          <p:cNvSpPr>
            <a:spLocks noChangeArrowheads="1"/>
          </p:cNvSpPr>
          <p:nvPr/>
        </p:nvSpPr>
        <p:spPr bwMode="auto">
          <a:xfrm>
            <a:off x="622199" y="1093679"/>
            <a:ext cx="225792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12" name="Picture 11"/>
          <p:cNvPicPr>
            <a:picLocks noChangeAspect="1"/>
          </p:cNvPicPr>
          <p:nvPr/>
        </p:nvPicPr>
        <p:blipFill>
          <a:blip r:embed="rId11"/>
          <a:stretch>
            <a:fillRect/>
          </a:stretch>
        </p:blipFill>
        <p:spPr>
          <a:xfrm>
            <a:off x="462422" y="1088611"/>
            <a:ext cx="4439002" cy="2631126"/>
          </a:xfrm>
          <a:prstGeom prst="rect">
            <a:avLst/>
          </a:prstGeom>
        </p:spPr>
      </p:pic>
    </p:spTree>
    <p:extLst>
      <p:ext uri="{BB962C8B-B14F-4D97-AF65-F5344CB8AC3E}">
        <p14:creationId xmlns:p14="http://schemas.microsoft.com/office/powerpoint/2010/main" val="1376429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09480"/>
            <a:ext cx="4428000" cy="2218292"/>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Bugaboo</a:t>
            </a:r>
          </a:p>
          <a:p>
            <a:pPr marL="0" marR="0" lvl="0" indent="0" defTabSz="914400" eaLnBrk="1" fontAlgn="auto" latinLnBrk="0" hangingPunct="1">
              <a:lnSpc>
                <a:spcPct val="100000"/>
              </a:lnSpc>
              <a:spcBef>
                <a:spcPts val="0"/>
              </a:spcBef>
              <a:spcAft>
                <a:spcPts val="1500"/>
              </a:spcAft>
              <a:buClrTx/>
              <a:buSzTx/>
              <a:buFontTx/>
              <a:buNone/>
              <a:tabLst/>
              <a:defRPr lang="en-US"/>
            </a:pPr>
            <a:r>
              <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Faster and more accurate forecasting</a:t>
            </a:r>
          </a:p>
        </p:txBody>
      </p:sp>
      <p:sp>
        <p:nvSpPr>
          <p:cNvPr id="4" name="TextBox 4"/>
          <p:cNvSpPr txBox="1"/>
          <p:nvPr/>
        </p:nvSpPr>
        <p:spPr>
          <a:xfrm>
            <a:off x="5173200" y="1241799"/>
            <a:ext cx="4243516" cy="10356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auto" latinLnBrk="0" hangingPunct="1">
              <a:lnSpc>
                <a:spcPct val="100000"/>
              </a:lnSpc>
              <a:spcBef>
                <a:spcPts val="0"/>
              </a:spcBef>
              <a:spcAft>
                <a:spcPts val="500"/>
              </a:spcAft>
              <a:buClrTx/>
              <a:buSzTx/>
              <a:buFontTx/>
              <a:buNone/>
              <a:tabLst/>
              <a:defRPr lang="en-US"/>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Bugaboo wanted to reduce the time necessary to generate accurate financial and sales forecasts and broaden the scope of reporting to meet the needs of the business better. The company also wanted to reduce its management load.</a:t>
            </a: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5" name="TextBox 5"/>
          <p:cNvSpPr txBox="1"/>
          <p:nvPr/>
        </p:nvSpPr>
        <p:spPr>
          <a:xfrm>
            <a:off x="5173200" y="2425593"/>
            <a:ext cx="4392688" cy="1294144"/>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IBM </a:t>
            </a: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Cognos</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TM1 provides Bugaboo with an easy to manage platform for enterprise planning that enables it to meet the different information needs of departments.</a:t>
            </a:r>
            <a:endPar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400"/>
              </a:spcAft>
              <a:buClrTx/>
              <a:buSzTx/>
              <a:buFontTx/>
              <a:buNone/>
              <a:tabLst/>
              <a:defRPr lang="en-US"/>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4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b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br>
            <a:endParaRPr kumimoji="0" lang="en-US" sz="1000" b="1" i="0" u="none" strike="noStrike" kern="0" cap="none" spc="0" normalizeH="0" baseline="0" noProof="0" dirty="0">
              <a:ln>
                <a:noFill/>
              </a:ln>
              <a:solidFill>
                <a:srgbClr val="FFFFFF"/>
              </a:solidFill>
              <a:effectLst/>
              <a:uLnTx/>
              <a:uFillTx/>
              <a:latin typeface="Arial" charset="0"/>
              <a:ea typeface="Arial" charset="0"/>
              <a:cs typeface="Arial" charset="0"/>
            </a:endParaRPr>
          </a:p>
        </p:txBody>
      </p:sp>
      <p:sp>
        <p:nvSpPr>
          <p:cNvPr id="8" name="TextBox 8"/>
          <p:cNvSpPr txBox="1"/>
          <p:nvPr/>
        </p:nvSpPr>
        <p:spPr>
          <a:xfrm>
            <a:off x="2815200" y="5889525"/>
            <a:ext cx="4428000" cy="904996"/>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Bugaboo is a Dutch mobility company headquartered in Amsterdam with offices around the globe. Founded in 1999 by designer Max </a:t>
            </a: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Barenbrug</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and physician Eduard </a:t>
            </a: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Zanen</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its mission is to excite every person on the move. Its passion is for innovation results in products that inspire people to get out and explore the world.</a:t>
            </a: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37360" cy="2859089"/>
        </p:xfrm>
        <a:graphic>
          <a:graphicData uri="http://schemas.openxmlformats.org/drawingml/2006/table">
            <a:tbl>
              <a:tblPr/>
              <a:tblGrid>
                <a:gridCol w="1737360">
                  <a:extLst>
                    <a:ext uri="{9D8B030D-6E8A-4147-A177-3AD203B41FA5}">
                      <a16:colId xmlns:a16="http://schemas.microsoft.com/office/drawing/2014/main" val="20000"/>
                    </a:ext>
                  </a:extLst>
                </a:gridCol>
              </a:tblGrid>
              <a:tr h="296464">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Proactive</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Response</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640500">
                <a:tc>
                  <a:txBody>
                    <a:bodyPr/>
                    <a:lstStyle/>
                    <a:p>
                      <a:pPr marL="50800" marR="50800" lvl="0" indent="0">
                        <a:lnSpc>
                          <a:spcPct val="100000"/>
                        </a:lnSpc>
                        <a:spcAft>
                          <a:spcPts val="400"/>
                        </a:spcAft>
                        <a:defRPr lang="en-US"/>
                      </a:pPr>
                      <a:r>
                        <a:rPr lang="en-US" sz="1000" dirty="0">
                          <a:solidFill>
                            <a:schemeClr val="tx1"/>
                          </a:solidFill>
                          <a:latin typeface="Arial" panose="020B0604020202020204" pitchFamily="34" charset="0"/>
                          <a:ea typeface="+mn-ea"/>
                          <a:cs typeface="Arial" panose="020B0604020202020204" pitchFamily="34" charset="0"/>
                        </a:rPr>
                        <a:t>To</a:t>
                      </a:r>
                      <a:r>
                        <a:rPr lang="en-US" sz="1000" baseline="0" dirty="0">
                          <a:solidFill>
                            <a:schemeClr val="tx1"/>
                          </a:solidFill>
                          <a:latin typeface="Arial" panose="020B0604020202020204" pitchFamily="34" charset="0"/>
                          <a:ea typeface="+mn-ea"/>
                          <a:cs typeface="Arial" panose="020B0604020202020204" pitchFamily="34" charset="0"/>
                        </a:rPr>
                        <a:t> the Information need of the business with accurate, near real time reports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Easy</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a:t>
                      </a:r>
                      <a:r>
                        <a:rPr lang="en-US" sz="1200" b="1" dirty="0">
                          <a:solidFill>
                            <a:srgbClr val="00AFD8"/>
                          </a:solidFill>
                          <a:latin typeface="Arial" panose="020B0604020202020204" pitchFamily="34" charset="0"/>
                          <a:ea typeface="HelvNeue Bold for IBM" charset="77"/>
                          <a:cs typeface="Arial" panose="020B0604020202020204" pitchFamily="34" charset="0"/>
                        </a:rPr>
                        <a:t>Quick</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686337">
                <a:tc>
                  <a:txBody>
                    <a:bodyPr/>
                    <a:lstStyle/>
                    <a:p>
                      <a:pPr marL="50800" marR="50800" lvl="0" indent="0">
                        <a:lnSpc>
                          <a:spcPct val="100000"/>
                        </a:lnSpc>
                        <a:spcAft>
                          <a:spcPts val="400"/>
                        </a:spcAft>
                        <a:defRPr lang="en-US"/>
                      </a:pPr>
                      <a:r>
                        <a:rPr lang="en-US" sz="1000" dirty="0">
                          <a:solidFill>
                            <a:schemeClr val="tx1"/>
                          </a:solidFill>
                          <a:latin typeface="Arial" panose="020B0604020202020204" pitchFamily="34" charset="0"/>
                          <a:ea typeface="+mn-ea"/>
                          <a:cs typeface="Arial" panose="020B0604020202020204" pitchFamily="34" charset="0"/>
                        </a:rPr>
                        <a:t>Implementation</a:t>
                      </a:r>
                      <a:r>
                        <a:rPr lang="en-US" sz="1000" baseline="0" dirty="0">
                          <a:solidFill>
                            <a:schemeClr val="tx1"/>
                          </a:solidFill>
                          <a:latin typeface="Arial" panose="020B0604020202020204" pitchFamily="34" charset="0"/>
                          <a:ea typeface="+mn-ea"/>
                          <a:cs typeface="Arial" panose="020B0604020202020204" pitchFamily="34" charset="0"/>
                        </a:rPr>
                        <a:t> of changes in Models, without affecting users </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Faster</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561721">
                <a:tc>
                  <a:txBody>
                    <a:bodyPr/>
                    <a:lstStyle/>
                    <a:p>
                      <a:pPr marL="50800" marR="50800" lvl="0" indent="0">
                        <a:lnSpc>
                          <a:spcPct val="100000"/>
                        </a:lnSpc>
                        <a:spcAft>
                          <a:spcPts val="400"/>
                        </a:spcAft>
                        <a:defRPr lang="en-US"/>
                      </a:pPr>
                      <a:r>
                        <a:rPr lang="en-US" sz="1000" dirty="0">
                          <a:solidFill>
                            <a:schemeClr val="tx1"/>
                          </a:solidFill>
                          <a:latin typeface="Arial" panose="020B0604020202020204" pitchFamily="34" charset="0"/>
                          <a:ea typeface="+mn-ea"/>
                          <a:cs typeface="Arial" panose="020B0604020202020204" pitchFamily="34" charset="0"/>
                        </a:rPr>
                        <a:t>And</a:t>
                      </a:r>
                      <a:r>
                        <a:rPr lang="en-US" sz="1000" baseline="0" dirty="0">
                          <a:solidFill>
                            <a:schemeClr val="tx1"/>
                          </a:solidFill>
                          <a:latin typeface="Arial" panose="020B0604020202020204" pitchFamily="34" charset="0"/>
                          <a:ea typeface="+mn-ea"/>
                          <a:cs typeface="Arial" panose="020B0604020202020204" pitchFamily="34" charset="0"/>
                        </a:rPr>
                        <a:t> better Planning, with extensive options for ‘ What if ‘ scenarios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1184409"/>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US"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MS PGothic" panose="020B0600070205080204" pitchFamily="34" charset="-128"/>
                <a:cs typeface="Arial" panose="020B0604020202020204" pitchFamily="34" charset="0"/>
              </a:rPr>
              <a:t>Cognos</a:t>
            </a: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anose="020B0600070205080204" pitchFamily="34" charset="-128"/>
                <a:cs typeface="Arial" panose="020B0604020202020204" pitchFamily="34" charset="0"/>
              </a:rPr>
              <a:t> Analysis for Microsoft Excel</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US"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MS PGothic" panose="020B0600070205080204" pitchFamily="34" charset="-128"/>
                <a:cs typeface="Arial" panose="020B0604020202020204" pitchFamily="34" charset="0"/>
              </a:rPr>
              <a:t>Cognos</a:t>
            </a: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anose="020B0600070205080204" pitchFamily="34" charset="-128"/>
                <a:cs typeface="Arial" panose="020B0604020202020204" pitchFamily="34" charset="0"/>
              </a:rPr>
              <a:t> Business Intelligence</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US"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MS PGothic" panose="020B0600070205080204" pitchFamily="34" charset="-128"/>
                <a:cs typeface="Arial" panose="020B0604020202020204" pitchFamily="34" charset="0"/>
              </a:rPr>
              <a:t>Cognos</a:t>
            </a: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anose="020B0600070205080204" pitchFamily="34" charset="-128"/>
                <a:cs typeface="Arial" panose="020B0604020202020204" pitchFamily="34" charset="0"/>
              </a:rPr>
              <a:t> TM1</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US" sz="1000" b="0" i="0" u="none" strike="noStrike" kern="50" cap="none" spc="0" normalizeH="0" baseline="0" noProof="0" dirty="0">
              <a:ln>
                <a:noFill/>
              </a:ln>
              <a:solidFill>
                <a:sysClr val="windowText" lastClr="000000"/>
              </a:solidFill>
              <a:effectLst/>
              <a:uLnTx/>
              <a:uFillTx/>
              <a:latin typeface="Arial"/>
              <a:ea typeface="Arial Unicode MS"/>
              <a:cs typeface="OpenSymbol"/>
            </a:endParaRPr>
          </a:p>
          <a:p>
            <a:pPr marL="0" marR="0" lvl="0" indent="0" defTabSz="914400" eaLnBrk="1" fontAlgn="auto" latinLnBrk="0" hangingPunct="1">
              <a:lnSpc>
                <a:spcPct val="100000"/>
              </a:lnSpc>
              <a:spcBef>
                <a:spcPts val="0"/>
              </a:spcBef>
              <a:spcAft>
                <a:spcPts val="0"/>
              </a:spcAft>
              <a:buClr>
                <a:schemeClr val="bg1"/>
              </a:buClr>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a:p>
            <a:pPr marL="171450" marR="0" lvl="0" indent="-171450" defTabSz="914400" eaLnBrk="1" fontAlgn="auto" latinLnBrk="0" hangingPunct="1">
              <a:lnSpc>
                <a:spcPts val="1000"/>
              </a:lnSpc>
              <a:spcBef>
                <a:spcPts val="0"/>
              </a:spcBef>
              <a:spcAft>
                <a:spcPts val="400"/>
              </a:spcAft>
              <a:buClrTx/>
              <a:buSzTx/>
              <a:buFont typeface="Arial" charset="0"/>
              <a:buChar char="•"/>
              <a:tabLst/>
              <a:defRPr lang="en-US"/>
            </a:pPr>
            <a:endPar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endParaRP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28RIhGA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70442" y="465864"/>
            <a:ext cx="1756731"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Consumer Products</a:t>
            </a:r>
          </a:p>
        </p:txBody>
      </p:sp>
      <p:sp>
        <p:nvSpPr>
          <p:cNvPr id="6" name="Rectangle 2"/>
          <p:cNvSpPr>
            <a:spLocks noChangeArrowheads="1"/>
          </p:cNvSpPr>
          <p:nvPr/>
        </p:nvSpPr>
        <p:spPr bwMode="auto">
          <a:xfrm>
            <a:off x="622199" y="1093679"/>
            <a:ext cx="225792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Rectangle 4"/>
          <p:cNvSpPr>
            <a:spLocks noChangeArrowheads="1"/>
          </p:cNvSpPr>
          <p:nvPr/>
        </p:nvSpPr>
        <p:spPr bwMode="auto">
          <a:xfrm>
            <a:off x="8191245" y="515501"/>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12" name="Picture 11"/>
          <p:cNvPicPr>
            <a:picLocks noChangeAspect="1"/>
          </p:cNvPicPr>
          <p:nvPr/>
        </p:nvPicPr>
        <p:blipFill>
          <a:blip r:embed="rId11"/>
          <a:stretch>
            <a:fillRect/>
          </a:stretch>
        </p:blipFill>
        <p:spPr>
          <a:xfrm>
            <a:off x="282727" y="1097825"/>
            <a:ext cx="4591927" cy="2621912"/>
          </a:xfrm>
          <a:prstGeom prst="rect">
            <a:avLst/>
          </a:prstGeom>
        </p:spPr>
      </p:pic>
      <p:sp>
        <p:nvSpPr>
          <p:cNvPr id="24" name="TextBox 6"/>
          <p:cNvSpPr txBox="1"/>
          <p:nvPr/>
        </p:nvSpPr>
        <p:spPr>
          <a:xfrm>
            <a:off x="282727" y="2633447"/>
            <a:ext cx="4437191" cy="1010493"/>
          </a:xfrm>
          <a:prstGeom prst="rect">
            <a:avLst/>
          </a:prstGeom>
          <a:solidFill>
            <a:schemeClr val="bg1">
              <a:alpha val="90000"/>
            </a:schemeClr>
          </a:solidFill>
          <a:ln>
            <a:noFill/>
          </a:ln>
        </p:spPr>
        <p:txBody>
          <a:bodyPr wrap="square" lIns="72000" tIns="72000" rIns="72000" bIns="7200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“We have one easy to manage planning model containing all of the data we need to generate our financial and sales forecasts and also a wide range of other reports for the business.” </a:t>
            </a:r>
            <a:endParaRPr kumimoji="0" lang="en-US" altLang="en-US" sz="1200" b="1" i="1" u="none" strike="noStrike" kern="0" cap="none" spc="0" normalizeH="0" baseline="0" noProof="0" dirty="0">
              <a:ln>
                <a:noFill/>
              </a:ln>
              <a:solidFill>
                <a:srgbClr val="0070C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0" i="1" u="none" strike="noStrike" kern="0" cap="none" spc="0" normalizeH="0" baseline="0" noProof="0" dirty="0">
                <a:ln>
                  <a:noFill/>
                </a:ln>
                <a:solidFill>
                  <a:schemeClr val="tx2">
                    <a:lumMod val="40000"/>
                    <a:lumOff val="60000"/>
                  </a:schemeClr>
                </a:solidFill>
                <a:effectLst/>
                <a:uLnTx/>
                <a:uFillTx/>
                <a:latin typeface="Arial" panose="020B0604020202020204" pitchFamily="34" charset="0"/>
                <a:ea typeface="DejaVu Sans" charset="0"/>
                <a:cs typeface="Arial" panose="020B0604020202020204" pitchFamily="34" charset="0"/>
              </a:rPr>
              <a:t>— </a:t>
            </a:r>
            <a:r>
              <a:rPr kumimoji="0" lang="en-US" sz="1100" b="0" i="1" u="none" strike="noStrike" kern="0" cap="none" spc="0" normalizeH="0" baseline="0" noProof="0" dirty="0">
                <a:ln>
                  <a:noFill/>
                </a:ln>
                <a:solidFill>
                  <a:schemeClr val="tx2">
                    <a:lumMod val="40000"/>
                    <a:lumOff val="60000"/>
                  </a:schemeClr>
                </a:solidFill>
                <a:effectLst/>
                <a:uLnTx/>
                <a:uFillTx/>
                <a:latin typeface="Arial" panose="020B0604020202020204" pitchFamily="34" charset="0"/>
                <a:cs typeface="Arial" panose="020B0604020202020204" pitchFamily="34" charset="0"/>
              </a:rPr>
              <a:t>Krzysztof </a:t>
            </a:r>
            <a:r>
              <a:rPr kumimoji="0" lang="en-US" sz="1100" b="0" i="1" u="none" strike="noStrike" kern="0" cap="none" spc="0" normalizeH="0" baseline="0" noProof="0" dirty="0" err="1">
                <a:ln>
                  <a:noFill/>
                </a:ln>
                <a:solidFill>
                  <a:schemeClr val="tx2">
                    <a:lumMod val="40000"/>
                    <a:lumOff val="60000"/>
                  </a:schemeClr>
                </a:solidFill>
                <a:effectLst/>
                <a:uLnTx/>
                <a:uFillTx/>
                <a:latin typeface="Arial" panose="020B0604020202020204" pitchFamily="34" charset="0"/>
                <a:cs typeface="Arial" panose="020B0604020202020204" pitchFamily="34" charset="0"/>
              </a:rPr>
              <a:t>Pabich</a:t>
            </a:r>
            <a:r>
              <a:rPr kumimoji="0" lang="en-US" sz="1100" b="0" i="1" u="none" strike="noStrike" kern="0" cap="none" spc="0" normalizeH="0" baseline="0" noProof="0" dirty="0">
                <a:ln>
                  <a:noFill/>
                </a:ln>
                <a:solidFill>
                  <a:schemeClr val="tx2">
                    <a:lumMod val="40000"/>
                    <a:lumOff val="60000"/>
                  </a:schemeClr>
                </a:solidFill>
                <a:effectLst/>
                <a:uLnTx/>
                <a:uFillTx/>
                <a:latin typeface="Arial" panose="020B0604020202020204" pitchFamily="34" charset="0"/>
                <a:cs typeface="Arial" panose="020B0604020202020204" pitchFamily="34" charset="0"/>
              </a:rPr>
              <a:t>, business intelligence specialist at Bugaboo</a:t>
            </a:r>
            <a:endParaRPr kumimoji="0" 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2005153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p:cNvPicPr>
          <p:nvPr/>
        </p:nvPicPr>
        <p:blipFill rotWithShape="1">
          <a:blip r:embed="rId3" cstate="print">
            <a:extLst>
              <a:ext uri="{28A0092B-C50C-407E-A947-70E740481C1C}">
                <a14:useLocalDpi xmlns:a14="http://schemas.microsoft.com/office/drawing/2010/main" val="0"/>
              </a:ext>
            </a:extLst>
          </a:blip>
          <a:srcRect l="3264" t="11567" r="4727" b="7586"/>
          <a:stretch/>
        </p:blipFill>
        <p:spPr>
          <a:xfrm>
            <a:off x="463825" y="1086678"/>
            <a:ext cx="4492800" cy="2638800"/>
          </a:xfrm>
          <a:prstGeom prst="rect">
            <a:avLst/>
          </a:prstGeom>
        </p:spPr>
      </p:pic>
      <p:sp>
        <p:nvSpPr>
          <p:cNvPr id="14" name="TextBox 6"/>
          <p:cNvSpPr txBox="1"/>
          <p:nvPr/>
        </p:nvSpPr>
        <p:spPr>
          <a:xfrm>
            <a:off x="452609" y="2730500"/>
            <a:ext cx="3920607" cy="707457"/>
          </a:xfrm>
          <a:prstGeom prst="rect">
            <a:avLst/>
          </a:prstGeom>
          <a:solidFill>
            <a:schemeClr val="bg1">
              <a:alpha val="90000"/>
            </a:schemeClr>
          </a:solidFill>
          <a:ln>
            <a:noFill/>
          </a:ln>
        </p:spPr>
        <p:txBody>
          <a:bodyPr wrap="square" lIns="72000" tIns="72000" rIns="72000" bIns="72000" anchor="t"/>
          <a:lstStyle/>
          <a:p>
            <a:pPr marL="63500" marR="0" lvl="0" indent="-76200" defTabSz="914400" eaLnBrk="1" fontAlgn="auto" latinLnBrk="0" hangingPunct="1">
              <a:lnSpc>
                <a:spcPts val="1300"/>
              </a:lnSpc>
              <a:spcBef>
                <a:spcPts val="0"/>
              </a:spcBef>
              <a:spcAft>
                <a:spcPts val="1100"/>
              </a:spcAft>
              <a:buClrTx/>
              <a:buSzTx/>
              <a:buFontTx/>
              <a:buNone/>
              <a:tabLst/>
              <a:defRPr lang="en-US"/>
            </a:pPr>
            <a:r>
              <a:rPr kumimoji="0" lang="en-GB" sz="1200" b="1" i="1" u="none" strike="noStrike" kern="0" cap="none" spc="0" normalizeH="0" baseline="0" noProof="0" dirty="0">
                <a:ln>
                  <a:noFill/>
                </a:ln>
                <a:solidFill>
                  <a:srgbClr val="00639C"/>
                </a:solidFill>
                <a:effectLst/>
                <a:uLnTx/>
                <a:uFillTx/>
                <a:latin typeface="Arial" panose="020B0604020202020204" pitchFamily="34" charset="0"/>
                <a:ea typeface="Lubalin Demi Italic for IBM" charset="77"/>
                <a:cs typeface="Arial" panose="020B0604020202020204" pitchFamily="34" charset="0"/>
              </a:rPr>
              <a:t>“IBM Analytics enables us to provide better insights into our business, supporting our growth.”</a:t>
            </a:r>
            <a:br>
              <a:rPr kumimoji="0" lang="en-GB" sz="1200" b="1" i="1" u="none" strike="noStrike" kern="0" cap="none" spc="0" normalizeH="0" baseline="0" noProof="0" dirty="0">
                <a:ln>
                  <a:noFill/>
                </a:ln>
                <a:solidFill>
                  <a:srgbClr val="00639C"/>
                </a:solidFill>
                <a:effectLst/>
                <a:uLnTx/>
                <a:uFillTx/>
                <a:latin typeface="Arial" panose="020B0604020202020204" pitchFamily="34" charset="0"/>
                <a:ea typeface="Lubalin Demi Italic for IBM" charset="77"/>
                <a:cs typeface="Arial" panose="020B0604020202020204" pitchFamily="34" charset="0"/>
              </a:rPr>
            </a:br>
            <a:r>
              <a:rPr kumimoji="0" lang="en-US" altLang="en-US" sz="1000" b="0" i="0" u="none" strike="noStrike" kern="0" cap="none" spc="0" normalizeH="0" baseline="0" noProof="0" dirty="0">
                <a:ln>
                  <a:noFill/>
                </a:ln>
                <a:solidFill>
                  <a:srgbClr val="00AFD8"/>
                </a:solidFill>
                <a:effectLst/>
                <a:uLnTx/>
                <a:uFillTx/>
                <a:latin typeface="Arial" panose="020B0604020202020204" pitchFamily="34" charset="0"/>
                <a:cs typeface="Arial" panose="020B0604020202020204" pitchFamily="34" charset="0"/>
              </a:rPr>
              <a:t>—</a:t>
            </a:r>
            <a:r>
              <a:rPr kumimoji="0" lang="en-GB" altLang="en-US" sz="1000" b="0" i="0" u="none" strike="noStrike" kern="0" cap="none" spc="0" normalizeH="0" baseline="0" noProof="0" dirty="0">
                <a:ln>
                  <a:noFill/>
                </a:ln>
                <a:solidFill>
                  <a:srgbClr val="00AFD8"/>
                </a:solidFill>
                <a:effectLst/>
                <a:uLnTx/>
                <a:uFillTx/>
                <a:latin typeface="Arial" panose="020B0604020202020204" pitchFamily="34" charset="0"/>
                <a:cs typeface="Arial" panose="020B0604020202020204" pitchFamily="34" charset="0"/>
              </a:rPr>
              <a:t>Romina Oreskovic, Group Finance Director, Orbico</a:t>
            </a:r>
            <a:endParaRPr kumimoji="0" lang="en-US" sz="800" b="0" i="0" u="none" strike="noStrike" kern="0" cap="none" spc="0" normalizeH="0" baseline="0" noProof="0" dirty="0">
              <a:ln>
                <a:noFill/>
              </a:ln>
              <a:solidFill>
                <a:srgbClr val="00AFD8"/>
              </a:solidFill>
              <a:effectLst/>
              <a:uLnTx/>
              <a:uFillTx/>
              <a:latin typeface="Arial" panose="020B0604020202020204" pitchFamily="34" charset="0"/>
              <a:ea typeface="HelvNeue Light for IBM" charset="77"/>
              <a:cs typeface="Arial" panose="020B0604020202020204" pitchFamily="34" charset="0"/>
            </a:endParaRPr>
          </a:p>
        </p:txBody>
      </p:sp>
      <p:sp>
        <p:nvSpPr>
          <p:cNvPr id="3" name="TextBox 3"/>
          <p:cNvSpPr txBox="1"/>
          <p:nvPr/>
        </p:nvSpPr>
        <p:spPr>
          <a:xfrm>
            <a:off x="2815200" y="4009480"/>
            <a:ext cx="4428000" cy="2218292"/>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Orbico Group</a:t>
            </a:r>
          </a:p>
          <a:p>
            <a:pPr marL="0" marR="0" lvl="0" indent="0" defTabSz="914400" eaLnBrk="1" fontAlgn="auto" latinLnBrk="0" hangingPunct="1">
              <a:lnSpc>
                <a:spcPct val="100000"/>
              </a:lnSpc>
              <a:spcBef>
                <a:spcPts val="0"/>
              </a:spcBef>
              <a:spcAft>
                <a:spcPts val="800"/>
              </a:spcAft>
              <a:buClrTx/>
              <a:buSzTx/>
              <a:buFontTx/>
              <a:buNone/>
              <a:tabLst/>
              <a:defRPr lang="en-US"/>
            </a:pPr>
            <a:r>
              <a:rPr kumimoji="0" lang="en-GB"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Driving growth supported </a:t>
            </a:r>
            <a:br>
              <a:rPr kumimoji="0" lang="en-GB"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br>
            <a:r>
              <a:rPr kumimoji="0" lang="en-GB"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by data-driven insight </a:t>
            </a:r>
            <a:endPar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endParaRPr>
          </a:p>
        </p:txBody>
      </p:sp>
      <p:sp>
        <p:nvSpPr>
          <p:cNvPr id="4" name="TextBox 4"/>
          <p:cNvSpPr txBox="1"/>
          <p:nvPr/>
        </p:nvSpPr>
        <p:spPr>
          <a:xfrm>
            <a:off x="5173200" y="1241799"/>
            <a:ext cx="2069999" cy="10356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auto" latinLnBrk="0" hangingPunct="1">
              <a:lnSpc>
                <a:spcPct val="100000"/>
              </a:lnSpc>
              <a:spcBef>
                <a:spcPts val="0"/>
              </a:spcBef>
              <a:spcAft>
                <a:spcPts val="500"/>
              </a:spcAft>
              <a:buClrTx/>
              <a:buSzTx/>
              <a:buFontTx/>
              <a:buNone/>
              <a:tabLst/>
              <a:defRPr lang="en-US"/>
            </a:pPr>
            <a:r>
              <a:rPr kumimoji="0" lang="en-GB" sz="1000" b="0" i="0" u="none" strike="noStrike" kern="0" cap="none" spc="0" normalizeH="0" baseline="0" noProof="0" dirty="0">
                <a:ln>
                  <a:noFill/>
                </a:ln>
                <a:solidFill>
                  <a:prstClr val="black"/>
                </a:solidFill>
                <a:effectLst/>
                <a:uLnTx/>
                <a:uFillTx/>
                <a:latin typeface="Arial" panose="020B0604020202020204" pitchFamily="34" charset="0"/>
                <a:ea typeface="HelvNeue Light for IBM" charset="77"/>
                <a:cs typeface="Arial" panose="020B0604020202020204" pitchFamily="34" charset="0"/>
              </a:rPr>
              <a:t>With its distribution business expanding rapidly across Europe, it was difficult for Orbico to obtain clear visibility into group-wide activity and keep its complex operations running efficiently. </a:t>
            </a:r>
            <a:endParaRPr kumimoji="0" lang="en-US" sz="800" b="0" i="0" u="none" strike="noStrike" kern="0" cap="none" spc="0" normalizeH="0" baseline="0" noProof="0" dirty="0">
              <a:ln>
                <a:noFill/>
              </a:ln>
              <a:solidFill>
                <a:prstClr val="black"/>
              </a:solidFill>
              <a:effectLst/>
              <a:uLnTx/>
              <a:uFillTx/>
              <a:latin typeface="Arial" panose="020B0604020202020204" pitchFamily="34" charset="0"/>
              <a:ea typeface="HelvNeue Light for IBM" charset="77"/>
              <a:cs typeface="Arial" panose="020B0604020202020204" pitchFamily="34" charset="0"/>
            </a:endParaRPr>
          </a:p>
        </p:txBody>
      </p:sp>
      <p:sp>
        <p:nvSpPr>
          <p:cNvPr id="5" name="TextBox 5"/>
          <p:cNvSpPr txBox="1"/>
          <p:nvPr/>
        </p:nvSpPr>
        <p:spPr>
          <a:xfrm>
            <a:off x="5173200" y="2444091"/>
            <a:ext cx="2069999" cy="1275646"/>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0"/>
              </a:spcBef>
              <a:spcAft>
                <a:spcPts val="500"/>
              </a:spcAft>
              <a:buClrTx/>
              <a:buSzTx/>
              <a:buFontTx/>
              <a:buNone/>
              <a:tabLst/>
              <a:defRPr lang="en-US"/>
            </a:pPr>
            <a:r>
              <a:rPr kumimoji="0" lang="en-GB" sz="1000" b="0" i="0" u="none" strike="noStrike" kern="0" cap="none" spc="0" normalizeH="0" baseline="0" noProof="0" dirty="0">
                <a:ln>
                  <a:noFill/>
                </a:ln>
                <a:solidFill>
                  <a:prstClr val="black"/>
                </a:solidFill>
                <a:effectLst/>
                <a:uLnTx/>
                <a:uFillTx/>
                <a:latin typeface="Arial" panose="020B0604020202020204" pitchFamily="34" charset="0"/>
                <a:ea typeface="HelvNeue Light for IBM" charset="77"/>
                <a:cs typeface="Arial" panose="020B0604020202020204" pitchFamily="34" charset="0"/>
              </a:rPr>
              <a:t>With new control over group-wide information and timely, accurate insight, Orbico can manage operations more effectively than ever before, delivering better quality service and supporting growth. </a:t>
            </a:r>
            <a:endParaRPr kumimoji="0" lang="en-US" sz="1000" b="0" i="0" u="none" strike="noStrike" kern="0" cap="none" spc="0" normalizeH="0" baseline="0" noProof="0" dirty="0">
              <a:ln>
                <a:noFill/>
              </a:ln>
              <a:solidFill>
                <a:prstClr val="black"/>
              </a:solidFill>
              <a:effectLst/>
              <a:uLnTx/>
              <a:uFillTx/>
              <a:latin typeface="Arial" panose="020B0604020202020204" pitchFamily="34" charset="0"/>
              <a:ea typeface="HelvNeue Light for IBM" charset="77"/>
              <a:cs typeface="Arial" panose="020B0604020202020204" pitchFamily="34" charset="0"/>
            </a:endParaRPr>
          </a:p>
        </p:txBody>
      </p:sp>
      <p:sp>
        <p:nvSpPr>
          <p:cNvPr id="7" name="TextBox 7"/>
          <p:cNvSpPr txBox="1"/>
          <p:nvPr/>
        </p:nvSpPr>
        <p:spPr>
          <a:xfrm>
            <a:off x="7907659" y="2717800"/>
            <a:ext cx="1587340" cy="411808"/>
          </a:xfrm>
          <a:prstGeom prst="rect">
            <a:avLst/>
          </a:prstGeom>
          <a:noFill/>
          <a:ln>
            <a:noFill/>
          </a:ln>
        </p:spPr>
        <p:txBody>
          <a:bodyPr wrap="square" lIns="0" tIns="0" rIns="0" bIns="0" anchor="t"/>
          <a:lstStyle/>
          <a:p>
            <a:pPr marL="0" marR="0" lvl="0" indent="0" defTabSz="914400" eaLnBrk="1" fontAlgn="auto" latinLnBrk="0" hangingPunct="1">
              <a:lnSpc>
                <a:spcPts val="1100"/>
              </a:lnSpc>
              <a:spcBef>
                <a:spcPts val="0"/>
              </a:spcBef>
              <a:spcAft>
                <a:spcPts val="1100"/>
              </a:spcAft>
              <a:buClrTx/>
              <a:buSzTx/>
              <a:buFontTx/>
              <a:buNone/>
              <a:tabLst/>
              <a:defRPr lang="en-US"/>
            </a:pPr>
            <a:r>
              <a:rPr kumimoji="0" lang="en-GB" sz="900" b="1" i="0" u="none" strike="noStrike" kern="0" cap="none" spc="0" normalizeH="0" baseline="0" noProof="0" dirty="0">
                <a:ln>
                  <a:noFill/>
                </a:ln>
                <a:solidFill>
                  <a:srgbClr val="FFFFFF"/>
                </a:solidFill>
                <a:effectLst/>
                <a:uLnTx/>
                <a:uFillTx/>
                <a:latin typeface="Arial" panose="020B0604020202020204" pitchFamily="34" charset="0"/>
                <a:ea typeface="HelvNeue Medium for IBM" charset="77"/>
                <a:cs typeface="Arial" panose="020B0604020202020204" pitchFamily="34" charset="0"/>
              </a:rPr>
              <a:t>Romina Oreskovic</a:t>
            </a:r>
            <a:br>
              <a:rPr kumimoji="0" lang="en-GB" sz="900" b="1" i="0" u="none" strike="noStrike" kern="0" cap="none" spc="0" normalizeH="0" baseline="0" noProof="0" dirty="0">
                <a:ln>
                  <a:noFill/>
                </a:ln>
                <a:solidFill>
                  <a:srgbClr val="FFFFFF"/>
                </a:solidFill>
                <a:effectLst/>
                <a:uLnTx/>
                <a:uFillTx/>
                <a:latin typeface="Arial" panose="020B0604020202020204" pitchFamily="34" charset="0"/>
                <a:ea typeface="HelvNeue Medium for IBM" charset="77"/>
                <a:cs typeface="Arial" panose="020B0604020202020204" pitchFamily="34" charset="0"/>
              </a:rPr>
            </a:br>
            <a:r>
              <a:rPr kumimoji="0" lang="en-GB" sz="900" b="1" i="0" u="none" strike="noStrike" kern="0" cap="none" spc="0" normalizeH="0" baseline="0" noProof="0" dirty="0">
                <a:ln>
                  <a:noFill/>
                </a:ln>
                <a:solidFill>
                  <a:srgbClr val="FFFFFF"/>
                </a:solidFill>
                <a:effectLst/>
                <a:uLnTx/>
                <a:uFillTx/>
                <a:latin typeface="Arial" panose="020B0604020202020204" pitchFamily="34" charset="0"/>
                <a:ea typeface="HelvNeue Medium for IBM" charset="77"/>
                <a:cs typeface="Arial" panose="020B0604020202020204" pitchFamily="34" charset="0"/>
              </a:rPr>
              <a:t>Group Finance Director Orbico</a:t>
            </a:r>
            <a:endParaRPr kumimoji="0" lang="en-US" sz="900" b="1" i="0" u="none" strike="noStrike" kern="0" cap="none" spc="0" normalizeH="0" baseline="0" noProof="0" dirty="0">
              <a:ln>
                <a:noFill/>
              </a:ln>
              <a:solidFill>
                <a:srgbClr val="FFFFFF"/>
              </a:solidFill>
              <a:effectLst/>
              <a:uLnTx/>
              <a:uFillTx/>
              <a:latin typeface="Arial" panose="020B0604020202020204" pitchFamily="34" charset="0"/>
              <a:ea typeface="HelvNeue Medium for IBM" charset="77"/>
              <a:cs typeface="Arial" panose="020B0604020202020204" pitchFamily="34" charset="0"/>
            </a:endParaRPr>
          </a:p>
        </p:txBody>
      </p:sp>
      <p:sp>
        <p:nvSpPr>
          <p:cNvPr id="8" name="TextBox 8"/>
          <p:cNvSpPr txBox="1"/>
          <p:nvPr/>
        </p:nvSpPr>
        <p:spPr>
          <a:xfrm>
            <a:off x="2815200" y="5998029"/>
            <a:ext cx="4428000" cy="1327433"/>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900"/>
              </a:spcAft>
              <a:buClrTx/>
              <a:buSzTx/>
              <a:buFontTx/>
              <a:buNone/>
              <a:tabLst/>
              <a:defRPr lang="en-US"/>
            </a:pPr>
            <a:r>
              <a:rPr kumimoji="0" lang="en-GB" sz="1000" b="0" i="0" u="none" strike="noStrike" kern="0" cap="none" spc="0" normalizeH="0" baseline="0" noProof="0" dirty="0">
                <a:ln>
                  <a:noFill/>
                </a:ln>
                <a:solidFill>
                  <a:srgbClr val="59595B"/>
                </a:solidFill>
                <a:effectLst/>
                <a:uLnTx/>
                <a:uFillTx/>
                <a:latin typeface="Arial" panose="020B0604020202020204" pitchFamily="34" charset="0"/>
                <a:ea typeface="HelvNeue Light for IBM" charset="77"/>
                <a:cs typeface="Arial" panose="020B0604020202020204" pitchFamily="34" charset="0"/>
              </a:rPr>
              <a:t>Orbico Group, established in Croatia in 1987, is one of the leading distributors in Europe. Its three main divisions are beauty, fast-moving consumer goods and tourism, with partners including Mattel and Burberry. Orbico employs 3,100 people across 17 countries. </a:t>
            </a:r>
            <a:endParaRPr kumimoji="0" lang="en-US" sz="1000" b="0" i="0" u="none" strike="noStrike" kern="0" cap="none" spc="0" normalizeH="0" baseline="0" noProof="0" dirty="0">
              <a:ln>
                <a:noFill/>
              </a:ln>
              <a:solidFill>
                <a:srgbClr val="59595B"/>
              </a:solidFill>
              <a:effectLst/>
              <a:uLnTx/>
              <a:uFillTx/>
              <a:latin typeface="Arial" panose="020B0604020202020204" pitchFamily="34" charset="0"/>
              <a:ea typeface="HelvNeue Light for IBM" charset="77"/>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37360" cy="2351758"/>
        </p:xfrm>
        <a:graphic>
          <a:graphicData uri="http://schemas.openxmlformats.org/drawingml/2006/table">
            <a:tbl>
              <a:tblPr/>
              <a:tblGrid>
                <a:gridCol w="1737360">
                  <a:extLst>
                    <a:ext uri="{9D8B030D-6E8A-4147-A177-3AD203B41FA5}">
                      <a16:colId xmlns:a16="http://schemas.microsoft.com/office/drawing/2014/main" val="20000"/>
                    </a:ext>
                  </a:extLst>
                </a:gridCol>
              </a:tblGrid>
              <a:tr h="241300">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17780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Delivers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545990">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new insight and control of Europe-wide distribution activity</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161452">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Targets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558628">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areas for improvement to support more efficient operations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144016">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Supports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444500">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growth through improved service delivery and operational planning</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1184409"/>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endParaRPr kumimoji="0" lang="en-US" sz="1200" b="0" i="0" u="none" strike="noStrike" kern="0" cap="none" spc="0" normalizeH="0" baseline="0" noProof="0" dirty="0">
              <a:ln>
                <a:noFill/>
              </a:ln>
              <a:solidFill>
                <a:srgbClr val="FFFFFF"/>
              </a:solidFill>
              <a:effectLst/>
              <a:uLnTx/>
              <a:uFillTx/>
              <a:latin typeface="Lubalin Demi for IBM" charset="77"/>
              <a:ea typeface="Lubalin Demi for IBM" charset="77"/>
              <a:cs typeface="Lubalin Demi for IBM" charset="77"/>
            </a:endParaRPr>
          </a:p>
          <a:p>
            <a:pPr marL="88900" marR="0" lvl="0" indent="-88900" defTabSz="914400" eaLnBrk="1" fontAlgn="auto" latinLnBrk="0" hangingPunct="1">
              <a:lnSpc>
                <a:spcPts val="1000"/>
              </a:lnSpc>
              <a:spcBef>
                <a:spcPts val="0"/>
              </a:spcBef>
              <a:spcAft>
                <a:spcPts val="400"/>
              </a:spcAft>
              <a:buClr>
                <a:prstClr val="white"/>
              </a:buClr>
              <a:buSzPct val="100000"/>
              <a:buFont typeface="Arial" panose="020B0604020202020204" pitchFamily="34" charset="0"/>
              <a:buChar char="•"/>
              <a:tabLst>
                <a:tab pos="88900" algn="l"/>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ea typeface="HelvNeue Light for IBM" charset="77"/>
                <a:cs typeface="Arial" panose="020B0604020202020204" pitchFamily="34" charset="0"/>
              </a:rPr>
              <a:t>IBM® Cognos® Business Intelligence</a:t>
            </a:r>
          </a:p>
          <a:p>
            <a:pPr marL="88900" marR="0" lvl="0" indent="-88900" defTabSz="914400" eaLnBrk="1" fontAlgn="auto" latinLnBrk="0" hangingPunct="1">
              <a:lnSpc>
                <a:spcPts val="1000"/>
              </a:lnSpc>
              <a:spcBef>
                <a:spcPts val="0"/>
              </a:spcBef>
              <a:spcAft>
                <a:spcPts val="400"/>
              </a:spcAft>
              <a:buClr>
                <a:prstClr val="white"/>
              </a:buClr>
              <a:buSzPct val="100000"/>
              <a:buFont typeface="Arial" panose="020B0604020202020204" pitchFamily="34" charset="0"/>
              <a:buChar char="•"/>
              <a:tabLst>
                <a:tab pos="88900" algn="l"/>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ea typeface="HelvNeue Light for IBM" charset="77"/>
                <a:cs typeface="Arial" panose="020B0604020202020204" pitchFamily="34" charset="0"/>
              </a:rPr>
              <a:t>IBM Cognos TM1®</a:t>
            </a:r>
          </a:p>
          <a:p>
            <a:pPr marL="88900" marR="0" lvl="0" indent="-88900" defTabSz="914400" eaLnBrk="1" fontAlgn="auto" latinLnBrk="0" hangingPunct="1">
              <a:lnSpc>
                <a:spcPts val="1000"/>
              </a:lnSpc>
              <a:spcBef>
                <a:spcPts val="0"/>
              </a:spcBef>
              <a:spcAft>
                <a:spcPts val="400"/>
              </a:spcAft>
              <a:buClr>
                <a:prstClr val="white"/>
              </a:buClr>
              <a:buSzPct val="100000"/>
              <a:buFont typeface="Arial" panose="020B0604020202020204" pitchFamily="34" charset="0"/>
              <a:buChar char="•"/>
              <a:tabLst>
                <a:tab pos="88900" algn="l"/>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ea typeface="HelvNeue Light for IBM" charset="77"/>
                <a:cs typeface="Arial" panose="020B0604020202020204" pitchFamily="34" charset="0"/>
              </a:rPr>
              <a:t>IBM InfoSphere® DataStage®</a:t>
            </a:r>
          </a:p>
          <a:p>
            <a:pPr marL="88900" marR="0" lvl="0" indent="-88900" defTabSz="914400" eaLnBrk="1" fontAlgn="auto" latinLnBrk="0" hangingPunct="1">
              <a:lnSpc>
                <a:spcPts val="1000"/>
              </a:lnSpc>
              <a:spcBef>
                <a:spcPts val="0"/>
              </a:spcBef>
              <a:spcAft>
                <a:spcPts val="400"/>
              </a:spcAft>
              <a:buClr>
                <a:prstClr val="white"/>
              </a:buClr>
              <a:buSzPct val="100000"/>
              <a:buFont typeface="Arial" panose="020B0604020202020204" pitchFamily="34" charset="0"/>
              <a:buChar char="•"/>
              <a:tabLst>
                <a:tab pos="88900" algn="l"/>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ea typeface="HelvNeue Light for IBM" charset="77"/>
                <a:cs typeface="Arial" panose="020B0604020202020204" pitchFamily="34" charset="0"/>
              </a:rPr>
              <a:t>IBM Cognos Controller</a:t>
            </a: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prstClr val="black"/>
              </a:solidFill>
              <a:effectLst/>
              <a:uLnTx/>
              <a:uFillTx/>
              <a:latin typeface="Arial" pitchFamily="34" charset="0"/>
              <a:cs typeface="Arial" pitchFamily="34" charset="0"/>
            </a:endParaRPr>
          </a:p>
        </p:txBody>
      </p:sp>
      <p:pic>
        <p:nvPicPr>
          <p:cNvPr id="2" name="Picture 1">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10" invalidUrl="https://twitter.com/home?status=http://ibm.co/1KlxcMw via @ibmclientvoices"/>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70443" y="465864"/>
            <a:ext cx="1371600"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Consumer Products</a:t>
            </a:r>
          </a:p>
        </p:txBody>
      </p:sp>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28492" y="547469"/>
            <a:ext cx="1577207" cy="301068"/>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86631" y="1277094"/>
            <a:ext cx="1368136" cy="1368136"/>
          </a:xfrm>
          <a:prstGeom prst="rect">
            <a:avLst/>
          </a:prstGeom>
        </p:spPr>
      </p:pic>
      <p:pic>
        <p:nvPicPr>
          <p:cNvPr id="12" name="Picture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531200" y="5794628"/>
            <a:ext cx="1819275" cy="704850"/>
          </a:xfrm>
          <a:prstGeom prst="rect">
            <a:avLst/>
          </a:prstGeom>
        </p:spPr>
      </p:pic>
    </p:spTree>
    <p:extLst>
      <p:ext uri="{BB962C8B-B14F-4D97-AF65-F5344CB8AC3E}">
        <p14:creationId xmlns:p14="http://schemas.microsoft.com/office/powerpoint/2010/main" val="2396768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594482812"/>
              </p:ext>
            </p:extLst>
          </p:nvPr>
        </p:nvGraphicFramePr>
        <p:xfrm>
          <a:off x="142876" y="717755"/>
          <a:ext cx="9806342" cy="6637098"/>
        </p:xfrm>
        <a:graphic>
          <a:graphicData uri="http://schemas.openxmlformats.org/drawingml/2006/table">
            <a:tbl>
              <a:tblPr firstRow="1" bandRow="1">
                <a:tableStyleId>{5C22544A-7EE6-4342-B048-85BDC9FD1C3A}</a:tableStyleId>
              </a:tblPr>
              <a:tblGrid>
                <a:gridCol w="394986">
                  <a:extLst>
                    <a:ext uri="{9D8B030D-6E8A-4147-A177-3AD203B41FA5}">
                      <a16:colId xmlns:a16="http://schemas.microsoft.com/office/drawing/2014/main" val="20000"/>
                    </a:ext>
                  </a:extLst>
                </a:gridCol>
                <a:gridCol w="1990132">
                  <a:extLst>
                    <a:ext uri="{9D8B030D-6E8A-4147-A177-3AD203B41FA5}">
                      <a16:colId xmlns:a16="http://schemas.microsoft.com/office/drawing/2014/main" val="20001"/>
                    </a:ext>
                  </a:extLst>
                </a:gridCol>
                <a:gridCol w="1307219">
                  <a:extLst>
                    <a:ext uri="{9D8B030D-6E8A-4147-A177-3AD203B41FA5}">
                      <a16:colId xmlns:a16="http://schemas.microsoft.com/office/drawing/2014/main" val="20002"/>
                    </a:ext>
                  </a:extLst>
                </a:gridCol>
                <a:gridCol w="1396929">
                  <a:extLst>
                    <a:ext uri="{9D8B030D-6E8A-4147-A177-3AD203B41FA5}">
                      <a16:colId xmlns:a16="http://schemas.microsoft.com/office/drawing/2014/main" val="20003"/>
                    </a:ext>
                  </a:extLst>
                </a:gridCol>
                <a:gridCol w="2412877">
                  <a:extLst>
                    <a:ext uri="{9D8B030D-6E8A-4147-A177-3AD203B41FA5}">
                      <a16:colId xmlns:a16="http://schemas.microsoft.com/office/drawing/2014/main" val="20004"/>
                    </a:ext>
                  </a:extLst>
                </a:gridCol>
                <a:gridCol w="1333432">
                  <a:extLst>
                    <a:ext uri="{9D8B030D-6E8A-4147-A177-3AD203B41FA5}">
                      <a16:colId xmlns:a16="http://schemas.microsoft.com/office/drawing/2014/main" val="20005"/>
                    </a:ext>
                  </a:extLst>
                </a:gridCol>
                <a:gridCol w="970767">
                  <a:extLst>
                    <a:ext uri="{9D8B030D-6E8A-4147-A177-3AD203B41FA5}">
                      <a16:colId xmlns:a16="http://schemas.microsoft.com/office/drawing/2014/main" val="20006"/>
                    </a:ext>
                  </a:extLst>
                </a:gridCol>
              </a:tblGrid>
              <a:tr h="291904">
                <a:tc>
                  <a:txBody>
                    <a:bodyPr/>
                    <a:lstStyle/>
                    <a:p>
                      <a:pPr algn="ctr"/>
                      <a:r>
                        <a:rPr lang="en-US" sz="1000" dirty="0">
                          <a:solidFill>
                            <a:schemeClr val="tx1"/>
                          </a:solidFill>
                          <a:latin typeface="+mn-lt"/>
                          <a:cs typeface="Arial" pitchFamily="34" charset="0"/>
                        </a:rPr>
                        <a:t>Slide #</a:t>
                      </a:r>
                    </a:p>
                  </a:txBody>
                  <a:tcPr marL="50294" marR="0" marT="0" marB="0" anchor="ctr" anchorCtr="1"/>
                </a:tc>
                <a:tc>
                  <a:txBody>
                    <a:bodyPr/>
                    <a:lstStyle/>
                    <a:p>
                      <a:pPr algn="ctr"/>
                      <a:r>
                        <a:rPr lang="en-US" sz="1000" dirty="0">
                          <a:solidFill>
                            <a:schemeClr val="tx1"/>
                          </a:solidFill>
                          <a:latin typeface="+mn-lt"/>
                          <a:cs typeface="Arial" pitchFamily="34" charset="0"/>
                        </a:rPr>
                        <a:t>Client Name</a:t>
                      </a:r>
                    </a:p>
                  </a:txBody>
                  <a:tcPr marL="50294" marR="0" marT="0" marB="0" anchor="ctr" anchorCtr="1"/>
                </a:tc>
                <a:tc>
                  <a:txBody>
                    <a:bodyPr/>
                    <a:lstStyle/>
                    <a:p>
                      <a:pPr algn="ctr"/>
                      <a:r>
                        <a:rPr lang="en-US" sz="1000" dirty="0">
                          <a:solidFill>
                            <a:schemeClr val="tx1"/>
                          </a:solidFill>
                          <a:latin typeface="+mn-lt"/>
                          <a:cs typeface="Arial" pitchFamily="34" charset="0"/>
                        </a:rPr>
                        <a:t>Industry</a:t>
                      </a:r>
                    </a:p>
                  </a:txBody>
                  <a:tcPr marL="50294" marR="0" marT="0" marB="0" anchor="ctr" anchorCtr="1"/>
                </a:tc>
                <a:tc>
                  <a:txBody>
                    <a:bodyPr/>
                    <a:lstStyle/>
                    <a:p>
                      <a:pPr algn="ctr"/>
                      <a:r>
                        <a:rPr lang="en-US" sz="1000" dirty="0">
                          <a:solidFill>
                            <a:schemeClr val="tx1"/>
                          </a:solidFill>
                          <a:latin typeface="+mn-lt"/>
                          <a:cs typeface="Arial" pitchFamily="34" charset="0"/>
                        </a:rPr>
                        <a:t>IOT</a:t>
                      </a:r>
                    </a:p>
                  </a:txBody>
                  <a:tcPr marL="50294" marR="0" marT="0" marB="0" anchor="ctr" anchorCtr="1"/>
                </a:tc>
                <a:tc>
                  <a:txBody>
                    <a:bodyPr/>
                    <a:lstStyle/>
                    <a:p>
                      <a:pPr algn="ctr"/>
                      <a:r>
                        <a:rPr lang="en-US" sz="1000" dirty="0">
                          <a:solidFill>
                            <a:schemeClr val="tx1"/>
                          </a:solidFill>
                          <a:latin typeface="+mn-lt"/>
                          <a:cs typeface="Arial" pitchFamily="34" charset="0"/>
                        </a:rPr>
                        <a:t>Software Products</a:t>
                      </a:r>
                    </a:p>
                  </a:txBody>
                  <a:tcPr marL="50294" marR="0" marT="0" marB="0" anchor="ctr" anchorCtr="1"/>
                </a:tc>
                <a:tc>
                  <a:txBody>
                    <a:bodyPr/>
                    <a:lstStyle/>
                    <a:p>
                      <a:pPr algn="ctr"/>
                      <a:r>
                        <a:rPr lang="en-US" sz="1000" dirty="0">
                          <a:solidFill>
                            <a:schemeClr val="tx1"/>
                          </a:solidFill>
                          <a:latin typeface="+mn-lt"/>
                          <a:cs typeface="Arial" pitchFamily="34" charset="0"/>
                        </a:rPr>
                        <a:t>Date Published</a:t>
                      </a:r>
                    </a:p>
                  </a:txBody>
                  <a:tcPr marL="50294" marR="0" marT="0" marB="0" anchor="ctr" anchorCtr="1"/>
                </a:tc>
                <a:tc>
                  <a:txBody>
                    <a:bodyPr/>
                    <a:lstStyle/>
                    <a:p>
                      <a:pPr algn="ctr"/>
                      <a:r>
                        <a:rPr lang="en-US" sz="1000" dirty="0">
                          <a:solidFill>
                            <a:schemeClr val="tx1"/>
                          </a:solidFill>
                          <a:latin typeface="+mn-lt"/>
                          <a:cs typeface="Arial" pitchFamily="34" charset="0"/>
                        </a:rPr>
                        <a:t>Asset</a:t>
                      </a:r>
                    </a:p>
                  </a:txBody>
                  <a:tcPr marL="50294" marR="0" marT="0" marB="0" anchor="ctr" anchorCtr="1"/>
                </a:tc>
                <a:extLst>
                  <a:ext uri="{0D108BD9-81ED-4DB2-BD59-A6C34878D82A}">
                    <a16:rowId xmlns:a16="http://schemas.microsoft.com/office/drawing/2014/main" val="10000"/>
                  </a:ext>
                </a:extLst>
              </a:tr>
              <a:tr h="537228">
                <a:tc>
                  <a:txBody>
                    <a:bodyPr/>
                    <a:lstStyle/>
                    <a:p>
                      <a:pPr algn="ctr" fontAlgn="b"/>
                      <a:r>
                        <a:rPr lang="en-US" sz="1000" b="0" i="0" u="none" strike="noStrike" dirty="0">
                          <a:solidFill>
                            <a:srgbClr val="000000"/>
                          </a:solidFill>
                          <a:effectLst/>
                          <a:latin typeface="+mn-lt"/>
                        </a:rPr>
                        <a:t>11</a:t>
                      </a:r>
                    </a:p>
                  </a:txBody>
                  <a:tcPr marL="10479" marR="10479" marT="10800" marB="0" anchor="ctr"/>
                </a:tc>
                <a:tc>
                  <a:txBody>
                    <a:bodyPr/>
                    <a:lstStyle/>
                    <a:p>
                      <a:pPr algn="l"/>
                      <a:r>
                        <a:rPr lang="en-US" sz="1000" dirty="0" err="1">
                          <a:latin typeface="+mn-lt"/>
                        </a:rPr>
                        <a:t>Airservices</a:t>
                      </a:r>
                      <a:r>
                        <a:rPr lang="en-US" sz="1000" dirty="0">
                          <a:latin typeface="+mn-lt"/>
                        </a:rPr>
                        <a:t> Australia</a:t>
                      </a:r>
                    </a:p>
                  </a:txBody>
                  <a:tcPr marL="50294" marR="0" marT="0" marB="0" anchor="ctr"/>
                </a:tc>
                <a:tc>
                  <a:txBody>
                    <a:bodyPr/>
                    <a:lstStyle/>
                    <a:p>
                      <a:pPr algn="l"/>
                      <a:r>
                        <a:rPr lang="en-US" sz="1000" b="1" dirty="0">
                          <a:latin typeface="+mn-lt"/>
                        </a:rPr>
                        <a:t>Aerospace &amp; Defense</a:t>
                      </a:r>
                    </a:p>
                  </a:txBody>
                  <a:tcPr marL="50294" marR="0" marT="0" marB="0" anchor="ctr"/>
                </a:tc>
                <a:tc>
                  <a:txBody>
                    <a:bodyPr/>
                    <a:lstStyle/>
                    <a:p>
                      <a:pPr algn="l"/>
                      <a:r>
                        <a:rPr lang="en-US" sz="1000" dirty="0">
                          <a:latin typeface="+mn-lt"/>
                        </a:rPr>
                        <a:t>Asia</a:t>
                      </a:r>
                      <a:r>
                        <a:rPr lang="en-US" sz="1000" baseline="0" dirty="0">
                          <a:latin typeface="+mn-lt"/>
                        </a:rPr>
                        <a:t> Pacific</a:t>
                      </a:r>
                      <a:endParaRPr lang="en-US" sz="1000" dirty="0">
                        <a:latin typeface="+mn-lt"/>
                      </a:endParaRPr>
                    </a:p>
                  </a:txBody>
                  <a:tcPr marL="50294" marR="10478" marT="10802" marB="0" anchor="ctr"/>
                </a:tc>
                <a:tc>
                  <a:txBody>
                    <a:bodyPr/>
                    <a:lstStyle/>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dirty="0">
                          <a:solidFill>
                            <a:prstClr val="black"/>
                          </a:solidFill>
                          <a:latin typeface="Arial" panose="020B0604020202020204" pitchFamily="34" charset="0"/>
                          <a:ea typeface="HelvNeue Light for IBM" charset="77"/>
                          <a:cs typeface="Arial" panose="020B0604020202020204" pitchFamily="34" charset="0"/>
                        </a:rPr>
                        <a:t>Cognos</a:t>
                      </a:r>
                      <a:r>
                        <a:rPr lang="en-US" sz="1000" baseline="0" dirty="0">
                          <a:solidFill>
                            <a:prstClr val="black"/>
                          </a:solidFill>
                          <a:latin typeface="Arial" panose="020B0604020202020204" pitchFamily="34" charset="0"/>
                          <a:ea typeface="HelvNeue Light for IBM" charset="77"/>
                          <a:cs typeface="Arial" panose="020B0604020202020204" pitchFamily="34" charset="0"/>
                        </a:rPr>
                        <a:t> </a:t>
                      </a:r>
                      <a:r>
                        <a:rPr lang="en-US" sz="1000" dirty="0">
                          <a:solidFill>
                            <a:prstClr val="black"/>
                          </a:solidFill>
                          <a:latin typeface="Arial" panose="020B0604020202020204" pitchFamily="34" charset="0"/>
                          <a:ea typeface="HelvNeue Light for IBM" charset="77"/>
                          <a:cs typeface="Arial" panose="020B0604020202020204" pitchFamily="34" charset="0"/>
                        </a:rPr>
                        <a:t>TM1</a:t>
                      </a:r>
                    </a:p>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dirty="0"/>
                        <a:t>Cognos Business Intelligence</a:t>
                      </a:r>
                    </a:p>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dirty="0" err="1"/>
                        <a:t>InfoSphere</a:t>
                      </a:r>
                      <a:r>
                        <a:rPr lang="en-US" sz="1000" dirty="0"/>
                        <a:t> Information Server </a:t>
                      </a:r>
                      <a:endParaRPr lang="en-US" sz="1000" dirty="0">
                        <a:solidFill>
                          <a:prstClr val="black"/>
                        </a:solidFill>
                        <a:latin typeface="Arial" panose="020B0604020202020204" pitchFamily="34" charset="0"/>
                        <a:ea typeface="HelvNeue Light for IBM" charset="77"/>
                        <a:cs typeface="Arial" panose="020B0604020202020204" pitchFamily="34" charset="0"/>
                      </a:endParaRPr>
                    </a:p>
                  </a:txBody>
                  <a:tcPr marL="50294" marR="10478" marT="10802" marB="0" anchor="ctr"/>
                </a:tc>
                <a:tc>
                  <a:txBody>
                    <a:bodyPr/>
                    <a:lstStyle/>
                    <a:p>
                      <a:pPr marL="0" marR="0" indent="0" algn="ctr" defTabSz="509292"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Arial" panose="020B0604020202020204" pitchFamily="34" charset="0"/>
                          <a:cs typeface="Arial" panose="020B0604020202020204" pitchFamily="34" charset="0"/>
                        </a:rPr>
                        <a:t>08-17-16</a:t>
                      </a:r>
                    </a:p>
                  </a:txBody>
                  <a:tcPr marL="50294" marR="0" marT="0" marB="0" anchor="ctr"/>
                </a:tc>
                <a:tc>
                  <a:txBody>
                    <a:bodyPr/>
                    <a:lstStyle/>
                    <a:p>
                      <a:pPr algn="ctr"/>
                      <a:r>
                        <a:rPr lang="en-US" sz="1000" baseline="0" dirty="0">
                          <a:latin typeface="+mn-lt"/>
                          <a:hlinkClick r:id="rId3"/>
                        </a:rPr>
                        <a:t>Case Study</a:t>
                      </a:r>
                      <a:endParaRPr lang="en-US" sz="1000" dirty="0">
                        <a:latin typeface="+mn-lt"/>
                      </a:endParaRPr>
                    </a:p>
                  </a:txBody>
                  <a:tcPr marL="50294" marR="0" marT="0" marB="0" anchor="ctr"/>
                </a:tc>
                <a:extLst>
                  <a:ext uri="{0D108BD9-81ED-4DB2-BD59-A6C34878D82A}">
                    <a16:rowId xmlns:a16="http://schemas.microsoft.com/office/drawing/2014/main" val="10002"/>
                  </a:ext>
                </a:extLst>
              </a:tr>
              <a:tr h="537228">
                <a:tc>
                  <a:txBody>
                    <a:bodyPr/>
                    <a:lstStyle/>
                    <a:p>
                      <a:pPr algn="ctr" fontAlgn="b"/>
                      <a:r>
                        <a:rPr lang="en-US" sz="1000" b="0" i="0" u="none" strike="noStrike" dirty="0">
                          <a:solidFill>
                            <a:srgbClr val="000000"/>
                          </a:solidFill>
                          <a:effectLst/>
                          <a:latin typeface="+mn-lt"/>
                        </a:rPr>
                        <a:t>12</a:t>
                      </a:r>
                    </a:p>
                  </a:txBody>
                  <a:tcPr marL="10479" marR="10479" marT="10800" marB="0" anchor="ctr"/>
                </a:tc>
                <a:tc>
                  <a:txBody>
                    <a:bodyPr/>
                    <a:lstStyle/>
                    <a:p>
                      <a:pPr marL="0" marR="0" indent="0" algn="l" defTabSz="509412" rtl="0" eaLnBrk="1" fontAlgn="auto" latinLnBrk="0" hangingPunct="1">
                        <a:lnSpc>
                          <a:spcPct val="100000"/>
                        </a:lnSpc>
                        <a:spcBef>
                          <a:spcPts val="0"/>
                        </a:spcBef>
                        <a:spcAft>
                          <a:spcPts val="0"/>
                        </a:spcAft>
                        <a:buClrTx/>
                        <a:buSzTx/>
                        <a:buFontTx/>
                        <a:buNone/>
                        <a:tabLst/>
                        <a:defRPr/>
                      </a:pPr>
                      <a:r>
                        <a:rPr lang="en-US" sz="1000" b="0" dirty="0"/>
                        <a:t>Aviation Technical Services</a:t>
                      </a:r>
                    </a:p>
                  </a:txBody>
                  <a:tcPr marL="50294" marR="0" marT="0" marB="0" anchor="ctr"/>
                </a:tc>
                <a:tc>
                  <a:txBody>
                    <a:bodyPr/>
                    <a:lstStyle/>
                    <a:p>
                      <a:pPr marL="0" marR="0" indent="0" algn="l" defTabSz="509412" rtl="0" eaLnBrk="1" fontAlgn="auto" latinLnBrk="0" hangingPunct="1">
                        <a:lnSpc>
                          <a:spcPct val="100000"/>
                        </a:lnSpc>
                        <a:spcBef>
                          <a:spcPts val="0"/>
                        </a:spcBef>
                        <a:spcAft>
                          <a:spcPts val="0"/>
                        </a:spcAft>
                        <a:buClrTx/>
                        <a:buSzTx/>
                        <a:buFontTx/>
                        <a:buNone/>
                        <a:tabLst/>
                        <a:defRPr/>
                      </a:pPr>
                      <a:r>
                        <a:rPr lang="en-US" sz="1000" b="1" dirty="0">
                          <a:latin typeface="+mn-lt"/>
                        </a:rPr>
                        <a:t>Aerospace &amp; Defense</a:t>
                      </a:r>
                    </a:p>
                  </a:txBody>
                  <a:tcPr marL="50294" marR="0" marT="0" marB="0" anchor="ctr"/>
                </a:tc>
                <a:tc>
                  <a:txBody>
                    <a:bodyPr/>
                    <a:lstStyle/>
                    <a:p>
                      <a:pPr marL="0" marR="0" indent="0" algn="l" defTabSz="509412" rtl="0" eaLnBrk="1" fontAlgn="auto" latinLnBrk="0" hangingPunct="1">
                        <a:lnSpc>
                          <a:spcPct val="100000"/>
                        </a:lnSpc>
                        <a:spcBef>
                          <a:spcPts val="0"/>
                        </a:spcBef>
                        <a:spcAft>
                          <a:spcPts val="0"/>
                        </a:spcAft>
                        <a:buClrTx/>
                        <a:buSzTx/>
                        <a:buFontTx/>
                        <a:buNone/>
                        <a:tabLst/>
                        <a:defRPr/>
                      </a:pPr>
                      <a:r>
                        <a:rPr lang="en-US" sz="1000" dirty="0">
                          <a:latin typeface="+mn-lt"/>
                        </a:rPr>
                        <a:t>NA</a:t>
                      </a:r>
                    </a:p>
                  </a:txBody>
                  <a:tcPr marL="50294" marR="0" marT="0" marB="0" anchor="ctr"/>
                </a:tc>
                <a:tc>
                  <a:txBody>
                    <a:bodyPr/>
                    <a:lstStyle/>
                    <a:p>
                      <a:pPr marL="171450" marR="0" lvl="0" indent="-171450" algn="l" defTabSz="509412" rtl="0" eaLnBrk="1" fontAlgn="auto" latinLnBrk="0" hangingPunct="1">
                        <a:lnSpc>
                          <a:spcPts val="1000"/>
                        </a:lnSpc>
                        <a:spcBef>
                          <a:spcPts val="0"/>
                        </a:spcBef>
                        <a:spcAft>
                          <a:spcPts val="400"/>
                        </a:spcAft>
                        <a:buClrTx/>
                        <a:buSzPct val="100000"/>
                        <a:buFont typeface="Wingdings" panose="05000000000000000000" pitchFamily="2" charset="2"/>
                        <a:buChar char="§"/>
                        <a:tabLst>
                          <a:tab pos="88900" algn="l"/>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Cognos TM1</a:t>
                      </a:r>
                    </a:p>
                  </a:txBody>
                  <a:tcPr marL="50294" marR="0" marT="0" marB="0" anchor="ctr"/>
                </a:tc>
                <a:tc>
                  <a:txBody>
                    <a:bodyPr/>
                    <a:lstStyle/>
                    <a:p>
                      <a:pPr algn="ctr"/>
                      <a:r>
                        <a:rPr lang="en-US" sz="1000" dirty="0"/>
                        <a:t>12-21-15</a:t>
                      </a:r>
                    </a:p>
                  </a:txBody>
                  <a:tcPr marL="50294" marR="0" marT="0" marB="0" anchor="ctr"/>
                </a:tc>
                <a:tc>
                  <a:txBody>
                    <a:bodyPr/>
                    <a:lstStyle/>
                    <a:p>
                      <a:pPr algn="ctr"/>
                      <a:r>
                        <a:rPr lang="en-US" sz="1000" dirty="0">
                          <a:latin typeface="+mn-lt"/>
                          <a:hlinkClick r:id="rId4"/>
                        </a:rPr>
                        <a:t>Case Study</a:t>
                      </a:r>
                      <a:endParaRPr lang="en-US" sz="1000" dirty="0">
                        <a:latin typeface="+mn-lt"/>
                      </a:endParaRPr>
                    </a:p>
                  </a:txBody>
                  <a:tcPr marL="50294" marR="0" marT="0" marB="0" anchor="ctr"/>
                </a:tc>
                <a:extLst>
                  <a:ext uri="{0D108BD9-81ED-4DB2-BD59-A6C34878D82A}">
                    <a16:rowId xmlns:a16="http://schemas.microsoft.com/office/drawing/2014/main" val="10001"/>
                  </a:ext>
                </a:extLst>
              </a:tr>
              <a:tr h="735246">
                <a:tc>
                  <a:txBody>
                    <a:bodyPr/>
                    <a:lstStyle/>
                    <a:p>
                      <a:pPr algn="ctr" fontAlgn="b"/>
                      <a:r>
                        <a:rPr lang="en-US" sz="1000" b="0" i="0" u="none" strike="noStrike" dirty="0">
                          <a:solidFill>
                            <a:srgbClr val="000000"/>
                          </a:solidFill>
                          <a:effectLst/>
                          <a:latin typeface="+mn-lt"/>
                        </a:rPr>
                        <a:t>**</a:t>
                      </a:r>
                    </a:p>
                  </a:txBody>
                  <a:tcPr marL="10479" marR="10479" marT="10800" marB="0" anchor="ctr"/>
                </a:tc>
                <a:tc>
                  <a:txBody>
                    <a:bodyPr/>
                    <a:lstStyle/>
                    <a:p>
                      <a:pPr algn="l"/>
                      <a:r>
                        <a:rPr lang="en-US" sz="1000" dirty="0" err="1">
                          <a:solidFill>
                            <a:schemeClr val="tx2"/>
                          </a:solidFill>
                          <a:latin typeface="+mn-lt"/>
                        </a:rPr>
                        <a:t>Jemca</a:t>
                      </a:r>
                      <a:r>
                        <a:rPr lang="en-US" sz="1000" baseline="0" dirty="0">
                          <a:solidFill>
                            <a:schemeClr val="tx2"/>
                          </a:solidFill>
                          <a:latin typeface="+mn-lt"/>
                        </a:rPr>
                        <a:t> Car Group</a:t>
                      </a:r>
                      <a:endParaRPr lang="en-US" sz="1000" dirty="0">
                        <a:solidFill>
                          <a:schemeClr val="tx2"/>
                        </a:solidFill>
                        <a:latin typeface="+mn-lt"/>
                      </a:endParaRPr>
                    </a:p>
                  </a:txBody>
                  <a:tcPr marL="50294" marR="0" marT="0" marB="0" anchor="ctr"/>
                </a:tc>
                <a:tc>
                  <a:txBody>
                    <a:bodyPr/>
                    <a:lstStyle/>
                    <a:p>
                      <a:pPr algn="l"/>
                      <a:r>
                        <a:rPr lang="en-US" sz="1000" b="1" dirty="0">
                          <a:latin typeface="+mn-lt"/>
                        </a:rPr>
                        <a:t>Automotive</a:t>
                      </a:r>
                    </a:p>
                  </a:txBody>
                  <a:tcPr marL="50294" marR="0" marT="0" marB="0" anchor="ctr"/>
                </a:tc>
                <a:tc>
                  <a:txBody>
                    <a:bodyPr/>
                    <a:lstStyle/>
                    <a:p>
                      <a:pPr marL="0" marR="0" indent="0" algn="l" defTabSz="509412" rtl="0" eaLnBrk="1" fontAlgn="auto" latinLnBrk="0" hangingPunct="1">
                        <a:lnSpc>
                          <a:spcPct val="100000"/>
                        </a:lnSpc>
                        <a:spcBef>
                          <a:spcPts val="0"/>
                        </a:spcBef>
                        <a:spcAft>
                          <a:spcPts val="0"/>
                        </a:spcAft>
                        <a:buClrTx/>
                        <a:buSzTx/>
                        <a:buFontTx/>
                        <a:buNone/>
                        <a:tabLst/>
                        <a:defRPr/>
                      </a:pPr>
                      <a:r>
                        <a:rPr lang="en-US" sz="1000" dirty="0">
                          <a:latin typeface="+mn-lt"/>
                        </a:rPr>
                        <a:t>Europe</a:t>
                      </a:r>
                    </a:p>
                  </a:txBody>
                  <a:tcPr marL="50294" marR="0" marT="0" marB="0" anchor="ctr"/>
                </a:tc>
                <a:tc>
                  <a:txBody>
                    <a:bodyPr/>
                    <a:lstStyle/>
                    <a:p>
                      <a:pPr marL="97790" indent="-97790" algn="l">
                        <a:buFont typeface="Arial" pitchFamily="34" charset="0"/>
                        <a:buChar char="•"/>
                        <a:defRPr/>
                      </a:pPr>
                      <a:r>
                        <a:rPr lang="en-US" sz="1000" dirty="0">
                          <a:latin typeface="Arial" panose="020B0604020202020204" pitchFamily="34" charset="0"/>
                          <a:cs typeface="Arial" panose="020B0604020202020204" pitchFamily="34" charset="0"/>
                        </a:rPr>
                        <a:t>Cognos Business</a:t>
                      </a:r>
                      <a:r>
                        <a:rPr lang="en-US" sz="1000" baseline="0" dirty="0">
                          <a:latin typeface="Arial" panose="020B0604020202020204" pitchFamily="34" charset="0"/>
                          <a:cs typeface="Arial" panose="020B0604020202020204" pitchFamily="34" charset="0"/>
                        </a:rPr>
                        <a:t> Intelligence</a:t>
                      </a:r>
                    </a:p>
                    <a:p>
                      <a:pPr marL="97790" indent="-97790" algn="l">
                        <a:buFont typeface="Arial" pitchFamily="34" charset="0"/>
                        <a:buChar char="•"/>
                        <a:defRPr/>
                      </a:pPr>
                      <a:r>
                        <a:rPr lang="en-US" sz="1000" baseline="0" dirty="0">
                          <a:latin typeface="Arial" panose="020B0604020202020204" pitchFamily="34" charset="0"/>
                          <a:cs typeface="Arial" panose="020B0604020202020204" pitchFamily="34" charset="0"/>
                        </a:rPr>
                        <a:t>Cognos Controller</a:t>
                      </a:r>
                    </a:p>
                    <a:p>
                      <a:pPr marL="97790" indent="-97790" algn="l">
                        <a:buFont typeface="Arial" pitchFamily="34" charset="0"/>
                        <a:buChar char="•"/>
                        <a:defRPr/>
                      </a:pPr>
                      <a:r>
                        <a:rPr lang="en-US" sz="1000" baseline="0" dirty="0">
                          <a:latin typeface="Arial" panose="020B0604020202020204" pitchFamily="34" charset="0"/>
                          <a:cs typeface="Arial" panose="020B0604020202020204" pitchFamily="34" charset="0"/>
                        </a:rPr>
                        <a:t>Cognos TM1</a:t>
                      </a:r>
                      <a:endParaRPr lang="en-US" sz="1000" dirty="0">
                        <a:latin typeface="Arial" panose="020B0604020202020204" pitchFamily="34" charset="0"/>
                        <a:cs typeface="Arial" panose="020B0604020202020204" pitchFamily="34" charset="0"/>
                      </a:endParaRPr>
                    </a:p>
                  </a:txBody>
                  <a:tcPr marL="50294" marR="0" marT="0" marB="0" anchor="ctr"/>
                </a:tc>
                <a:tc>
                  <a:txBody>
                    <a:bodyPr/>
                    <a:lstStyle/>
                    <a:p>
                      <a:pPr algn="ctr"/>
                      <a:r>
                        <a:rPr lang="en-US" sz="1000" dirty="0"/>
                        <a:t>09-27-16</a:t>
                      </a:r>
                    </a:p>
                  </a:txBody>
                  <a:tcPr marL="50294" marR="0" marT="0" marB="0" anchor="ctr"/>
                </a:tc>
                <a:tc>
                  <a:txBody>
                    <a:bodyPr/>
                    <a:lstStyle/>
                    <a:p>
                      <a:pPr algn="ctr"/>
                      <a:r>
                        <a:rPr lang="en-US" sz="1000" dirty="0">
                          <a:latin typeface="+mn-lt"/>
                          <a:hlinkClick r:id="rId5"/>
                        </a:rPr>
                        <a:t>Case Study</a:t>
                      </a:r>
                      <a:endParaRPr lang="en-US" sz="1000" dirty="0">
                        <a:latin typeface="+mn-lt"/>
                      </a:endParaRPr>
                    </a:p>
                    <a:p>
                      <a:pPr algn="ctr"/>
                      <a:r>
                        <a:rPr lang="en-US" sz="1000" dirty="0">
                          <a:latin typeface="+mn-lt"/>
                        </a:rPr>
                        <a:t>Slide coming</a:t>
                      </a:r>
                    </a:p>
                  </a:txBody>
                  <a:tcPr marL="50294" marR="0" marT="0" marB="0" anchor="ctr"/>
                </a:tc>
                <a:extLst>
                  <a:ext uri="{0D108BD9-81ED-4DB2-BD59-A6C34878D82A}">
                    <a16:rowId xmlns:a16="http://schemas.microsoft.com/office/drawing/2014/main" val="10003"/>
                  </a:ext>
                </a:extLst>
              </a:tr>
              <a:tr h="735246">
                <a:tc>
                  <a:txBody>
                    <a:bodyPr/>
                    <a:lstStyle/>
                    <a:p>
                      <a:pPr algn="ctr" fontAlgn="b"/>
                      <a:r>
                        <a:rPr lang="en-US" sz="1000" b="0" i="0" u="none" strike="noStrike" dirty="0">
                          <a:solidFill>
                            <a:srgbClr val="000000"/>
                          </a:solidFill>
                          <a:effectLst/>
                          <a:latin typeface="+mn-lt"/>
                        </a:rPr>
                        <a:t>13</a:t>
                      </a:r>
                    </a:p>
                  </a:txBody>
                  <a:tcPr marL="10479" marR="10479" marT="10800" marB="0" anchor="ctr"/>
                </a:tc>
                <a:tc>
                  <a:txBody>
                    <a:bodyPr/>
                    <a:lstStyle/>
                    <a:p>
                      <a:pPr algn="l"/>
                      <a:r>
                        <a:rPr lang="en-US" sz="1000" dirty="0"/>
                        <a:t>First Data Hellas</a:t>
                      </a:r>
                      <a:endParaRPr lang="en-US" sz="1000" dirty="0">
                        <a:solidFill>
                          <a:schemeClr val="tx2"/>
                        </a:solidFill>
                        <a:latin typeface="+mn-lt"/>
                      </a:endParaRPr>
                    </a:p>
                  </a:txBody>
                  <a:tcPr marL="50294" marR="0" marT="0" marB="0" anchor="ctr"/>
                </a:tc>
                <a:tc>
                  <a:txBody>
                    <a:bodyPr/>
                    <a:lstStyle/>
                    <a:p>
                      <a:pPr algn="l"/>
                      <a:r>
                        <a:rPr lang="en-US" sz="1000" b="1" dirty="0">
                          <a:latin typeface="+mn-lt"/>
                        </a:rPr>
                        <a:t>Banking</a:t>
                      </a:r>
                    </a:p>
                  </a:txBody>
                  <a:tcPr marL="50294" marR="0" marT="0" marB="0" anchor="ctr"/>
                </a:tc>
                <a:tc>
                  <a:txBody>
                    <a:bodyPr/>
                    <a:lstStyle/>
                    <a:p>
                      <a:pPr marL="0" marR="0" indent="0" algn="l" defTabSz="509412" rtl="0" eaLnBrk="1" fontAlgn="auto" latinLnBrk="0" hangingPunct="1">
                        <a:lnSpc>
                          <a:spcPct val="100000"/>
                        </a:lnSpc>
                        <a:spcBef>
                          <a:spcPts val="0"/>
                        </a:spcBef>
                        <a:spcAft>
                          <a:spcPts val="0"/>
                        </a:spcAft>
                        <a:buClrTx/>
                        <a:buSzTx/>
                        <a:buFontTx/>
                        <a:buNone/>
                        <a:tabLst/>
                        <a:defRPr/>
                      </a:pPr>
                      <a:r>
                        <a:rPr lang="en-US" sz="1000" dirty="0">
                          <a:latin typeface="+mn-lt"/>
                        </a:rPr>
                        <a:t>Europe</a:t>
                      </a:r>
                    </a:p>
                  </a:txBody>
                  <a:tcPr marL="50294" marR="0" marT="0" marB="0" anchor="ctr"/>
                </a:tc>
                <a:tc>
                  <a:txBody>
                    <a:bodyPr/>
                    <a:lstStyle/>
                    <a:p>
                      <a:pPr marL="97790" indent="-97790" algn="l">
                        <a:buFont typeface="Arial" pitchFamily="34" charset="0"/>
                        <a:buChar char="•"/>
                        <a:defRPr/>
                      </a:pPr>
                      <a:r>
                        <a:rPr lang="en-US" sz="1000" dirty="0">
                          <a:latin typeface="Arial" panose="020B0604020202020204" pitchFamily="34" charset="0"/>
                          <a:cs typeface="Arial" panose="020B0604020202020204" pitchFamily="34" charset="0"/>
                        </a:rPr>
                        <a:t>Incube Financial Management</a:t>
                      </a:r>
                    </a:p>
                    <a:p>
                      <a:pPr marL="97790" indent="-97790" algn="l">
                        <a:buFont typeface="Arial" pitchFamily="34" charset="0"/>
                        <a:buChar char="•"/>
                        <a:defRPr/>
                      </a:pPr>
                      <a:r>
                        <a:rPr lang="en-US" sz="1000" dirty="0">
                          <a:latin typeface="Arial" panose="020B0604020202020204" pitchFamily="34" charset="0"/>
                          <a:cs typeface="Arial" panose="020B0604020202020204" pitchFamily="34" charset="0"/>
                        </a:rPr>
                        <a:t>IBM Cognos Business Intelligence</a:t>
                      </a:r>
                    </a:p>
                    <a:p>
                      <a:pPr marL="97790" indent="-97790" algn="l">
                        <a:buFont typeface="Arial" pitchFamily="34" charset="0"/>
                        <a:buChar char="•"/>
                        <a:defRPr/>
                      </a:pPr>
                      <a:r>
                        <a:rPr lang="en-US" sz="1000" dirty="0">
                          <a:latin typeface="Arial" panose="020B0604020202020204" pitchFamily="34" charset="0"/>
                          <a:cs typeface="Arial" panose="020B0604020202020204" pitchFamily="34" charset="0"/>
                        </a:rPr>
                        <a:t>IBM Cognos TM1</a:t>
                      </a:r>
                    </a:p>
                    <a:p>
                      <a:pPr marL="97790" indent="-97790" algn="l">
                        <a:buFont typeface="Arial" pitchFamily="34" charset="0"/>
                        <a:buChar char="•"/>
                        <a:defRPr/>
                      </a:pPr>
                      <a:r>
                        <a:rPr lang="en-US" sz="1000" dirty="0">
                          <a:latin typeface="Arial" panose="020B0604020202020204" pitchFamily="34" charset="0"/>
                          <a:cs typeface="Arial" panose="020B0604020202020204" pitchFamily="34" charset="0"/>
                        </a:rPr>
                        <a:t>IBM </a:t>
                      </a:r>
                      <a:r>
                        <a:rPr lang="en-US" sz="1000" dirty="0" err="1">
                          <a:latin typeface="Arial" panose="020B0604020202020204" pitchFamily="34" charset="0"/>
                          <a:cs typeface="Arial" panose="020B0604020202020204" pitchFamily="34" charset="0"/>
                        </a:rPr>
                        <a:t>Cloudant</a:t>
                      </a:r>
                      <a:endParaRPr lang="en-US" sz="1000" dirty="0">
                        <a:latin typeface="Arial" panose="020B0604020202020204" pitchFamily="34" charset="0"/>
                        <a:cs typeface="Arial" panose="020B0604020202020204" pitchFamily="34" charset="0"/>
                      </a:endParaRPr>
                    </a:p>
                    <a:p>
                      <a:pPr marL="97790" indent="-97790" algn="l">
                        <a:buFont typeface="Arial" pitchFamily="34" charset="0"/>
                        <a:buChar char="•"/>
                        <a:defRPr/>
                      </a:pPr>
                      <a:r>
                        <a:rPr lang="en-US" sz="1000" dirty="0" err="1">
                          <a:latin typeface="Arial" panose="020B0604020202020204" pitchFamily="34" charset="0"/>
                          <a:cs typeface="Arial" panose="020B0604020202020204" pitchFamily="34" charset="0"/>
                        </a:rPr>
                        <a:t>SoftLayer</a:t>
                      </a:r>
                      <a:endParaRPr lang="en-US" sz="1000" dirty="0">
                        <a:latin typeface="Arial" panose="020B0604020202020204" pitchFamily="34" charset="0"/>
                        <a:cs typeface="Arial" panose="020B0604020202020204" pitchFamily="34" charset="0"/>
                      </a:endParaRPr>
                    </a:p>
                  </a:txBody>
                  <a:tcPr marL="50294" marR="0" marT="0" marB="0" anchor="ctr"/>
                </a:tc>
                <a:tc>
                  <a:txBody>
                    <a:bodyPr/>
                    <a:lstStyle/>
                    <a:p>
                      <a:pPr algn="ctr"/>
                      <a:r>
                        <a:rPr lang="en-US" sz="1000" dirty="0"/>
                        <a:t>06-09-15</a:t>
                      </a:r>
                    </a:p>
                  </a:txBody>
                  <a:tcPr marL="50294" marR="0" marT="0" marB="0" anchor="ctr"/>
                </a:tc>
                <a:tc>
                  <a:txBody>
                    <a:bodyPr/>
                    <a:lstStyle/>
                    <a:p>
                      <a:pPr algn="ctr"/>
                      <a:r>
                        <a:rPr lang="en-US" sz="1000" dirty="0">
                          <a:latin typeface="+mn-lt"/>
                          <a:hlinkClick r:id="rId6"/>
                        </a:rPr>
                        <a:t>Case</a:t>
                      </a:r>
                      <a:r>
                        <a:rPr lang="en-US" sz="1000" baseline="0" dirty="0">
                          <a:latin typeface="+mn-lt"/>
                          <a:hlinkClick r:id="rId6"/>
                        </a:rPr>
                        <a:t> Study</a:t>
                      </a:r>
                      <a:endParaRPr lang="en-US" sz="1000" dirty="0">
                        <a:latin typeface="+mn-lt"/>
                      </a:endParaRPr>
                    </a:p>
                  </a:txBody>
                  <a:tcPr marL="50294" marR="0" marT="0" marB="0" anchor="ctr"/>
                </a:tc>
                <a:extLst>
                  <a:ext uri="{0D108BD9-81ED-4DB2-BD59-A6C34878D82A}">
                    <a16:rowId xmlns:a16="http://schemas.microsoft.com/office/drawing/2014/main" val="1183070988"/>
                  </a:ext>
                </a:extLst>
              </a:tr>
              <a:tr h="537228">
                <a:tc>
                  <a:txBody>
                    <a:bodyPr/>
                    <a:lstStyle/>
                    <a:p>
                      <a:pPr algn="ctr" fontAlgn="b"/>
                      <a:r>
                        <a:rPr lang="en-US" sz="1000" b="0" i="0" u="none" strike="noStrike" dirty="0">
                          <a:solidFill>
                            <a:srgbClr val="000000"/>
                          </a:solidFill>
                          <a:effectLst/>
                          <a:latin typeface="+mn-lt"/>
                        </a:rPr>
                        <a:t>**</a:t>
                      </a:r>
                    </a:p>
                  </a:txBody>
                  <a:tcPr marL="10479" marR="10479" marT="10800" marB="0" anchor="ctr"/>
                </a:tc>
                <a:tc>
                  <a:txBody>
                    <a:bodyPr/>
                    <a:lstStyle/>
                    <a:p>
                      <a:pPr marL="0" marR="0" indent="0" algn="l" defTabSz="509412" rtl="0" eaLnBrk="1" fontAlgn="auto" latinLnBrk="0" hangingPunct="1">
                        <a:lnSpc>
                          <a:spcPct val="100000"/>
                        </a:lnSpc>
                        <a:spcBef>
                          <a:spcPts val="0"/>
                        </a:spcBef>
                        <a:spcAft>
                          <a:spcPts val="0"/>
                        </a:spcAft>
                        <a:buClrTx/>
                        <a:buSzTx/>
                        <a:buFontTx/>
                        <a:buNone/>
                        <a:tabLst/>
                        <a:defRPr/>
                      </a:pPr>
                      <a:r>
                        <a:rPr lang="en-US" sz="1000" b="0" dirty="0">
                          <a:latin typeface="+mn-lt"/>
                        </a:rPr>
                        <a:t>Macquarie Group</a:t>
                      </a:r>
                    </a:p>
                  </a:txBody>
                  <a:tcPr marL="50294" marR="0" marT="0" marB="0" anchor="ctr"/>
                </a:tc>
                <a:tc>
                  <a:txBody>
                    <a:bodyPr/>
                    <a:lstStyle/>
                    <a:p>
                      <a:pPr marL="0" marR="0" indent="0" algn="l" defTabSz="509412" rtl="0" eaLnBrk="1" fontAlgn="auto" latinLnBrk="0" hangingPunct="1">
                        <a:lnSpc>
                          <a:spcPct val="100000"/>
                        </a:lnSpc>
                        <a:spcBef>
                          <a:spcPts val="0"/>
                        </a:spcBef>
                        <a:spcAft>
                          <a:spcPts val="0"/>
                        </a:spcAft>
                        <a:buClrTx/>
                        <a:buSzTx/>
                        <a:buFontTx/>
                        <a:buNone/>
                        <a:tabLst/>
                        <a:defRPr/>
                      </a:pPr>
                      <a:r>
                        <a:rPr lang="en-US" sz="1000" b="1" dirty="0">
                          <a:latin typeface="+mn-lt"/>
                        </a:rPr>
                        <a:t>Banking</a:t>
                      </a:r>
                    </a:p>
                  </a:txBody>
                  <a:tcPr marL="50294" marR="0" marT="0" marB="0" anchor="ctr"/>
                </a:tc>
                <a:tc>
                  <a:txBody>
                    <a:bodyPr/>
                    <a:lstStyle/>
                    <a:p>
                      <a:pPr marL="0" marR="0" indent="0" algn="l" defTabSz="509412" rtl="0" eaLnBrk="1" fontAlgn="auto" latinLnBrk="0" hangingPunct="1">
                        <a:lnSpc>
                          <a:spcPct val="100000"/>
                        </a:lnSpc>
                        <a:spcBef>
                          <a:spcPts val="0"/>
                        </a:spcBef>
                        <a:spcAft>
                          <a:spcPts val="0"/>
                        </a:spcAft>
                        <a:buClrTx/>
                        <a:buSzTx/>
                        <a:buFontTx/>
                        <a:buNone/>
                        <a:tabLst/>
                        <a:defRPr/>
                      </a:pPr>
                      <a:r>
                        <a:rPr lang="en-US" sz="1000" dirty="0">
                          <a:latin typeface="+mn-lt"/>
                        </a:rPr>
                        <a:t>Asia Pacific</a:t>
                      </a:r>
                    </a:p>
                  </a:txBody>
                  <a:tcPr marL="50294" marR="0" marT="0" marB="0" anchor="ctr"/>
                </a:tc>
                <a:tc>
                  <a:txBody>
                    <a:bodyPr/>
                    <a:lstStyle/>
                    <a:p>
                      <a:pPr marL="88900" marR="0" lvl="0" indent="-88900" algn="l" defTabSz="914400" rtl="0" eaLnBrk="1" fontAlgn="auto" latinLnBrk="0" hangingPunct="1">
                        <a:lnSpc>
                          <a:spcPts val="1000"/>
                        </a:lnSpc>
                        <a:spcBef>
                          <a:spcPts val="0"/>
                        </a:spcBef>
                        <a:spcAft>
                          <a:spcPts val="400"/>
                        </a:spcAft>
                        <a:buClr>
                          <a:schemeClr val="tx1"/>
                        </a:buClr>
                        <a:buSzPct val="100000"/>
                        <a:buFont typeface="Arial" panose="020B0604020202020204" pitchFamily="34" charset="0"/>
                        <a:buChar char="•"/>
                        <a:tabLst>
                          <a:tab pos="88900" algn="l"/>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Cognos TM1</a:t>
                      </a:r>
                    </a:p>
                  </a:txBody>
                  <a:tcPr marL="50294" marR="10478" marT="10802" marB="0" anchor="ctr"/>
                </a:tc>
                <a:tc>
                  <a:txBody>
                    <a:bodyPr/>
                    <a:lstStyle/>
                    <a:p>
                      <a:pPr algn="ctr"/>
                      <a:r>
                        <a:rPr lang="en-US" sz="1000" dirty="0"/>
                        <a:t>10-10-14</a:t>
                      </a:r>
                    </a:p>
                  </a:txBody>
                  <a:tcPr marL="50294" marR="0" marT="0" marB="0" anchor="ctr"/>
                </a:tc>
                <a:tc>
                  <a:txBody>
                    <a:bodyPr/>
                    <a:lstStyle/>
                    <a:p>
                      <a:pPr algn="ctr"/>
                      <a:r>
                        <a:rPr lang="en-US" sz="1000" dirty="0">
                          <a:latin typeface="+mn-lt"/>
                          <a:hlinkClick r:id="rId7"/>
                        </a:rPr>
                        <a:t>Case Study</a:t>
                      </a:r>
                      <a:endParaRPr lang="en-US" sz="1000" dirty="0">
                        <a:latin typeface="+mn-lt"/>
                      </a:endParaRPr>
                    </a:p>
                    <a:p>
                      <a:pPr algn="ctr"/>
                      <a:r>
                        <a:rPr lang="en-US" sz="1000" dirty="0">
                          <a:latin typeface="+mn-lt"/>
                        </a:rPr>
                        <a:t> (no slide)</a:t>
                      </a:r>
                    </a:p>
                  </a:txBody>
                  <a:tcPr marL="50294" marR="0" marT="0" marB="0" anchor="ctr"/>
                </a:tc>
                <a:extLst>
                  <a:ext uri="{0D108BD9-81ED-4DB2-BD59-A6C34878D82A}">
                    <a16:rowId xmlns:a16="http://schemas.microsoft.com/office/drawing/2014/main" val="2564144457"/>
                  </a:ext>
                </a:extLst>
              </a:tr>
              <a:tr h="537228">
                <a:tc>
                  <a:txBody>
                    <a:bodyPr/>
                    <a:lstStyle/>
                    <a:p>
                      <a:pPr algn="ctr" fontAlgn="b"/>
                      <a:r>
                        <a:rPr lang="en-US" sz="1000" b="0" i="0" u="none" strike="noStrike" dirty="0">
                          <a:solidFill>
                            <a:srgbClr val="000000"/>
                          </a:solidFill>
                          <a:effectLst/>
                          <a:latin typeface="+mn-lt"/>
                        </a:rPr>
                        <a:t>14</a:t>
                      </a:r>
                    </a:p>
                  </a:txBody>
                  <a:tcPr marL="10479" marR="10479" marT="10800" marB="0" anchor="ctr"/>
                </a:tc>
                <a:tc>
                  <a:txBody>
                    <a:bodyPr/>
                    <a:lstStyle/>
                    <a:p>
                      <a:pPr algn="l"/>
                      <a:r>
                        <a:rPr lang="en-US" sz="1000" b="0" dirty="0">
                          <a:latin typeface="+mn-lt"/>
                        </a:rPr>
                        <a:t>NCB Jamaica</a:t>
                      </a:r>
                    </a:p>
                  </a:txBody>
                  <a:tcPr marL="50294" marR="0" marT="0" marB="0" anchor="ctr"/>
                </a:tc>
                <a:tc>
                  <a:txBody>
                    <a:bodyPr/>
                    <a:lstStyle/>
                    <a:p>
                      <a:pPr algn="l"/>
                      <a:r>
                        <a:rPr lang="en-US" sz="1000" b="1" dirty="0">
                          <a:latin typeface="+mn-lt"/>
                        </a:rPr>
                        <a:t>Banking</a:t>
                      </a:r>
                    </a:p>
                  </a:txBody>
                  <a:tcPr marL="50294" marR="0" marT="0" marB="0" anchor="ctr"/>
                </a:tc>
                <a:tc>
                  <a:txBody>
                    <a:bodyPr/>
                    <a:lstStyle/>
                    <a:p>
                      <a:pPr algn="l"/>
                      <a:r>
                        <a:rPr lang="en-US" sz="1000" b="0" dirty="0">
                          <a:latin typeface="+mn-lt"/>
                        </a:rPr>
                        <a:t>NA</a:t>
                      </a:r>
                    </a:p>
                  </a:txBody>
                  <a:tcPr marL="50294" marR="10478" marT="10802" marB="0" anchor="ctr"/>
                </a:tc>
                <a:tc>
                  <a:txBody>
                    <a:bodyPr/>
                    <a:lstStyle/>
                    <a:p>
                      <a:pPr marL="171450" lvl="0" indent="-171450" algn="l">
                        <a:buClr>
                          <a:schemeClr val="tx1"/>
                        </a:buClr>
                        <a:buFont typeface="Arial" charset="0"/>
                        <a:buChar char="•"/>
                      </a:pPr>
                      <a:r>
                        <a:rPr lang="en-US" sz="1000" dirty="0">
                          <a:latin typeface="Arial" charset="0"/>
                          <a:ea typeface="Arial" charset="0"/>
                          <a:cs typeface="Arial" charset="0"/>
                        </a:rPr>
                        <a:t>IBM® Cognos  Disclosure Management Cloud</a:t>
                      </a:r>
                    </a:p>
                    <a:p>
                      <a:pPr marL="171450" lvl="0" indent="-171450" algn="l">
                        <a:buClr>
                          <a:schemeClr val="tx1"/>
                        </a:buClr>
                        <a:buFont typeface="Arial" charset="0"/>
                        <a:buChar char="•"/>
                      </a:pPr>
                      <a:r>
                        <a:rPr lang="en-US" sz="1000" dirty="0">
                          <a:latin typeface="Arial" charset="0"/>
                          <a:ea typeface="Arial" charset="0"/>
                          <a:cs typeface="Arial" charset="0"/>
                        </a:rPr>
                        <a:t>IBM Cognos TM1 on Cloud</a:t>
                      </a:r>
                    </a:p>
                  </a:txBody>
                  <a:tcPr marL="50294" marR="10478" marT="10802" marB="0" anchor="ctr"/>
                </a:tc>
                <a:tc>
                  <a:txBody>
                    <a:bodyPr/>
                    <a:lstStyle/>
                    <a:p>
                      <a:pPr marL="0" marR="0" indent="0" algn="ctr" defTabSz="509292"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Arial" panose="020B0604020202020204" pitchFamily="34" charset="0"/>
                          <a:ea typeface="Lubalin Demi for IBM" charset="77"/>
                          <a:cs typeface="Arial" panose="020B0604020202020204" pitchFamily="34" charset="0"/>
                        </a:rPr>
                        <a:t>07-13-16</a:t>
                      </a:r>
                    </a:p>
                  </a:txBody>
                  <a:tcPr marL="50294" marR="0" marT="0" marB="0" anchor="ctr"/>
                </a:tc>
                <a:tc>
                  <a:txBody>
                    <a:bodyPr/>
                    <a:lstStyle/>
                    <a:p>
                      <a:pPr marL="0" marR="0" lvl="0" indent="0" algn="ctr" defTabSz="50941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mn-lt"/>
                          <a:ea typeface="+mn-ea"/>
                          <a:cs typeface="+mn-cs"/>
                          <a:hlinkClick r:id="rId8"/>
                        </a:rPr>
                        <a:t>Case Study</a:t>
                      </a:r>
                      <a:endParaRPr kumimoji="0" lang="en-US" sz="1000" b="0" i="0" u="none" strike="noStrike" kern="1200" cap="none" spc="0" normalizeH="0" baseline="0" noProof="0" dirty="0">
                        <a:ln>
                          <a:noFill/>
                        </a:ln>
                        <a:solidFill>
                          <a:schemeClr val="tx1"/>
                        </a:solidFill>
                        <a:effectLst/>
                        <a:uLnTx/>
                        <a:uFillTx/>
                        <a:latin typeface="+mn-lt"/>
                        <a:ea typeface="+mn-ea"/>
                        <a:cs typeface="+mn-cs"/>
                      </a:endParaRPr>
                    </a:p>
                  </a:txBody>
                  <a:tcPr marL="50294" marR="0" marT="0" marB="0" anchor="ctr"/>
                </a:tc>
                <a:extLst>
                  <a:ext uri="{0D108BD9-81ED-4DB2-BD59-A6C34878D82A}">
                    <a16:rowId xmlns:a16="http://schemas.microsoft.com/office/drawing/2014/main" val="3495090077"/>
                  </a:ext>
                </a:extLst>
              </a:tr>
              <a:tr h="537228">
                <a:tc>
                  <a:txBody>
                    <a:bodyPr/>
                    <a:lstStyle/>
                    <a:p>
                      <a:pPr algn="ctr" fontAlgn="b"/>
                      <a:r>
                        <a:rPr lang="en-US" sz="1000" b="0" i="0" u="none" strike="noStrike" dirty="0">
                          <a:solidFill>
                            <a:srgbClr val="000000"/>
                          </a:solidFill>
                          <a:effectLst/>
                          <a:latin typeface="+mn-lt"/>
                        </a:rPr>
                        <a:t>15</a:t>
                      </a:r>
                    </a:p>
                  </a:txBody>
                  <a:tcPr marL="10479" marR="10479" marT="10800" marB="0" anchor="ctr"/>
                </a:tc>
                <a:tc>
                  <a:txBody>
                    <a:bodyPr/>
                    <a:lstStyle/>
                    <a:p>
                      <a:pPr algn="l"/>
                      <a:r>
                        <a:rPr lang="en-US" sz="1000" dirty="0">
                          <a:solidFill>
                            <a:schemeClr val="tx2"/>
                          </a:solidFill>
                          <a:latin typeface="+mn-lt"/>
                        </a:rPr>
                        <a:t>Nordent</a:t>
                      </a:r>
                    </a:p>
                  </a:txBody>
                  <a:tcPr marL="50294" marR="0" marT="0" marB="0" anchor="ctr"/>
                </a:tc>
                <a:tc>
                  <a:txBody>
                    <a:bodyPr/>
                    <a:lstStyle/>
                    <a:p>
                      <a:pPr algn="l"/>
                      <a:r>
                        <a:rPr lang="en-US" sz="1000" b="1" dirty="0">
                          <a:latin typeface="+mn-lt"/>
                        </a:rPr>
                        <a:t>Banking/</a:t>
                      </a:r>
                      <a:r>
                        <a:rPr lang="en-US" sz="1000" b="1" dirty="0" err="1">
                          <a:latin typeface="+mn-lt"/>
                        </a:rPr>
                        <a:t>Gov</a:t>
                      </a:r>
                      <a:endParaRPr lang="en-US" sz="1000" b="1" dirty="0">
                        <a:latin typeface="+mn-lt"/>
                      </a:endParaRPr>
                    </a:p>
                  </a:txBody>
                  <a:tcPr marL="50294" marR="0" marT="0" marB="0" anchor="ctr"/>
                </a:tc>
                <a:tc>
                  <a:txBody>
                    <a:bodyPr/>
                    <a:lstStyle/>
                    <a:p>
                      <a:pPr marL="0" marR="0" indent="0" algn="l" defTabSz="509412" rtl="0" eaLnBrk="1" fontAlgn="auto" latinLnBrk="0" hangingPunct="1">
                        <a:lnSpc>
                          <a:spcPct val="100000"/>
                        </a:lnSpc>
                        <a:spcBef>
                          <a:spcPts val="0"/>
                        </a:spcBef>
                        <a:spcAft>
                          <a:spcPts val="0"/>
                        </a:spcAft>
                        <a:buClrTx/>
                        <a:buSzTx/>
                        <a:buFontTx/>
                        <a:buNone/>
                        <a:tabLst/>
                        <a:defRPr/>
                      </a:pPr>
                      <a:r>
                        <a:rPr lang="en-US" sz="1000" dirty="0">
                          <a:latin typeface="+mn-lt"/>
                        </a:rPr>
                        <a:t>Europe</a:t>
                      </a:r>
                    </a:p>
                  </a:txBody>
                  <a:tcPr marL="50294" marR="0" marT="0" marB="0" anchor="ctr"/>
                </a:tc>
                <a:tc>
                  <a:txBody>
                    <a:bodyPr/>
                    <a:lstStyle/>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dirty="0"/>
                        <a:t>Cognos Controller</a:t>
                      </a:r>
                    </a:p>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dirty="0"/>
                        <a:t>Cognos Disclosure Management </a:t>
                      </a:r>
                    </a:p>
                  </a:txBody>
                  <a:tcPr marL="50294" marR="0" marT="0" marB="0" anchor="ctr"/>
                </a:tc>
                <a:tc>
                  <a:txBody>
                    <a:bodyPr/>
                    <a:lstStyle/>
                    <a:p>
                      <a:pPr algn="ctr"/>
                      <a:r>
                        <a:rPr lang="en-US" sz="1000" dirty="0"/>
                        <a:t>030-2-15</a:t>
                      </a:r>
                    </a:p>
                  </a:txBody>
                  <a:tcPr marL="50294" marR="0" marT="0" marB="0" anchor="ctr"/>
                </a:tc>
                <a:tc>
                  <a:txBody>
                    <a:bodyPr/>
                    <a:lstStyle/>
                    <a:p>
                      <a:pPr algn="ctr"/>
                      <a:r>
                        <a:rPr lang="en-US" sz="1000" dirty="0">
                          <a:latin typeface="+mn-lt"/>
                          <a:hlinkClick r:id="rId9"/>
                        </a:rPr>
                        <a:t>Case Study</a:t>
                      </a:r>
                      <a:endParaRPr lang="en-US" sz="1000" dirty="0">
                        <a:latin typeface="+mn-lt"/>
                      </a:endParaRPr>
                    </a:p>
                  </a:txBody>
                  <a:tcPr marL="50294" marR="0" marT="0" marB="0" anchor="ctr"/>
                </a:tc>
                <a:extLst>
                  <a:ext uri="{0D108BD9-81ED-4DB2-BD59-A6C34878D82A}">
                    <a16:rowId xmlns:a16="http://schemas.microsoft.com/office/drawing/2014/main" val="10007"/>
                  </a:ext>
                </a:extLst>
              </a:tr>
              <a:tr h="537228">
                <a:tc>
                  <a:txBody>
                    <a:bodyPr/>
                    <a:lstStyle/>
                    <a:p>
                      <a:pPr algn="ctr" fontAlgn="b"/>
                      <a:r>
                        <a:rPr lang="en-US" sz="1000" b="0" i="0" u="none" strike="noStrike" dirty="0">
                          <a:solidFill>
                            <a:srgbClr val="000000"/>
                          </a:solidFill>
                          <a:effectLst/>
                          <a:latin typeface="+mn-lt"/>
                        </a:rPr>
                        <a:t>16</a:t>
                      </a:r>
                    </a:p>
                  </a:txBody>
                  <a:tcPr marL="10479" marR="10479" marT="10800" marB="0" anchor="ctr"/>
                </a:tc>
                <a:tc>
                  <a:txBody>
                    <a:bodyPr/>
                    <a:lstStyle/>
                    <a:p>
                      <a:pPr algn="l"/>
                      <a:r>
                        <a:rPr lang="en-US" sz="1000" dirty="0"/>
                        <a:t>IOOF Holdings</a:t>
                      </a:r>
                    </a:p>
                  </a:txBody>
                  <a:tcPr marL="50294" marR="0" marT="0" marB="0" anchor="ctr"/>
                </a:tc>
                <a:tc>
                  <a:txBody>
                    <a:bodyPr/>
                    <a:lstStyle/>
                    <a:p>
                      <a:pPr algn="l"/>
                      <a:r>
                        <a:rPr lang="en-US" sz="1000" b="1" dirty="0"/>
                        <a:t>Financial Markets</a:t>
                      </a:r>
                    </a:p>
                  </a:txBody>
                  <a:tcPr marL="50294" marR="0" marT="0" marB="0" anchor="ctr"/>
                </a:tc>
                <a:tc>
                  <a:txBody>
                    <a:bodyPr/>
                    <a:lstStyle/>
                    <a:p>
                      <a:pPr algn="l"/>
                      <a:r>
                        <a:rPr lang="en-US" sz="1000" dirty="0"/>
                        <a:t>Asia Pacific</a:t>
                      </a:r>
                    </a:p>
                  </a:txBody>
                  <a:tcPr marL="50294" marR="0" marT="0" marB="0" anchor="ctr"/>
                </a:tc>
                <a:tc>
                  <a:txBody>
                    <a:bodyPr/>
                    <a:lstStyle/>
                    <a:p>
                      <a:pPr marL="188595" indent="-188595" algn="l">
                        <a:buFont typeface="Arial" panose="020B0604020202020204" pitchFamily="34" charset="0"/>
                        <a:buChar char="•"/>
                        <a:defRPr/>
                      </a:pPr>
                      <a:r>
                        <a:rPr lang="en-AU" sz="1000" dirty="0">
                          <a:latin typeface="Arial" panose="020B0604020202020204" pitchFamily="34" charset="0"/>
                          <a:cs typeface="Arial" panose="020B0604020202020204" pitchFamily="34" charset="0"/>
                        </a:rPr>
                        <a:t>IBM Cognos TM1</a:t>
                      </a:r>
                      <a:endParaRPr lang="en-GB" sz="1000" dirty="0">
                        <a:latin typeface="Arial" panose="020B0604020202020204" pitchFamily="34" charset="0"/>
                        <a:cs typeface="Arial" panose="020B0604020202020204" pitchFamily="34" charset="0"/>
                      </a:endParaRPr>
                    </a:p>
                    <a:p>
                      <a:pPr marL="188595" indent="-188595" algn="l">
                        <a:buFont typeface="Arial" panose="020B0604020202020204" pitchFamily="34" charset="0"/>
                        <a:buChar char="•"/>
                        <a:defRPr/>
                      </a:pPr>
                      <a:r>
                        <a:rPr lang="en-AU" sz="1000" dirty="0">
                          <a:latin typeface="Arial" panose="020B0604020202020204" pitchFamily="34" charset="0"/>
                          <a:cs typeface="Arial" panose="020B0604020202020204" pitchFamily="34" charset="0"/>
                        </a:rPr>
                        <a:t>IBM </a:t>
                      </a:r>
                      <a:r>
                        <a:rPr lang="en-AU" sz="1000" dirty="0" err="1">
                          <a:latin typeface="Arial" panose="020B0604020202020204" pitchFamily="34" charset="0"/>
                          <a:cs typeface="Arial" panose="020B0604020202020204" pitchFamily="34" charset="0"/>
                        </a:rPr>
                        <a:t>Cognos</a:t>
                      </a:r>
                      <a:r>
                        <a:rPr lang="en-AU" sz="1000" dirty="0">
                          <a:latin typeface="Arial" panose="020B0604020202020204" pitchFamily="34" charset="0"/>
                          <a:cs typeface="Arial" panose="020B0604020202020204" pitchFamily="34" charset="0"/>
                        </a:rPr>
                        <a:t> Business Intelligence</a:t>
                      </a:r>
                      <a:endParaRPr lang="en-GB" sz="1000" dirty="0">
                        <a:latin typeface="Arial" panose="020B0604020202020204" pitchFamily="34" charset="0"/>
                        <a:cs typeface="Arial" panose="020B0604020202020204" pitchFamily="34" charset="0"/>
                      </a:endParaRPr>
                    </a:p>
                  </a:txBody>
                  <a:tcPr marL="50294" marR="0" marT="0" marB="0" anchor="ctr"/>
                </a:tc>
                <a:tc>
                  <a:txBody>
                    <a:bodyPr/>
                    <a:lstStyle/>
                    <a:p>
                      <a:pPr algn="ctr"/>
                      <a:r>
                        <a:rPr lang="en-US" sz="1000" dirty="0"/>
                        <a:t>04-13-15</a:t>
                      </a:r>
                    </a:p>
                  </a:txBody>
                  <a:tcPr marL="50294" marR="0" marT="0" marB="0" anchor="ctr"/>
                </a:tc>
                <a:tc>
                  <a:txBody>
                    <a:bodyPr/>
                    <a:lstStyle/>
                    <a:p>
                      <a:pPr algn="ctr"/>
                      <a:r>
                        <a:rPr lang="en-US" sz="1000" dirty="0">
                          <a:hlinkClick r:id="rId10"/>
                        </a:rPr>
                        <a:t>Case Study</a:t>
                      </a:r>
                      <a:endParaRPr lang="en-US" sz="1000" dirty="0"/>
                    </a:p>
                  </a:txBody>
                  <a:tcPr marL="50294" marR="0" marT="0" marB="0" anchor="ctr"/>
                </a:tc>
                <a:extLst>
                  <a:ext uri="{0D108BD9-81ED-4DB2-BD59-A6C34878D82A}">
                    <a16:rowId xmlns:a16="http://schemas.microsoft.com/office/drawing/2014/main" val="2372059550"/>
                  </a:ext>
                </a:extLst>
              </a:tr>
              <a:tr h="537228">
                <a:tc>
                  <a:txBody>
                    <a:bodyPr/>
                    <a:lstStyle/>
                    <a:p>
                      <a:pPr algn="ctr" fontAlgn="b"/>
                      <a:r>
                        <a:rPr lang="en-US" sz="1000" b="0" i="0" u="none" strike="noStrike" dirty="0">
                          <a:solidFill>
                            <a:srgbClr val="000000"/>
                          </a:solidFill>
                          <a:effectLst/>
                          <a:latin typeface="+mn-lt"/>
                        </a:rPr>
                        <a:t>17</a:t>
                      </a:r>
                    </a:p>
                  </a:txBody>
                  <a:tcPr marL="10479" marR="10479" marT="10800" marB="0" anchor="ctr"/>
                </a:tc>
                <a:tc>
                  <a:txBody>
                    <a:bodyPr/>
                    <a:lstStyle/>
                    <a:p>
                      <a:pPr algn="l"/>
                      <a:r>
                        <a:rPr lang="en-US" sz="1000" dirty="0"/>
                        <a:t>IOOF Holdings</a:t>
                      </a:r>
                    </a:p>
                  </a:txBody>
                  <a:tcPr marL="50294" marR="0" marT="0" marB="0" anchor="ctr"/>
                </a:tc>
                <a:tc>
                  <a:txBody>
                    <a:bodyPr/>
                    <a:lstStyle/>
                    <a:p>
                      <a:pPr algn="l"/>
                      <a:r>
                        <a:rPr lang="en-US" sz="1000" b="1" dirty="0"/>
                        <a:t>Financial Markets</a:t>
                      </a:r>
                    </a:p>
                  </a:txBody>
                  <a:tcPr marL="50294" marR="0" marT="0" marB="0" anchor="ctr"/>
                </a:tc>
                <a:tc>
                  <a:txBody>
                    <a:bodyPr/>
                    <a:lstStyle/>
                    <a:p>
                      <a:pPr algn="l"/>
                      <a:r>
                        <a:rPr lang="en-US" sz="1000" dirty="0"/>
                        <a:t>Asia Pacific</a:t>
                      </a:r>
                    </a:p>
                  </a:txBody>
                  <a:tcPr marL="50294" marR="0" marT="0" marB="0" anchor="ctr"/>
                </a:tc>
                <a:tc>
                  <a:txBody>
                    <a:bodyPr/>
                    <a:lstStyle/>
                    <a:p>
                      <a:pPr marL="188595" indent="-188595" algn="l">
                        <a:buFont typeface="Arial" panose="020B0604020202020204" pitchFamily="34" charset="0"/>
                        <a:buChar char="•"/>
                        <a:defRPr/>
                      </a:pPr>
                      <a:r>
                        <a:rPr lang="en-AU" sz="1000" dirty="0">
                          <a:latin typeface="Arial" panose="020B0604020202020204" pitchFamily="34" charset="0"/>
                          <a:cs typeface="Arial" panose="020B0604020202020204" pitchFamily="34" charset="0"/>
                        </a:rPr>
                        <a:t>IBM Cognos TM1</a:t>
                      </a:r>
                      <a:endParaRPr lang="en-GB" sz="1000" dirty="0">
                        <a:latin typeface="Arial" panose="020B0604020202020204" pitchFamily="34" charset="0"/>
                        <a:cs typeface="Arial" panose="020B0604020202020204" pitchFamily="34" charset="0"/>
                      </a:endParaRPr>
                    </a:p>
                    <a:p>
                      <a:pPr marL="188595" indent="-188595" algn="l">
                        <a:buFont typeface="Arial" panose="020B0604020202020204" pitchFamily="34" charset="0"/>
                        <a:buChar char="•"/>
                        <a:defRPr/>
                      </a:pPr>
                      <a:r>
                        <a:rPr lang="en-AU" sz="1000" dirty="0">
                          <a:latin typeface="Arial" panose="020B0604020202020204" pitchFamily="34" charset="0"/>
                          <a:cs typeface="Arial" panose="020B0604020202020204" pitchFamily="34" charset="0"/>
                        </a:rPr>
                        <a:t>IBM </a:t>
                      </a:r>
                      <a:r>
                        <a:rPr lang="en-AU" sz="1000" dirty="0" err="1">
                          <a:latin typeface="Arial" panose="020B0604020202020204" pitchFamily="34" charset="0"/>
                          <a:cs typeface="Arial" panose="020B0604020202020204" pitchFamily="34" charset="0"/>
                        </a:rPr>
                        <a:t>Cognos</a:t>
                      </a:r>
                      <a:r>
                        <a:rPr lang="en-AU" sz="1000" dirty="0">
                          <a:latin typeface="Arial" panose="020B0604020202020204" pitchFamily="34" charset="0"/>
                          <a:cs typeface="Arial" panose="020B0604020202020204" pitchFamily="34" charset="0"/>
                        </a:rPr>
                        <a:t> Business Intelligence</a:t>
                      </a:r>
                      <a:endParaRPr lang="en-GB" sz="1000" dirty="0">
                        <a:latin typeface="Arial" panose="020B0604020202020204" pitchFamily="34" charset="0"/>
                        <a:cs typeface="Arial" panose="020B0604020202020204" pitchFamily="34" charset="0"/>
                      </a:endParaRPr>
                    </a:p>
                  </a:txBody>
                  <a:tcPr marL="50294" marR="0" marT="0" marB="0" anchor="ctr"/>
                </a:tc>
                <a:tc>
                  <a:txBody>
                    <a:bodyPr/>
                    <a:lstStyle/>
                    <a:p>
                      <a:pPr algn="ctr"/>
                      <a:r>
                        <a:rPr lang="en-US" sz="1000" dirty="0"/>
                        <a:t>04-13-15</a:t>
                      </a:r>
                    </a:p>
                  </a:txBody>
                  <a:tcPr marL="50294" marR="0" marT="0" marB="0" anchor="ctr"/>
                </a:tc>
                <a:tc>
                  <a:txBody>
                    <a:bodyPr/>
                    <a:lstStyle/>
                    <a:p>
                      <a:pPr algn="ctr"/>
                      <a:r>
                        <a:rPr lang="en-US" sz="1000" dirty="0">
                          <a:hlinkClick r:id="rId10"/>
                        </a:rPr>
                        <a:t>Case Study</a:t>
                      </a:r>
                      <a:endParaRPr lang="en-US" sz="1000" dirty="0"/>
                    </a:p>
                  </a:txBody>
                  <a:tcPr marL="50294" marR="0" marT="0" marB="0" anchor="ctr"/>
                </a:tc>
                <a:extLst>
                  <a:ext uri="{0D108BD9-81ED-4DB2-BD59-A6C34878D82A}">
                    <a16:rowId xmlns:a16="http://schemas.microsoft.com/office/drawing/2014/main" val="10008"/>
                  </a:ext>
                </a:extLst>
              </a:tr>
              <a:tr h="537228">
                <a:tc>
                  <a:txBody>
                    <a:bodyPr/>
                    <a:lstStyle/>
                    <a:p>
                      <a:pPr algn="ctr" fontAlgn="b"/>
                      <a:r>
                        <a:rPr lang="en-US" sz="1000" b="0" i="0" u="none" strike="noStrike" dirty="0">
                          <a:solidFill>
                            <a:srgbClr val="000000"/>
                          </a:solidFill>
                          <a:effectLst/>
                          <a:latin typeface="+mn-lt"/>
                        </a:rPr>
                        <a:t>16</a:t>
                      </a:r>
                    </a:p>
                  </a:txBody>
                  <a:tcPr marL="10479" marR="10479" marT="10800" marB="0" anchor="ctr"/>
                </a:tc>
                <a:tc>
                  <a:txBody>
                    <a:bodyPr/>
                    <a:lstStyle/>
                    <a:p>
                      <a:pPr algn="l"/>
                      <a:r>
                        <a:rPr lang="en-US" sz="1000" dirty="0">
                          <a:solidFill>
                            <a:schemeClr val="tx2"/>
                          </a:solidFill>
                          <a:latin typeface="+mn-lt"/>
                        </a:rPr>
                        <a:t>London Stock Exchange</a:t>
                      </a:r>
                      <a:r>
                        <a:rPr lang="en-US" sz="1000" baseline="0" dirty="0">
                          <a:solidFill>
                            <a:schemeClr val="tx2"/>
                          </a:solidFill>
                          <a:latin typeface="+mn-lt"/>
                        </a:rPr>
                        <a:t> Group</a:t>
                      </a:r>
                      <a:endParaRPr lang="en-US" sz="1000" dirty="0">
                        <a:solidFill>
                          <a:schemeClr val="tx2"/>
                        </a:solidFill>
                        <a:latin typeface="+mn-lt"/>
                      </a:endParaRPr>
                    </a:p>
                  </a:txBody>
                  <a:tcPr marL="50294" marR="0" marT="0" marB="0" anchor="ctr"/>
                </a:tc>
                <a:tc>
                  <a:txBody>
                    <a:bodyPr/>
                    <a:lstStyle/>
                    <a:p>
                      <a:pPr algn="l"/>
                      <a:r>
                        <a:rPr lang="en-US" sz="1000" b="1" dirty="0">
                          <a:latin typeface="+mn-lt"/>
                        </a:rPr>
                        <a:t>Financial Markets</a:t>
                      </a:r>
                    </a:p>
                  </a:txBody>
                  <a:tcPr marL="50294" marR="0" marT="0" marB="0" anchor="ctr"/>
                </a:tc>
                <a:tc>
                  <a:txBody>
                    <a:bodyPr/>
                    <a:lstStyle/>
                    <a:p>
                      <a:pPr marL="0" marR="0" indent="0" algn="l" defTabSz="509412" rtl="0" eaLnBrk="1" fontAlgn="auto" latinLnBrk="0" hangingPunct="1">
                        <a:lnSpc>
                          <a:spcPct val="100000"/>
                        </a:lnSpc>
                        <a:spcBef>
                          <a:spcPts val="0"/>
                        </a:spcBef>
                        <a:spcAft>
                          <a:spcPts val="0"/>
                        </a:spcAft>
                        <a:buClrTx/>
                        <a:buSzTx/>
                        <a:buFontTx/>
                        <a:buNone/>
                        <a:tabLst/>
                        <a:defRPr/>
                      </a:pPr>
                      <a:r>
                        <a:rPr lang="en-US" sz="1000" dirty="0">
                          <a:latin typeface="+mn-lt"/>
                        </a:rPr>
                        <a:t>Europe</a:t>
                      </a:r>
                    </a:p>
                  </a:txBody>
                  <a:tcPr marL="50294" marR="0" marT="0" marB="0" anchor="ctr"/>
                </a:tc>
                <a:tc>
                  <a:txBody>
                    <a:bodyPr/>
                    <a:lstStyle/>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dirty="0"/>
                        <a:t>Cognos Disclosure</a:t>
                      </a:r>
                      <a:r>
                        <a:rPr lang="en-US" sz="1000" baseline="0" dirty="0"/>
                        <a:t> Management</a:t>
                      </a:r>
                      <a:endParaRPr lang="en-US" sz="1000" dirty="0"/>
                    </a:p>
                  </a:txBody>
                  <a:tcPr marL="50294" marR="0" marT="0" marB="0" anchor="ctr"/>
                </a:tc>
                <a:tc>
                  <a:txBody>
                    <a:bodyPr/>
                    <a:lstStyle/>
                    <a:p>
                      <a:pPr algn="ctr"/>
                      <a:r>
                        <a:rPr lang="en-US" sz="1000" dirty="0"/>
                        <a:t>09-30-016</a:t>
                      </a:r>
                    </a:p>
                  </a:txBody>
                  <a:tcPr marL="50294" marR="0" marT="0" marB="0" anchor="ctr"/>
                </a:tc>
                <a:tc>
                  <a:txBody>
                    <a:bodyPr/>
                    <a:lstStyle/>
                    <a:p>
                      <a:pPr algn="ctr"/>
                      <a:r>
                        <a:rPr lang="en-US" sz="1000" dirty="0">
                          <a:latin typeface="+mn-lt"/>
                          <a:hlinkClick r:id="rId11"/>
                        </a:rPr>
                        <a:t>Case Study</a:t>
                      </a:r>
                      <a:endParaRPr lang="en-US" sz="1000" dirty="0">
                        <a:latin typeface="+mn-lt"/>
                      </a:endParaRPr>
                    </a:p>
                  </a:txBody>
                  <a:tcPr marL="50294" marR="0" marT="0" marB="0" anchor="ctr"/>
                </a:tc>
                <a:extLst>
                  <a:ext uri="{0D108BD9-81ED-4DB2-BD59-A6C34878D82A}">
                    <a16:rowId xmlns:a16="http://schemas.microsoft.com/office/drawing/2014/main" val="10009"/>
                  </a:ext>
                </a:extLst>
              </a:tr>
              <a:tr h="537228">
                <a:tc>
                  <a:txBody>
                    <a:bodyPr/>
                    <a:lstStyle/>
                    <a:p>
                      <a:pPr algn="ctr" fontAlgn="b"/>
                      <a:r>
                        <a:rPr lang="en-US" sz="1000" b="0" i="0" u="none" strike="noStrike" dirty="0">
                          <a:solidFill>
                            <a:srgbClr val="000000"/>
                          </a:solidFill>
                          <a:effectLst/>
                          <a:latin typeface="+mn-lt"/>
                        </a:rPr>
                        <a:t>18</a:t>
                      </a:r>
                    </a:p>
                  </a:txBody>
                  <a:tcPr marL="10479" marR="10479" marT="10800" marB="0" anchor="ctr"/>
                </a:tc>
                <a:tc>
                  <a:txBody>
                    <a:bodyPr/>
                    <a:lstStyle/>
                    <a:p>
                      <a:pPr algn="l"/>
                      <a:r>
                        <a:rPr lang="en-US" sz="1000" dirty="0">
                          <a:latin typeface="+mn-lt"/>
                        </a:rPr>
                        <a:t>CSOB</a:t>
                      </a:r>
                      <a:r>
                        <a:rPr lang="en-US" sz="1000" baseline="0" dirty="0">
                          <a:latin typeface="+mn-lt"/>
                        </a:rPr>
                        <a:t> Insurance</a:t>
                      </a:r>
                      <a:endParaRPr lang="en-US" sz="1000" dirty="0">
                        <a:latin typeface="+mn-lt"/>
                      </a:endParaRPr>
                    </a:p>
                  </a:txBody>
                  <a:tcPr marL="50294" marR="0" marT="0" marB="0" anchor="ctr"/>
                </a:tc>
                <a:tc>
                  <a:txBody>
                    <a:bodyPr/>
                    <a:lstStyle/>
                    <a:p>
                      <a:pPr algn="l"/>
                      <a:r>
                        <a:rPr lang="en-US" sz="1000" b="1" dirty="0">
                          <a:latin typeface="+mn-lt"/>
                        </a:rPr>
                        <a:t>Insurance</a:t>
                      </a:r>
                    </a:p>
                  </a:txBody>
                  <a:tcPr marL="50294" marR="0" marT="0" marB="0" anchor="ctr"/>
                </a:tc>
                <a:tc>
                  <a:txBody>
                    <a:bodyPr/>
                    <a:lstStyle/>
                    <a:p>
                      <a:pPr marL="0" marR="0" indent="0" algn="l" defTabSz="509412" rtl="0" eaLnBrk="1" fontAlgn="auto" latinLnBrk="0" hangingPunct="1">
                        <a:lnSpc>
                          <a:spcPct val="100000"/>
                        </a:lnSpc>
                        <a:spcBef>
                          <a:spcPts val="0"/>
                        </a:spcBef>
                        <a:spcAft>
                          <a:spcPts val="0"/>
                        </a:spcAft>
                        <a:buClrTx/>
                        <a:buSzTx/>
                        <a:buFontTx/>
                        <a:buNone/>
                        <a:tabLst/>
                        <a:defRPr/>
                      </a:pPr>
                      <a:r>
                        <a:rPr lang="en-US" sz="1000" dirty="0">
                          <a:latin typeface="+mn-lt"/>
                        </a:rPr>
                        <a:t>Europe</a:t>
                      </a:r>
                    </a:p>
                  </a:txBody>
                  <a:tcPr marL="50294" marR="0" marT="0" marB="0" anchor="ctr"/>
                </a:tc>
                <a:tc>
                  <a:txBody>
                    <a:bodyPr/>
                    <a:lstStyle/>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dirty="0"/>
                        <a:t>Cognos Controller</a:t>
                      </a:r>
                    </a:p>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dirty="0"/>
                        <a:t>Cognos TM1</a:t>
                      </a:r>
                    </a:p>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dirty="0"/>
                        <a:t>Cognos TM1 on Cloud </a:t>
                      </a:r>
                    </a:p>
                  </a:txBody>
                  <a:tcPr marL="50294" marR="0" marT="0" marB="0" anchor="ctr"/>
                </a:tc>
                <a:tc>
                  <a:txBody>
                    <a:bodyPr/>
                    <a:lstStyle/>
                    <a:p>
                      <a:pPr algn="ctr"/>
                      <a:r>
                        <a:rPr lang="en-US" sz="1000" dirty="0"/>
                        <a:t>01-09-15</a:t>
                      </a:r>
                    </a:p>
                  </a:txBody>
                  <a:tcPr marL="50294" marR="0" marT="0" marB="0" anchor="ctr"/>
                </a:tc>
                <a:tc>
                  <a:txBody>
                    <a:bodyPr/>
                    <a:lstStyle/>
                    <a:p>
                      <a:pPr algn="ctr"/>
                      <a:r>
                        <a:rPr lang="en-US" sz="1000" dirty="0">
                          <a:latin typeface="+mn-lt"/>
                          <a:hlinkClick r:id="rId12"/>
                        </a:rPr>
                        <a:t>Case Study</a:t>
                      </a:r>
                      <a:endParaRPr lang="en-US" sz="1000" dirty="0">
                        <a:latin typeface="+mn-lt"/>
                      </a:endParaRPr>
                    </a:p>
                  </a:txBody>
                  <a:tcPr marL="50294" marR="0" marT="0" marB="0" anchor="ctr"/>
                </a:tc>
                <a:extLst>
                  <a:ext uri="{0D108BD9-81ED-4DB2-BD59-A6C34878D82A}">
                    <a16:rowId xmlns:a16="http://schemas.microsoft.com/office/drawing/2014/main" val="10010"/>
                  </a:ext>
                </a:extLst>
              </a:tr>
            </a:tbl>
          </a:graphicData>
        </a:graphic>
      </p:graphicFrame>
      <p:sp>
        <p:nvSpPr>
          <p:cNvPr id="13" name="TextBox 12"/>
          <p:cNvSpPr txBox="1"/>
          <p:nvPr/>
        </p:nvSpPr>
        <p:spPr>
          <a:xfrm>
            <a:off x="2386215" y="199787"/>
            <a:ext cx="3097323" cy="276999"/>
          </a:xfrm>
          <a:prstGeom prst="rect">
            <a:avLst/>
          </a:prstGeom>
          <a:noFill/>
        </p:spPr>
        <p:txBody>
          <a:bodyPr wrap="none" rtlCol="0">
            <a:spAutoFit/>
          </a:bodyPr>
          <a:lstStyle/>
          <a:p>
            <a:r>
              <a:rPr lang="en-US" sz="1200" dirty="0"/>
              <a:t>FOPM Client Reference assets by Industry</a:t>
            </a:r>
          </a:p>
        </p:txBody>
      </p:sp>
      <p:grpSp>
        <p:nvGrpSpPr>
          <p:cNvPr id="6" name="Group 5"/>
          <p:cNvGrpSpPr/>
          <p:nvPr/>
        </p:nvGrpSpPr>
        <p:grpSpPr>
          <a:xfrm>
            <a:off x="6952572" y="269276"/>
            <a:ext cx="1586238" cy="306445"/>
            <a:chOff x="6952572" y="269276"/>
            <a:chExt cx="1586238" cy="306445"/>
          </a:xfrm>
        </p:grpSpPr>
        <p:sp>
          <p:nvSpPr>
            <p:cNvPr id="9" name="TextBox 8"/>
            <p:cNvSpPr txBox="1"/>
            <p:nvPr/>
          </p:nvSpPr>
          <p:spPr>
            <a:xfrm>
              <a:off x="7237500" y="298722"/>
              <a:ext cx="524503" cy="276999"/>
            </a:xfrm>
            <a:prstGeom prst="rect">
              <a:avLst/>
            </a:prstGeom>
            <a:noFill/>
          </p:spPr>
          <p:txBody>
            <a:bodyPr wrap="none" rtlCol="0">
              <a:spAutoFit/>
            </a:bodyPr>
            <a:lstStyle/>
            <a:p>
              <a:r>
                <a:rPr lang="en-US" sz="1200" dirty="0"/>
                <a:t>2016</a:t>
              </a:r>
            </a:p>
          </p:txBody>
        </p:sp>
        <p:sp>
          <p:nvSpPr>
            <p:cNvPr id="12" name="TextBox 11"/>
            <p:cNvSpPr txBox="1"/>
            <p:nvPr/>
          </p:nvSpPr>
          <p:spPr>
            <a:xfrm>
              <a:off x="8014307" y="298722"/>
              <a:ext cx="524503" cy="276999"/>
            </a:xfrm>
            <a:prstGeom prst="rect">
              <a:avLst/>
            </a:prstGeom>
            <a:noFill/>
          </p:spPr>
          <p:txBody>
            <a:bodyPr wrap="none" rtlCol="0">
              <a:spAutoFit/>
            </a:bodyPr>
            <a:lstStyle/>
            <a:p>
              <a:r>
                <a:rPr lang="en-US" sz="1200" dirty="0"/>
                <a:t>2017</a:t>
              </a:r>
            </a:p>
          </p:txBody>
        </p:sp>
        <p:sp>
          <p:nvSpPr>
            <p:cNvPr id="5" name="Star: 5 Points 4"/>
            <p:cNvSpPr/>
            <p:nvPr/>
          </p:nvSpPr>
          <p:spPr>
            <a:xfrm>
              <a:off x="6952572" y="269276"/>
              <a:ext cx="322584" cy="276999"/>
            </a:xfrm>
            <a:prstGeom prst="star5">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tar: 5 Points 13"/>
            <p:cNvSpPr/>
            <p:nvPr/>
          </p:nvSpPr>
          <p:spPr>
            <a:xfrm>
              <a:off x="7726863" y="269277"/>
              <a:ext cx="322584" cy="276999"/>
            </a:xfrm>
            <a:prstGeom prst="star5">
              <a:avLst/>
            </a:prstGeom>
            <a:solidFill>
              <a:srgbClr val="FFFF00"/>
            </a:solidFill>
            <a:ln>
              <a:solidFill>
                <a:srgbClr val="FFFF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72498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09480"/>
            <a:ext cx="4428000" cy="2218292"/>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err="1">
                <a:ln>
                  <a:noFill/>
                </a:ln>
                <a:solidFill>
                  <a:srgbClr val="00639C"/>
                </a:solidFill>
                <a:effectLst/>
                <a:uLnTx/>
                <a:uFillTx/>
                <a:latin typeface="Arial" panose="020B0604020202020204" pitchFamily="34" charset="0"/>
                <a:ea typeface="Lubalin Demi for IBM" charset="77"/>
                <a:cs typeface="Arial" panose="020B0604020202020204" pitchFamily="34" charset="0"/>
              </a:rPr>
              <a:t>Rotkappchen</a:t>
            </a:r>
            <a:r>
              <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-Mumm</a:t>
            </a:r>
          </a:p>
          <a:p>
            <a:pPr marL="0" marR="0" lvl="0" indent="0" defTabSz="914400" eaLnBrk="1" fontAlgn="auto" latinLnBrk="0" hangingPunct="1">
              <a:lnSpc>
                <a:spcPct val="100000"/>
              </a:lnSpc>
              <a:spcBef>
                <a:spcPts val="0"/>
              </a:spcBef>
              <a:spcAft>
                <a:spcPts val="1500"/>
              </a:spcAft>
              <a:buClrTx/>
              <a:buSzTx/>
              <a:buFontTx/>
              <a:buNone/>
              <a:tabLst/>
              <a:defRPr lang="en-US"/>
            </a:pPr>
            <a:r>
              <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Using analytics to optimize stock levels and return on working capital</a:t>
            </a:r>
          </a:p>
        </p:txBody>
      </p:sp>
      <p:sp>
        <p:nvSpPr>
          <p:cNvPr id="4" name="TextBox 4"/>
          <p:cNvSpPr txBox="1"/>
          <p:nvPr/>
        </p:nvSpPr>
        <p:spPr>
          <a:xfrm>
            <a:off x="5173200" y="1241799"/>
            <a:ext cx="4243516" cy="10356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auto" latinLnBrk="0" hangingPunct="1">
              <a:lnSpc>
                <a:spcPct val="100000"/>
              </a:lnSpc>
              <a:spcBef>
                <a:spcPts val="0"/>
              </a:spcBef>
              <a:spcAft>
                <a:spcPts val="500"/>
              </a:spcAft>
              <a:buClrTx/>
              <a:buSzTx/>
              <a:buFontTx/>
              <a:buNone/>
              <a:tabLst/>
              <a:defRPr lang="en-US"/>
            </a:pPr>
            <a: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t>To compete more effectively, </a:t>
            </a:r>
            <a:r>
              <a:rPr kumimoji="0" lang="en-US" sz="1000" b="0" i="0" u="none" strike="noStrike" kern="0" cap="none" spc="0" normalizeH="0" baseline="0" noProof="0" dirty="0" err="1">
                <a:ln>
                  <a:noFill/>
                </a:ln>
                <a:solidFill>
                  <a:sysClr val="windowText" lastClr="000000"/>
                </a:solidFill>
                <a:effectLst/>
                <a:uLnTx/>
                <a:uFillTx/>
                <a:latin typeface="Arial" charset="0"/>
                <a:ea typeface="Arial" charset="0"/>
                <a:cs typeface="Arial" charset="0"/>
              </a:rPr>
              <a:t>Rotkäppchen</a:t>
            </a:r>
            <a: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t>-Mumm wanted to boost working capital and cut warehouse costs. How could it shrink stock levels without risking </a:t>
            </a:r>
            <a:r>
              <a:rPr kumimoji="0" lang="en-US" sz="1000" b="0" i="0" u="none" strike="noStrike" kern="0" cap="none" spc="0" normalizeH="0" baseline="0" noProof="0" dirty="0" err="1">
                <a:ln>
                  <a:noFill/>
                </a:ln>
                <a:solidFill>
                  <a:sysClr val="windowText" lastClr="000000"/>
                </a:solidFill>
                <a:effectLst/>
                <a:uLnTx/>
                <a:uFillTx/>
                <a:latin typeface="Arial" charset="0"/>
                <a:ea typeface="Arial" charset="0"/>
                <a:cs typeface="Arial" charset="0"/>
              </a:rPr>
              <a:t>stockouts</a:t>
            </a:r>
            <a: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t> or impacting customer service levels? </a:t>
            </a:r>
          </a:p>
        </p:txBody>
      </p:sp>
      <p:sp>
        <p:nvSpPr>
          <p:cNvPr id="5" name="TextBox 5"/>
          <p:cNvSpPr txBox="1"/>
          <p:nvPr/>
        </p:nvSpPr>
        <p:spPr>
          <a:xfrm>
            <a:off x="5173200" y="2201462"/>
            <a:ext cx="4392688" cy="15182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000" b="0" i="0" u="none" strike="noStrike" kern="0" cap="none" spc="0" normalizeH="0" baseline="0" noProof="0" dirty="0" err="1">
                <a:ln>
                  <a:noFill/>
                </a:ln>
                <a:solidFill>
                  <a:sysClr val="windowText" lastClr="000000"/>
                </a:solidFill>
                <a:effectLst/>
                <a:uLnTx/>
                <a:uFillTx/>
                <a:latin typeface="Arial" charset="0"/>
                <a:ea typeface="Arial" charset="0"/>
                <a:cs typeface="Arial" charset="0"/>
              </a:rPr>
              <a:t>Rotkäppchen</a:t>
            </a:r>
            <a: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t>-Mumm enhanced its sales forecasting with predictive analytics from IBM—enabling it to produce the optimal product quantities based on accurate insights into demand and future trends. Sales forecasts are up to 22 percent more accurate, enabling </a:t>
            </a:r>
            <a:r>
              <a:rPr kumimoji="0" lang="en-US" sz="1000" b="0" i="0" u="none" strike="noStrike" kern="0" cap="none" spc="0" normalizeH="0" baseline="0" noProof="0" dirty="0" err="1">
                <a:ln>
                  <a:noFill/>
                </a:ln>
                <a:solidFill>
                  <a:sysClr val="windowText" lastClr="000000"/>
                </a:solidFill>
                <a:effectLst/>
                <a:uLnTx/>
                <a:uFillTx/>
                <a:latin typeface="Arial" charset="0"/>
                <a:ea typeface="Arial" charset="0"/>
                <a:cs typeface="Arial" charset="0"/>
              </a:rPr>
              <a:t>Rotkäppchen</a:t>
            </a:r>
            <a: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t>-Mumm to cut stock while improving customer service, minimizing the risk of </a:t>
            </a:r>
            <a:r>
              <a:rPr kumimoji="0" lang="en-US" sz="1000" b="0" i="0" u="none" strike="noStrike" kern="0" cap="none" spc="0" normalizeH="0" baseline="0" noProof="0" dirty="0" err="1">
                <a:ln>
                  <a:noFill/>
                </a:ln>
                <a:solidFill>
                  <a:sysClr val="windowText" lastClr="000000"/>
                </a:solidFill>
                <a:effectLst/>
                <a:uLnTx/>
                <a:uFillTx/>
                <a:latin typeface="Arial" charset="0"/>
                <a:ea typeface="Arial" charset="0"/>
                <a:cs typeface="Arial" charset="0"/>
              </a:rPr>
              <a:t>stockouts</a:t>
            </a:r>
            <a: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t> and boosting return on working capital. </a:t>
            </a:r>
            <a:b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br>
            <a:endParaRPr kumimoji="0" lang="en-US" sz="1000" b="1" i="0" u="none" strike="noStrike" kern="0" cap="none" spc="0" normalizeH="0" baseline="0" noProof="0" dirty="0">
              <a:ln>
                <a:noFill/>
              </a:ln>
              <a:solidFill>
                <a:srgbClr val="FFFFFF"/>
              </a:solidFill>
              <a:effectLst/>
              <a:uLnTx/>
              <a:uFillTx/>
              <a:latin typeface="Arial" charset="0"/>
              <a:ea typeface="Arial" charset="0"/>
              <a:cs typeface="Arial" charset="0"/>
            </a:endParaRPr>
          </a:p>
        </p:txBody>
      </p:sp>
      <p:sp>
        <p:nvSpPr>
          <p:cNvPr id="8" name="TextBox 8"/>
          <p:cNvSpPr txBox="1"/>
          <p:nvPr/>
        </p:nvSpPr>
        <p:spPr>
          <a:xfrm>
            <a:off x="2815200" y="5998029"/>
            <a:ext cx="4428000" cy="1327433"/>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t>Founded in in </a:t>
            </a:r>
            <a:r>
              <a:rPr kumimoji="0" lang="en-US" sz="1000" b="0" i="0" u="none" strike="noStrike" kern="0" cap="none" spc="0" normalizeH="0" baseline="0" noProof="0" dirty="0" err="1">
                <a:ln>
                  <a:noFill/>
                </a:ln>
                <a:solidFill>
                  <a:sysClr val="windowText" lastClr="000000"/>
                </a:solidFill>
                <a:effectLst/>
                <a:uLnTx/>
                <a:uFillTx/>
                <a:latin typeface="Arial" charset="0"/>
                <a:ea typeface="Arial" charset="0"/>
                <a:cs typeface="Arial" charset="0"/>
              </a:rPr>
              <a:t>Freyburg</a:t>
            </a:r>
            <a: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t>, Germany, </a:t>
            </a:r>
            <a:r>
              <a:rPr kumimoji="0" lang="en-US" sz="1000" b="0" i="0" u="sng" strike="noStrike" kern="0" cap="none" spc="0" normalizeH="0" baseline="0" noProof="0" dirty="0">
                <a:ln>
                  <a:noFill/>
                </a:ln>
                <a:solidFill>
                  <a:sysClr val="windowText" lastClr="000000"/>
                </a:solidFill>
                <a:effectLst/>
                <a:uLnTx/>
                <a:uFillTx/>
                <a:latin typeface="Arial" charset="0"/>
                <a:ea typeface="Arial" charset="0"/>
                <a:cs typeface="Arial" charset="0"/>
              </a:rPr>
              <a:t>Rotkäppchen-Mumm Sektkellereien GmbH</a:t>
            </a:r>
            <a: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t> produces sparkling wines, spirits and a variety of other drinks under brands such as </a:t>
            </a:r>
            <a:r>
              <a:rPr kumimoji="0" lang="en-US" sz="1000" b="0" i="0" u="none" strike="noStrike" kern="0" cap="none" spc="0" normalizeH="0" baseline="0" noProof="0" dirty="0" err="1">
                <a:ln>
                  <a:noFill/>
                </a:ln>
                <a:solidFill>
                  <a:sysClr val="windowText" lastClr="000000"/>
                </a:solidFill>
                <a:effectLst/>
                <a:uLnTx/>
                <a:uFillTx/>
                <a:latin typeface="Arial" charset="0"/>
                <a:ea typeface="Arial" charset="0"/>
                <a:cs typeface="Arial" charset="0"/>
              </a:rPr>
              <a:t>Geldermann</a:t>
            </a:r>
            <a: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t>, Rotkäppchen, Mumm, Jules Mumm, MM Extra, Kloss and </a:t>
            </a:r>
            <a:r>
              <a:rPr kumimoji="0" lang="en-US" sz="1000" b="0" i="0" u="none" strike="noStrike" kern="0" cap="none" spc="0" normalizeH="0" baseline="0" noProof="0" dirty="0" err="1">
                <a:ln>
                  <a:noFill/>
                </a:ln>
                <a:solidFill>
                  <a:sysClr val="windowText" lastClr="000000"/>
                </a:solidFill>
                <a:effectLst/>
                <a:uLnTx/>
                <a:uFillTx/>
                <a:latin typeface="Arial" charset="0"/>
                <a:ea typeface="Arial" charset="0"/>
                <a:cs typeface="Arial" charset="0"/>
              </a:rPr>
              <a:t>Foerster</a:t>
            </a:r>
            <a: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t>, </a:t>
            </a:r>
            <a:r>
              <a:rPr kumimoji="0" lang="en-US" sz="1000" b="0" i="0" u="none" strike="noStrike" kern="0" cap="none" spc="0" normalizeH="0" baseline="0" noProof="0" dirty="0" err="1">
                <a:ln>
                  <a:noFill/>
                </a:ln>
                <a:solidFill>
                  <a:sysClr val="windowText" lastClr="000000"/>
                </a:solidFill>
                <a:effectLst/>
                <a:uLnTx/>
                <a:uFillTx/>
                <a:latin typeface="Arial" charset="0"/>
                <a:ea typeface="Arial" charset="0"/>
                <a:cs typeface="Arial" charset="0"/>
              </a:rPr>
              <a:t>Chantré</a:t>
            </a:r>
            <a: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t>, </a:t>
            </a:r>
            <a:r>
              <a:rPr kumimoji="0" lang="en-US" sz="1000" b="0" i="0" u="none" strike="noStrike" kern="0" cap="none" spc="0" normalizeH="0" baseline="0" noProof="0" dirty="0" err="1">
                <a:ln>
                  <a:noFill/>
                </a:ln>
                <a:solidFill>
                  <a:sysClr val="windowText" lastClr="000000"/>
                </a:solidFill>
                <a:effectLst/>
                <a:uLnTx/>
                <a:uFillTx/>
                <a:latin typeface="Arial" charset="0"/>
                <a:ea typeface="Arial" charset="0"/>
                <a:cs typeface="Arial" charset="0"/>
              </a:rPr>
              <a:t>Mariacron</a:t>
            </a:r>
            <a: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t>, </a:t>
            </a:r>
            <a:r>
              <a:rPr kumimoji="0" lang="en-US" sz="1000" b="0" i="0" u="none" strike="noStrike" kern="0" cap="none" spc="0" normalizeH="0" baseline="0" noProof="0" dirty="0" err="1">
                <a:ln>
                  <a:noFill/>
                </a:ln>
                <a:solidFill>
                  <a:sysClr val="windowText" lastClr="000000"/>
                </a:solidFill>
                <a:effectLst/>
                <a:uLnTx/>
                <a:uFillTx/>
                <a:latin typeface="Arial" charset="0"/>
                <a:ea typeface="Arial" charset="0"/>
                <a:cs typeface="Arial" charset="0"/>
              </a:rPr>
              <a:t>Echter</a:t>
            </a:r>
            <a: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t> </a:t>
            </a:r>
            <a:r>
              <a:rPr kumimoji="0" lang="en-US" sz="1000" b="0" i="0" u="none" strike="noStrike" kern="0" cap="none" spc="0" normalizeH="0" baseline="0" noProof="0" dirty="0" err="1">
                <a:ln>
                  <a:noFill/>
                </a:ln>
                <a:solidFill>
                  <a:sysClr val="windowText" lastClr="000000"/>
                </a:solidFill>
                <a:effectLst/>
                <a:uLnTx/>
                <a:uFillTx/>
                <a:latin typeface="Arial" charset="0"/>
                <a:ea typeface="Arial" charset="0"/>
                <a:cs typeface="Arial" charset="0"/>
              </a:rPr>
              <a:t>Nordhäuser</a:t>
            </a:r>
            <a: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t> and </a:t>
            </a:r>
            <a:r>
              <a:rPr kumimoji="0" lang="en-US" sz="1000" b="0" i="0" u="none" strike="noStrike" kern="0" cap="none" spc="0" normalizeH="0" baseline="0" noProof="0" dirty="0" err="1">
                <a:ln>
                  <a:noFill/>
                </a:ln>
                <a:solidFill>
                  <a:sysClr val="windowText" lastClr="000000"/>
                </a:solidFill>
                <a:effectLst/>
                <a:uLnTx/>
                <a:uFillTx/>
                <a:latin typeface="Arial" charset="0"/>
                <a:ea typeface="Arial" charset="0"/>
                <a:cs typeface="Arial" charset="0"/>
              </a:rPr>
              <a:t>Eckes</a:t>
            </a:r>
            <a: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t> </a:t>
            </a:r>
            <a:r>
              <a:rPr kumimoji="0" lang="en-US" sz="1000" b="0" i="0" u="none" strike="noStrike" kern="0" cap="none" spc="0" normalizeH="0" baseline="0" noProof="0" dirty="0" err="1">
                <a:ln>
                  <a:noFill/>
                </a:ln>
                <a:solidFill>
                  <a:sysClr val="windowText" lastClr="000000"/>
                </a:solidFill>
                <a:effectLst/>
                <a:uLnTx/>
                <a:uFillTx/>
                <a:latin typeface="Arial" charset="0"/>
                <a:ea typeface="Arial" charset="0"/>
                <a:cs typeface="Arial" charset="0"/>
              </a:rPr>
              <a:t>Edelkirsch</a:t>
            </a:r>
            <a: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t>. Employing more than 600 people, </a:t>
            </a:r>
            <a:r>
              <a:rPr kumimoji="0" lang="en-US" sz="1000" b="0" i="0" u="none" strike="noStrike" kern="0" cap="none" spc="0" normalizeH="0" baseline="0" noProof="0" dirty="0" err="1">
                <a:ln>
                  <a:noFill/>
                </a:ln>
                <a:solidFill>
                  <a:sysClr val="windowText" lastClr="000000"/>
                </a:solidFill>
                <a:effectLst/>
                <a:uLnTx/>
                <a:uFillTx/>
                <a:latin typeface="Arial" charset="0"/>
                <a:ea typeface="Arial" charset="0"/>
                <a:cs typeface="Arial" charset="0"/>
              </a:rPr>
              <a:t>Rotkäppchen</a:t>
            </a:r>
            <a: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t>-Mumm is market leader in sparkling wine in Germany, holding almost a 55-percent share of the market.</a:t>
            </a: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37360" cy="2327088"/>
        </p:xfrm>
        <a:graphic>
          <a:graphicData uri="http://schemas.openxmlformats.org/drawingml/2006/table">
            <a:tbl>
              <a:tblPr/>
              <a:tblGrid>
                <a:gridCol w="1737360">
                  <a:extLst>
                    <a:ext uri="{9D8B030D-6E8A-4147-A177-3AD203B41FA5}">
                      <a16:colId xmlns:a16="http://schemas.microsoft.com/office/drawing/2014/main" val="20000"/>
                    </a:ext>
                  </a:extLst>
                </a:gridCol>
              </a:tblGrid>
              <a:tr h="241300">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17780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22%</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521320">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Increase in accuracy of selected sales forecasts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161452">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Reduces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558628">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Stock</a:t>
                      </a:r>
                      <a:r>
                        <a:rPr lang="en-GB" sz="1000" baseline="0" dirty="0">
                          <a:solidFill>
                            <a:srgbClr val="59595B"/>
                          </a:solidFill>
                          <a:latin typeface="Arial" panose="020B0604020202020204" pitchFamily="34" charset="0"/>
                          <a:ea typeface="HelvNeue Light for IBM" charset="77"/>
                          <a:cs typeface="Arial" panose="020B0604020202020204" pitchFamily="34" charset="0"/>
                        </a:rPr>
                        <a:t> levels without increasing the risk of </a:t>
                      </a:r>
                      <a:r>
                        <a:rPr lang="en-GB" sz="1000" baseline="0" dirty="0" err="1">
                          <a:solidFill>
                            <a:srgbClr val="59595B"/>
                          </a:solidFill>
                          <a:latin typeface="Arial" panose="020B0604020202020204" pitchFamily="34" charset="0"/>
                          <a:ea typeface="HelvNeue Light for IBM" charset="77"/>
                          <a:cs typeface="Arial" panose="020B0604020202020204" pitchFamily="34" charset="0"/>
                        </a:rPr>
                        <a:t>stockouts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144016">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Boots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444500">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Working capital by releasing funds previously tied up</a:t>
                      </a:r>
                      <a:r>
                        <a:rPr lang="en-GB" sz="1000" baseline="0" dirty="0">
                          <a:solidFill>
                            <a:srgbClr val="59595B"/>
                          </a:solidFill>
                          <a:latin typeface="Arial" panose="020B0604020202020204" pitchFamily="34" charset="0"/>
                          <a:ea typeface="HelvNeue Light for IBM" charset="77"/>
                          <a:cs typeface="Arial" panose="020B0604020202020204" pitchFamily="34" charset="0"/>
                        </a:rPr>
                        <a:t> in overstock</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1184409"/>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US" sz="1050" b="0" i="0" u="none" strike="noStrike" kern="0" cap="none" spc="0" normalizeH="0" baseline="0" noProof="0" dirty="0">
                <a:ln>
                  <a:noFill/>
                </a:ln>
                <a:solidFill>
                  <a:sysClr val="windowText" lastClr="000000"/>
                </a:solidFill>
                <a:effectLst/>
                <a:uLnTx/>
                <a:uFillTx/>
                <a:latin typeface="Arial" charset="0"/>
                <a:ea typeface="Arial" charset="0"/>
                <a:cs typeface="Arial" charset="0"/>
              </a:rPr>
              <a:t>IBM® Cognos® TM1®</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US" sz="1050" b="0" i="0" u="none" strike="noStrike" kern="0" cap="none" spc="0" normalizeH="0" baseline="0" noProof="0" dirty="0">
                <a:ln>
                  <a:noFill/>
                </a:ln>
                <a:solidFill>
                  <a:sysClr val="windowText" lastClr="000000"/>
                </a:solidFill>
                <a:effectLst/>
                <a:uLnTx/>
                <a:uFillTx/>
                <a:latin typeface="Arial" charset="0"/>
                <a:ea typeface="Arial" charset="0"/>
                <a:cs typeface="Arial" charset="0"/>
              </a:rPr>
              <a:t>IBM Cognos Analytics</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US" sz="1050" b="0" i="0" u="none" strike="noStrike" kern="0" cap="none" spc="0" normalizeH="0" baseline="0" noProof="0" dirty="0">
                <a:ln>
                  <a:noFill/>
                </a:ln>
                <a:solidFill>
                  <a:sysClr val="windowText" lastClr="000000"/>
                </a:solidFill>
                <a:effectLst/>
                <a:uLnTx/>
                <a:uFillTx/>
                <a:latin typeface="Arial" charset="0"/>
                <a:ea typeface="Arial" charset="0"/>
                <a:cs typeface="Arial" charset="0"/>
              </a:rPr>
              <a:t>IBM SPSS® Modeler</a:t>
            </a:r>
          </a:p>
          <a:p>
            <a:pPr marL="171450" marR="0" lvl="0" indent="-171450" defTabSz="914400" eaLnBrk="1" fontAlgn="auto" latinLnBrk="0" hangingPunct="1">
              <a:lnSpc>
                <a:spcPts val="1000"/>
              </a:lnSpc>
              <a:spcBef>
                <a:spcPts val="0"/>
              </a:spcBef>
              <a:spcAft>
                <a:spcPts val="400"/>
              </a:spcAft>
              <a:buClrTx/>
              <a:buSzTx/>
              <a:buFont typeface="Arial" charset="0"/>
              <a:buChar char="•"/>
              <a:tabLst/>
              <a:defRPr lang="en-US"/>
            </a:pPr>
            <a:endPar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endParaRP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28RIhGA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70443" y="465864"/>
            <a:ext cx="1371600"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Consumer Products</a:t>
            </a:r>
          </a:p>
        </p:txBody>
      </p:sp>
      <p:sp>
        <p:nvSpPr>
          <p:cNvPr id="6" name="Rectangle 2"/>
          <p:cNvSpPr>
            <a:spLocks noChangeArrowheads="1"/>
          </p:cNvSpPr>
          <p:nvPr/>
        </p:nvSpPr>
        <p:spPr bwMode="auto">
          <a:xfrm>
            <a:off x="622199" y="1093679"/>
            <a:ext cx="225792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1025" name="Picture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2611" y="1099521"/>
            <a:ext cx="4432126" cy="2626058"/>
          </a:xfrm>
          <a:prstGeom prst="rect">
            <a:avLst/>
          </a:prstGeom>
          <a:solidFill>
            <a:srgbClr val="FFFFFF"/>
          </a:solidFill>
        </p:spPr>
      </p:pic>
      <p:sp>
        <p:nvSpPr>
          <p:cNvPr id="14" name="TextBox 6"/>
          <p:cNvSpPr txBox="1"/>
          <p:nvPr/>
        </p:nvSpPr>
        <p:spPr>
          <a:xfrm>
            <a:off x="452609" y="2664000"/>
            <a:ext cx="4217361" cy="963885"/>
          </a:xfrm>
          <a:prstGeom prst="rect">
            <a:avLst/>
          </a:prstGeom>
          <a:solidFill>
            <a:schemeClr val="bg1">
              <a:alpha val="90000"/>
            </a:schemeClr>
          </a:solidFill>
          <a:ln>
            <a:noFill/>
          </a:ln>
        </p:spPr>
        <p:txBody>
          <a:bodyPr wrap="square" lIns="72000" tIns="72000" rIns="72000" bIns="7200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chemeClr val="tx2"/>
                </a:solidFill>
                <a:effectLst/>
                <a:uLnTx/>
                <a:uFillTx/>
              </a:rPr>
              <a:t>“</a:t>
            </a:r>
            <a:r>
              <a:rPr kumimoji="0" lang="en-US" sz="1200" b="0" i="1" u="none" strike="noStrike" kern="0" cap="none" spc="0" normalizeH="0" baseline="0" noProof="0" dirty="0">
                <a:ln>
                  <a:noFill/>
                </a:ln>
                <a:solidFill>
                  <a:schemeClr val="tx2"/>
                </a:solidFill>
                <a:effectLst/>
                <a:uLnTx/>
                <a:uFillTx/>
                <a:latin typeface="Arial" charset="0"/>
                <a:ea typeface="Arial" charset="0"/>
                <a:cs typeface="Arial" charset="0"/>
              </a:rPr>
              <a:t>We combine human expertise with accurate statistical models—delivering timely, dependable information to support our decision-making processes.” </a:t>
            </a:r>
            <a:r>
              <a:rPr kumimoji="0" lang="en-US" sz="1200" b="0" i="1" u="none" strike="noStrike" kern="0" cap="none" spc="0" normalizeH="0" baseline="0" noProof="0" dirty="0">
                <a:ln>
                  <a:noFill/>
                </a:ln>
                <a:solidFill>
                  <a:schemeClr val="accent5">
                    <a:lumMod val="75000"/>
                  </a:schemeClr>
                </a:solidFill>
                <a:effectLst/>
                <a:uLnTx/>
                <a:uFillTx/>
                <a:latin typeface="Arial" charset="0"/>
                <a:ea typeface="Arial" charset="0"/>
                <a:cs typeface="Arial" charset="0"/>
              </a:rPr>
              <a:t>—André </a:t>
            </a:r>
            <a:r>
              <a:rPr kumimoji="0" lang="en-US" sz="1200" b="0" i="1" u="none" strike="noStrike" kern="0" cap="none" spc="0" normalizeH="0" baseline="0" noProof="0" dirty="0" err="1">
                <a:ln>
                  <a:noFill/>
                </a:ln>
                <a:solidFill>
                  <a:schemeClr val="accent5">
                    <a:lumMod val="75000"/>
                  </a:schemeClr>
                </a:solidFill>
                <a:effectLst/>
                <a:uLnTx/>
                <a:uFillTx/>
                <a:latin typeface="Arial" charset="0"/>
                <a:ea typeface="Arial" charset="0"/>
                <a:cs typeface="Arial" charset="0"/>
              </a:rPr>
              <a:t>Birrenbach</a:t>
            </a:r>
            <a:r>
              <a:rPr kumimoji="0" lang="en-US" sz="1200" b="0" i="1" u="none" strike="noStrike" kern="0" cap="none" spc="0" normalizeH="0" baseline="0" noProof="0" dirty="0">
                <a:ln>
                  <a:noFill/>
                </a:ln>
                <a:solidFill>
                  <a:schemeClr val="accent5">
                    <a:lumMod val="75000"/>
                  </a:schemeClr>
                </a:solidFill>
                <a:effectLst/>
                <a:uLnTx/>
                <a:uFillTx/>
                <a:latin typeface="Arial" charset="0"/>
                <a:ea typeface="Arial" charset="0"/>
                <a:cs typeface="Arial" charset="0"/>
              </a:rPr>
              <a:t>, Chief Information Officer at </a:t>
            </a:r>
            <a:r>
              <a:rPr kumimoji="0" lang="en-US" sz="1200" b="0" i="1" u="none" strike="noStrike" kern="0" cap="none" spc="0" normalizeH="0" baseline="0" noProof="0" dirty="0" err="1">
                <a:ln>
                  <a:noFill/>
                </a:ln>
                <a:solidFill>
                  <a:schemeClr val="accent5">
                    <a:lumMod val="75000"/>
                  </a:schemeClr>
                </a:solidFill>
                <a:effectLst/>
                <a:uLnTx/>
                <a:uFillTx/>
                <a:latin typeface="Arial" charset="0"/>
                <a:ea typeface="Arial" charset="0"/>
                <a:cs typeface="Arial" charset="0"/>
              </a:rPr>
              <a:t>Rotkäppchen</a:t>
            </a:r>
            <a:r>
              <a:rPr kumimoji="0" lang="en-US" sz="1200" b="0" i="1" u="none" strike="noStrike" kern="0" cap="none" spc="0" normalizeH="0" baseline="0" noProof="0" dirty="0">
                <a:ln>
                  <a:noFill/>
                </a:ln>
                <a:solidFill>
                  <a:schemeClr val="accent5">
                    <a:lumMod val="75000"/>
                  </a:schemeClr>
                </a:solidFill>
                <a:effectLst/>
                <a:uLnTx/>
                <a:uFillTx/>
                <a:latin typeface="Arial" charset="0"/>
                <a:ea typeface="Arial" charset="0"/>
                <a:cs typeface="Arial" charset="0"/>
              </a:rPr>
              <a:t>-Mumm </a:t>
            </a:r>
            <a:r>
              <a:rPr kumimoji="0" lang="en-US" sz="1200" b="0" i="1" u="none" strike="noStrike" kern="0" cap="none" spc="0" normalizeH="0" baseline="0" noProof="0" dirty="0" err="1">
                <a:ln>
                  <a:noFill/>
                </a:ln>
                <a:solidFill>
                  <a:schemeClr val="accent5">
                    <a:lumMod val="75000"/>
                  </a:schemeClr>
                </a:solidFill>
                <a:effectLst/>
                <a:uLnTx/>
                <a:uFillTx/>
                <a:latin typeface="Arial" charset="0"/>
                <a:ea typeface="Arial" charset="0"/>
                <a:cs typeface="Arial" charset="0"/>
              </a:rPr>
              <a:t>Sektkellereien</a:t>
            </a:r>
            <a:r>
              <a:rPr kumimoji="0" lang="en-US" sz="1200" b="0" i="1" u="none" strike="noStrike" kern="0" cap="none" spc="0" normalizeH="0" baseline="0" noProof="0" dirty="0">
                <a:ln>
                  <a:noFill/>
                </a:ln>
                <a:solidFill>
                  <a:schemeClr val="accent5">
                    <a:lumMod val="75000"/>
                  </a:schemeClr>
                </a:solidFill>
                <a:effectLst/>
                <a:uLnTx/>
                <a:uFillTx/>
                <a:latin typeface="Arial" charset="0"/>
                <a:ea typeface="Arial" charset="0"/>
                <a:cs typeface="Arial" charset="0"/>
              </a:rPr>
              <a:t> GmbH</a:t>
            </a:r>
          </a:p>
        </p:txBody>
      </p:sp>
      <p:sp>
        <p:nvSpPr>
          <p:cNvPr id="16" name="Rectangle 4"/>
          <p:cNvSpPr>
            <a:spLocks noChangeArrowheads="1"/>
          </p:cNvSpPr>
          <p:nvPr/>
        </p:nvSpPr>
        <p:spPr bwMode="auto">
          <a:xfrm>
            <a:off x="8123399" y="521585"/>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1027"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94288" y="467537"/>
            <a:ext cx="1371600" cy="381000"/>
          </a:xfrm>
          <a:prstGeom prst="rect">
            <a:avLst/>
          </a:prstGeom>
          <a:solidFill>
            <a:srgbClr val="FFFFFF"/>
          </a:solidFill>
        </p:spPr>
      </p:pic>
    </p:spTree>
    <p:extLst>
      <p:ext uri="{BB962C8B-B14F-4D97-AF65-F5344CB8AC3E}">
        <p14:creationId xmlns:p14="http://schemas.microsoft.com/office/powerpoint/2010/main" val="4998369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25900"/>
            <a:ext cx="4428000" cy="2463744"/>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Robinson Brewery</a:t>
            </a:r>
            <a:endPar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endParaRPr>
          </a:p>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Forecasting performance and evaluating new investment opportunities</a:t>
            </a:r>
            <a:r>
              <a:rPr kumimoji="0" lang="en-US" sz="2400" b="1" i="0" u="none" strike="noStrike" kern="0" cap="none" spc="0" normalizeH="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 with smarter financial tools</a:t>
            </a:r>
            <a:endPar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endParaRPr>
          </a:p>
        </p:txBody>
      </p:sp>
      <p:sp>
        <p:nvSpPr>
          <p:cNvPr id="4" name="TextBox 4"/>
          <p:cNvSpPr txBox="1"/>
          <p:nvPr/>
        </p:nvSpPr>
        <p:spPr>
          <a:xfrm>
            <a:off x="5173200" y="1241799"/>
            <a:ext cx="4243516" cy="1155679"/>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lvl="0">
              <a:defRPr/>
            </a:pPr>
            <a:r>
              <a:rPr lang="en-US" sz="1100" dirty="0">
                <a:latin typeface="Arial" charset="0"/>
                <a:ea typeface="Arial" charset="0"/>
                <a:cs typeface="Arial" charset="0"/>
              </a:rPr>
              <a:t>To improve the forecasting of its business performance and assess new investment opportunities, Robinsons Brewery needed a complete overhaul of its financial planning systems</a:t>
            </a:r>
            <a:endParaRPr kumimoji="0" lang="en-GB" sz="1100" b="0" i="0" u="none" strike="noStrike" kern="0" cap="none" spc="0" normalizeH="0" baseline="0" noProof="0" dirty="0">
              <a:ln>
                <a:noFill/>
              </a:ln>
              <a:solidFill>
                <a:sysClr val="windowText" lastClr="000000"/>
              </a:solidFill>
              <a:effectLst/>
              <a:uLnTx/>
              <a:uFillTx/>
              <a:latin typeface="Arial" charset="0"/>
              <a:ea typeface="Arial" charset="0"/>
              <a:cs typeface="Arial" charset="0"/>
            </a:endParaRPr>
          </a:p>
          <a:p>
            <a:pPr marL="0" marR="0" lvl="0" indent="0" defTabSz="914400" eaLnBrk="1" fontAlgn="auto" latinLnBrk="0" hangingPunct="1">
              <a:lnSpc>
                <a:spcPct val="100000"/>
              </a:lnSpc>
              <a:spcBef>
                <a:spcPts val="1440"/>
              </a:spcBef>
              <a:spcAft>
                <a:spcPts val="0"/>
              </a:spcAft>
              <a:buClrTx/>
              <a:buSzTx/>
              <a:buFont typeface="Times New Roman" pitchFamily="16" charset="0"/>
              <a:buNone/>
              <a:tabLst/>
              <a:defRPr/>
            </a:pPr>
            <a:endParaRPr kumimoji="0" lang="en-US" sz="800" b="1"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5" name="TextBox 5"/>
          <p:cNvSpPr txBox="1"/>
          <p:nvPr/>
        </p:nvSpPr>
        <p:spPr>
          <a:xfrm>
            <a:off x="5173199" y="2215829"/>
            <a:ext cx="4089334" cy="1158172"/>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a:spcAft>
                <a:spcPts val="400"/>
              </a:spcAft>
              <a:defRPr lang="en-US"/>
            </a:pPr>
            <a:r>
              <a:rPr lang="en-US" sz="1100" dirty="0">
                <a:latin typeface="Arial" charset="0"/>
                <a:ea typeface="Arial" charset="0"/>
                <a:cs typeface="Arial" charset="0"/>
              </a:rPr>
              <a:t>Robinsons Brewery moved from a world of disparate spreadsheets to a centralized financial planning system, supported by IBM Analytics solutions. Driven and implemented by the company’s finance team, the project enables the brewer to better plan for the future in the fast-moving, competitive drinks and leisure market.</a:t>
            </a:r>
          </a:p>
          <a:p>
            <a:pPr marL="0" marR="0" lvl="0" indent="0" defTabSz="914400" eaLnBrk="1" fontAlgn="auto" latinLnBrk="0" hangingPunct="1">
              <a:lnSpc>
                <a:spcPct val="100000"/>
              </a:lnSpc>
              <a:spcBef>
                <a:spcPts val="0"/>
              </a:spcBef>
              <a:spcAft>
                <a:spcPts val="400"/>
              </a:spcAft>
              <a:buClrTx/>
              <a:buSzTx/>
              <a:buFontTx/>
              <a:buNone/>
              <a:tabLst/>
              <a:defRPr lang="en-US"/>
            </a:pPr>
            <a:endPar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endParaRPr>
          </a:p>
        </p:txBody>
      </p:sp>
      <p:sp>
        <p:nvSpPr>
          <p:cNvPr id="8" name="TextBox 8"/>
          <p:cNvSpPr txBox="1"/>
          <p:nvPr/>
        </p:nvSpPr>
        <p:spPr>
          <a:xfrm>
            <a:off x="2775797" y="6196514"/>
            <a:ext cx="4428000" cy="1376947"/>
          </a:xfrm>
          <a:prstGeom prst="rect">
            <a:avLst/>
          </a:prstGeom>
          <a:noFill/>
          <a:ln>
            <a:noFill/>
          </a:ln>
        </p:spPr>
        <p:txBody>
          <a:bodyPr wrap="square" lIns="0" tIns="0" rIns="0" bIns="0" anchor="t"/>
          <a:lstStyle/>
          <a:p>
            <a:r>
              <a:rPr lang="en-US" sz="1000" dirty="0">
                <a:latin typeface="Arial" charset="0"/>
                <a:ea typeface="Arial" charset="0"/>
                <a:cs typeface="Arial" charset="0"/>
              </a:rPr>
              <a:t>Based in the heart of Stockport for almost two centuries, and owning 300 tenanted and managed pubs, inns and hotels across the North West of England, Robinsons Brewery is one of the oldest and most respected names in British brewing history. A proud family of independent brewers, Robinsons is one of the most advanced and sophisticated breweries in the UK, with a worldwide reputation for real ale. Combining original recipe heritage brews with innovative young ales is an award winning formula which has earned Robinsons real ale recognition for almost 180 years.</a:t>
            </a: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922206" cy="3753072"/>
        </p:xfrm>
        <a:graphic>
          <a:graphicData uri="http://schemas.openxmlformats.org/drawingml/2006/table">
            <a:tbl>
              <a:tblPr/>
              <a:tblGrid>
                <a:gridCol w="1922206">
                  <a:extLst>
                    <a:ext uri="{9D8B030D-6E8A-4147-A177-3AD203B41FA5}">
                      <a16:colId xmlns:a16="http://schemas.microsoft.com/office/drawing/2014/main" val="20000"/>
                    </a:ext>
                  </a:extLst>
                </a:gridCol>
              </a:tblGrid>
              <a:tr h="393700">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292846">
                <a:tc>
                  <a:txBody>
                    <a:bodyPr/>
                    <a:lstStyle/>
                    <a:p>
                      <a:pPr marL="50800" marR="50800" lvl="0" indent="0">
                        <a:lnSpc>
                          <a:spcPct val="100000"/>
                        </a:lnSpc>
                        <a:spcAft>
                          <a:spcPts val="600"/>
                        </a:spcAft>
                        <a:defRPr lang="en-US"/>
                      </a:pPr>
                      <a:r>
                        <a:rPr lang="en-US" sz="1200" b="1" baseline="0" dirty="0">
                          <a:solidFill>
                            <a:srgbClr val="00AFD8"/>
                          </a:solidFill>
                          <a:latin typeface="Arial" panose="020B0604020202020204" pitchFamily="34" charset="0"/>
                          <a:ea typeface="HelvNeue Bold for IBM" charset="77"/>
                          <a:cs typeface="Arial" panose="020B0604020202020204" pitchFamily="34" charset="0"/>
                        </a:rPr>
                        <a:t>Accelerates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570754">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US" altLang="en-US" sz="1000" dirty="0">
                          <a:latin typeface="Arial" panose="020B0604020202020204" pitchFamily="34" charset="0"/>
                          <a:cs typeface="Arial" panose="020B0604020202020204" pitchFamily="34" charset="0"/>
                        </a:rPr>
                        <a:t>The</a:t>
                      </a:r>
                      <a:r>
                        <a:rPr lang="en-US" altLang="en-US" sz="1000" baseline="0" dirty="0">
                          <a:latin typeface="Arial" panose="020B0604020202020204" pitchFamily="34" charset="0"/>
                          <a:cs typeface="Arial" panose="020B0604020202020204" pitchFamily="34" charset="0"/>
                        </a:rPr>
                        <a:t> production of updated budgets within a version-controlled environment</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292846">
                <a:tc>
                  <a:txBody>
                    <a:bodyPr/>
                    <a:lstStyle/>
                    <a:p>
                      <a:pPr marL="50800" marR="50800" lvl="0" indent="0">
                        <a:lnSpc>
                          <a:spcPct val="100000"/>
                        </a:lnSpc>
                        <a:spcAft>
                          <a:spcPts val="600"/>
                        </a:spcAft>
                        <a:defRPr lang="en-US"/>
                      </a:pPr>
                      <a:r>
                        <a:rPr lang="en-US" sz="1200" b="1" baseline="0" dirty="0">
                          <a:solidFill>
                            <a:srgbClr val="00AFD8"/>
                          </a:solidFill>
                          <a:latin typeface="Arial" panose="020B0604020202020204" pitchFamily="34" charset="0"/>
                          <a:ea typeface="HelvNeue Bold for IBM" charset="77"/>
                          <a:cs typeface="Arial" panose="020B0604020202020204" pitchFamily="34" charset="0"/>
                        </a:rPr>
                        <a:t>Enhances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464175">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US" altLang="en-US" sz="1000" dirty="0">
                          <a:solidFill>
                            <a:schemeClr val="tx1"/>
                          </a:solidFill>
                          <a:latin typeface="Arial" panose="020B0604020202020204" pitchFamily="34" charset="0"/>
                          <a:ea typeface="+mn-ea"/>
                          <a:cs typeface="Arial" panose="020B0604020202020204" pitchFamily="34" charset="0"/>
                        </a:rPr>
                        <a:t>Robinsons’ ability to accurately forecast the performance of the business</a:t>
                      </a:r>
                      <a:endParaRPr lang="en-US" altLang="en-US" sz="1000" dirty="0">
                        <a:latin typeface="Arial" panose="020B0604020202020204" pitchFamily="34" charset="0"/>
                        <a:ea typeface="MS PGothic" panose="020B0600070205080204" pitchFamily="34" charset="-128"/>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174422">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Informs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823661">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US" altLang="en-US" sz="1000" dirty="0">
                          <a:solidFill>
                            <a:schemeClr val="tx1"/>
                          </a:solidFill>
                          <a:latin typeface="Arial" panose="020B0604020202020204" pitchFamily="34" charset="0"/>
                          <a:cs typeface="Arial" panose="020B0604020202020204" pitchFamily="34" charset="0"/>
                        </a:rPr>
                        <a:t>Business development decisions, such as new investment</a:t>
                      </a:r>
                      <a:r>
                        <a:rPr lang="en-US" altLang="en-US" sz="1000" baseline="0" dirty="0">
                          <a:solidFill>
                            <a:schemeClr val="tx1"/>
                          </a:solidFill>
                          <a:latin typeface="Arial" panose="020B0604020202020204" pitchFamily="34" charset="0"/>
                          <a:cs typeface="Arial" panose="020B0604020202020204" pitchFamily="34" charset="0"/>
                        </a:rPr>
                        <a:t> opportunities</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1321317"/>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charset="-128"/>
                <a:cs typeface="Arial" panose="020B0604020202020204" pitchFamily="34" charset="0"/>
              </a:rPr>
              <a:t>IBM® Cognos® </a:t>
            </a:r>
            <a:r>
              <a:rPr lang="en-GB" altLang="en-US" sz="1000" kern="0" dirty="0">
                <a:solidFill>
                  <a:sysClr val="windowText" lastClr="000000"/>
                </a:solidFill>
                <a:latin typeface="Arial" panose="020B0604020202020204" pitchFamily="34" charset="0"/>
                <a:ea typeface="MS PGothic" charset="-128"/>
                <a:cs typeface="Arial" panose="020B0604020202020204" pitchFamily="34" charset="0"/>
              </a:rPr>
              <a:t>Express</a:t>
            </a: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2gGscYE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94834" y="495256"/>
            <a:ext cx="1756731"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Consumer Products</a:t>
            </a:r>
          </a:p>
        </p:txBody>
      </p:sp>
      <p:sp>
        <p:nvSpPr>
          <p:cNvPr id="6" name="Rectangle 2"/>
          <p:cNvSpPr>
            <a:spLocks noChangeArrowheads="1"/>
          </p:cNvSpPr>
          <p:nvPr/>
        </p:nvSpPr>
        <p:spPr bwMode="auto">
          <a:xfrm>
            <a:off x="622199" y="1093679"/>
            <a:ext cx="225792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 name="Rectangle 4"/>
          <p:cNvSpPr>
            <a:spLocks noChangeArrowheads="1"/>
          </p:cNvSpPr>
          <p:nvPr/>
        </p:nvSpPr>
        <p:spPr bwMode="auto">
          <a:xfrm>
            <a:off x="216976" y="998725"/>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4534" y="1101758"/>
            <a:ext cx="4336980" cy="2647006"/>
          </a:xfrm>
          <a:prstGeom prst="rect">
            <a:avLst/>
          </a:prstGeom>
          <a:solidFill>
            <a:srgbClr val="FFFFFF"/>
          </a:solidFill>
        </p:spPr>
      </p:pic>
      <p:sp>
        <p:nvSpPr>
          <p:cNvPr id="17" name="Rectangle 8"/>
          <p:cNvSpPr>
            <a:spLocks noChangeArrowheads="1"/>
          </p:cNvSpPr>
          <p:nvPr/>
        </p:nvSpPr>
        <p:spPr bwMode="auto">
          <a:xfrm>
            <a:off x="0" y="0"/>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31"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64493" y="184874"/>
            <a:ext cx="678462" cy="697135"/>
          </a:xfrm>
          <a:prstGeom prst="rect">
            <a:avLst/>
          </a:prstGeom>
          <a:solidFill>
            <a:srgbClr val="FFFFFF"/>
          </a:solidFill>
        </p:spPr>
      </p:pic>
      <p:sp>
        <p:nvSpPr>
          <p:cNvPr id="27" name="TextBox 6"/>
          <p:cNvSpPr txBox="1"/>
          <p:nvPr/>
        </p:nvSpPr>
        <p:spPr>
          <a:xfrm>
            <a:off x="564534" y="2722102"/>
            <a:ext cx="4153437" cy="850421"/>
          </a:xfrm>
          <a:prstGeom prst="rect">
            <a:avLst/>
          </a:prstGeom>
          <a:solidFill>
            <a:schemeClr val="bg1">
              <a:alpha val="90000"/>
            </a:schemeClr>
          </a:solidFill>
          <a:ln>
            <a:noFill/>
          </a:ln>
        </p:spPr>
        <p:txBody>
          <a:bodyPr wrap="square" lIns="72000" tIns="72000" rIns="72000" bIns="7200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200" b="1" i="1"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t>
            </a:r>
            <a:r>
              <a:rPr kumimoji="0" lang="en-GB" altLang="en-US" sz="1200" b="1" i="1"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With IBM Cognos Express, we can produce quarterly forecasts for the next 12,24,and 36 months. We simply couldn’t do</a:t>
            </a:r>
            <a:r>
              <a:rPr kumimoji="0" lang="en-GB" altLang="en-US" sz="1200" b="1" i="1" u="none" strike="noStrike" kern="0" cap="none" spc="0" normalizeH="0" noProof="0" dirty="0">
                <a:ln>
                  <a:noFill/>
                </a:ln>
                <a:solidFill>
                  <a:srgbClr val="0070C0"/>
                </a:solidFill>
                <a:effectLst/>
                <a:uLnTx/>
                <a:uFillTx/>
                <a:latin typeface="Arial" panose="020B0604020202020204" pitchFamily="34" charset="0"/>
                <a:cs typeface="Arial" panose="020B0604020202020204" pitchFamily="34" charset="0"/>
              </a:rPr>
              <a:t> this before</a:t>
            </a:r>
            <a:r>
              <a:rPr kumimoji="0" lang="en-GB" altLang="en-US" sz="1200" b="1" i="1"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t>
            </a:r>
            <a:r>
              <a:rPr kumimoji="0" lang="en-US" altLang="en-US" sz="1200" b="1" i="1"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1200" b="1"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 </a:t>
            </a:r>
            <a:r>
              <a:rPr lang="en-US" altLang="en-US" sz="1200" i="1" kern="0" dirty="0">
                <a:solidFill>
                  <a:schemeClr val="tx2">
                    <a:lumMod val="60000"/>
                    <a:lumOff val="40000"/>
                  </a:schemeClr>
                </a:solidFill>
                <a:latin typeface="Arial" panose="020B0604020202020204" pitchFamily="34" charset="0"/>
                <a:cs typeface="Arial" panose="020B0604020202020204" pitchFamily="34" charset="0"/>
              </a:rPr>
              <a:t>Martin Attwood, Financial Controller, Robinsons Brewery</a:t>
            </a:r>
            <a:endParaRPr kumimoji="0" lang="en-US" altLang="en-US" sz="1200" b="0" i="0"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MS PGothic" charset="-128"/>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7961775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33837" y="4025900"/>
            <a:ext cx="4428000" cy="2218292"/>
          </a:xfrm>
          <a:prstGeom prst="rect">
            <a:avLst/>
          </a:prstGeom>
          <a:noFill/>
          <a:ln>
            <a:noFill/>
          </a:ln>
        </p:spPr>
        <p:txBody>
          <a:bodyPr wrap="square" lIns="0" tIns="0" rIns="0" bIns="0" anchor="t"/>
          <a:lstStyle/>
          <a:p>
            <a:pPr>
              <a:spcAft>
                <a:spcPts val="800"/>
              </a:spcAft>
              <a:defRPr lang="en-US"/>
            </a:pPr>
            <a:r>
              <a:rPr lang="en-US" sz="2800" b="1" dirty="0">
                <a:solidFill>
                  <a:srgbClr val="00639C"/>
                </a:solidFill>
                <a:latin typeface="Arial" panose="020B0604020202020204" pitchFamily="34" charset="0"/>
                <a:ea typeface="Lubalin Demi for IBM" charset="77"/>
                <a:cs typeface="Arial" panose="020B0604020202020204" pitchFamily="34" charset="0"/>
              </a:rPr>
              <a:t>San Miguel Brewery Inc.</a:t>
            </a:r>
          </a:p>
          <a:p>
            <a:pPr>
              <a:spcAft>
                <a:spcPts val="800"/>
              </a:spcAft>
              <a:defRPr lang="en-US"/>
            </a:pPr>
            <a:r>
              <a:rPr lang="en-GB" sz="2400" b="1" dirty="0">
                <a:solidFill>
                  <a:srgbClr val="00AFD8"/>
                </a:solidFill>
                <a:latin typeface="Arial" panose="020B0604020202020204" pitchFamily="34" charset="0"/>
                <a:ea typeface="Lubalin Demi for IBM" charset="77"/>
                <a:cs typeface="Arial" panose="020B0604020202020204" pitchFamily="34" charset="0"/>
              </a:rPr>
              <a:t>Boosting productivity growth through data-driven decisions with performance management</a:t>
            </a:r>
            <a:endParaRPr sz="2400" b="1" dirty="0">
              <a:solidFill>
                <a:srgbClr val="00AFD8"/>
              </a:solidFill>
              <a:latin typeface="Arial" panose="020B0604020202020204" pitchFamily="34" charset="0"/>
              <a:ea typeface="Lubalin Demi for IBM" charset="77"/>
              <a:cs typeface="Arial" panose="020B0604020202020204" pitchFamily="34" charset="0"/>
            </a:endParaRPr>
          </a:p>
        </p:txBody>
      </p:sp>
      <p:sp>
        <p:nvSpPr>
          <p:cNvPr id="4" name="TextBox 4"/>
          <p:cNvSpPr txBox="1"/>
          <p:nvPr/>
        </p:nvSpPr>
        <p:spPr>
          <a:xfrm>
            <a:off x="5154562" y="1370403"/>
            <a:ext cx="4177275" cy="1035675"/>
          </a:xfrm>
          <a:prstGeom prst="rect">
            <a:avLst/>
          </a:prstGeom>
          <a:noFill/>
          <a:ln>
            <a:noFill/>
          </a:ln>
        </p:spPr>
        <p:txBody>
          <a:bodyPr wrap="square" lIns="0" tIns="0" rIns="0" bIns="0" anchor="t"/>
          <a:lstStyle/>
          <a:p>
            <a:pPr>
              <a:spcAft>
                <a:spcPts val="400"/>
              </a:spcAft>
              <a:defRPr lang="en-US"/>
            </a:pPr>
            <a:r>
              <a:rPr sz="1200" b="1" dirty="0">
                <a:solidFill>
                  <a:srgbClr val="FFFFFF"/>
                </a:solidFill>
                <a:latin typeface="Arial" panose="020B0604020202020204" pitchFamily="34" charset="0"/>
                <a:ea typeface="Lubalin Demi for IBM" charset="77"/>
                <a:cs typeface="Arial" panose="020B0604020202020204" pitchFamily="34" charset="0"/>
              </a:rPr>
              <a:t>Business challenge</a:t>
            </a:r>
          </a:p>
          <a:p>
            <a:r>
              <a:rPr lang="en-US" sz="1000" dirty="0">
                <a:latin typeface="Arial" charset="0"/>
                <a:ea typeface="Arial" charset="0"/>
                <a:cs typeface="Arial" charset="0"/>
              </a:rPr>
              <a:t>San Miguel Brewery (SMB) sought to improve productivity by using analytics, but a manual approach to budgeting and reporting impaired its ability to make informed strategic and operational decisions.</a:t>
            </a:r>
          </a:p>
        </p:txBody>
      </p:sp>
      <p:sp>
        <p:nvSpPr>
          <p:cNvPr id="5" name="TextBox 5"/>
          <p:cNvSpPr txBox="1"/>
          <p:nvPr/>
        </p:nvSpPr>
        <p:spPr>
          <a:xfrm>
            <a:off x="5173200" y="2251935"/>
            <a:ext cx="4177275" cy="1275646"/>
          </a:xfrm>
          <a:prstGeom prst="rect">
            <a:avLst/>
          </a:prstGeom>
          <a:noFill/>
          <a:ln>
            <a:noFill/>
          </a:ln>
        </p:spPr>
        <p:txBody>
          <a:bodyPr wrap="square" lIns="0" tIns="0" rIns="0" bIns="0" anchor="t"/>
          <a:lstStyle/>
          <a:p>
            <a:pPr>
              <a:spcAft>
                <a:spcPts val="400"/>
              </a:spcAft>
              <a:defRPr lang="en-US"/>
            </a:pPr>
            <a:r>
              <a:rPr sz="1200" b="1" dirty="0">
                <a:solidFill>
                  <a:srgbClr val="FFFFFF"/>
                </a:solidFill>
                <a:latin typeface="Arial" panose="020B0604020202020204" pitchFamily="34" charset="0"/>
                <a:ea typeface="Lubalin Demi for IBM" charset="77"/>
                <a:cs typeface="Arial" panose="020B0604020202020204" pitchFamily="34" charset="0"/>
              </a:rPr>
              <a:t>Transformation</a:t>
            </a:r>
          </a:p>
          <a:p>
            <a:pPr>
              <a:spcAft>
                <a:spcPts val="500"/>
              </a:spcAft>
              <a:defRPr lang="en-US"/>
            </a:pPr>
            <a:r>
              <a:rPr lang="en-US" sz="1000" dirty="0">
                <a:latin typeface="Arial" charset="0"/>
                <a:ea typeface="Arial" charset="0"/>
                <a:cs typeface="Arial" charset="0"/>
              </a:rPr>
              <a:t>San Miguel Brewery worked with IBM to implement a centralized budgeting and forecasting system that automates many manual processes. Previously, the manual consolidation of financial data took so long that SMB could gain little insight from it. Now, business units can focus on understanding trends to optimize decision-making. </a:t>
            </a:r>
          </a:p>
          <a:p>
            <a:pPr>
              <a:spcAft>
                <a:spcPts val="500"/>
              </a:spcAft>
              <a:defRPr lang="en-US"/>
            </a:pPr>
            <a:endParaRPr sz="1000" dirty="0">
              <a:latin typeface="Arial" panose="020B0604020202020204" pitchFamily="34" charset="0"/>
              <a:ea typeface="HelvNeue Light for IBM" charset="77"/>
              <a:cs typeface="Arial" panose="020B0604020202020204" pitchFamily="34" charset="0"/>
            </a:endParaRPr>
          </a:p>
        </p:txBody>
      </p:sp>
      <p:sp>
        <p:nvSpPr>
          <p:cNvPr id="8" name="TextBox 8"/>
          <p:cNvSpPr txBox="1"/>
          <p:nvPr/>
        </p:nvSpPr>
        <p:spPr>
          <a:xfrm>
            <a:off x="2833837" y="6233971"/>
            <a:ext cx="4428000" cy="1302033"/>
          </a:xfrm>
          <a:prstGeom prst="rect">
            <a:avLst/>
          </a:prstGeom>
          <a:noFill/>
          <a:ln>
            <a:noFill/>
          </a:ln>
        </p:spPr>
        <p:txBody>
          <a:bodyPr wrap="square" lIns="0" tIns="0" rIns="0" bIns="0" anchor="t"/>
          <a:lstStyle/>
          <a:p>
            <a:r>
              <a:rPr lang="en-US" sz="1000" dirty="0">
                <a:latin typeface="Arial" charset="0"/>
                <a:ea typeface="Arial" charset="0"/>
                <a:cs typeface="Arial" charset="0"/>
              </a:rPr>
              <a:t>Since its inception in 1890, San Miguel Brewery Inc. (SMB) has grown to become the largest producer of beer in the Philippines. With a portfolio of the country’s most popular beers, SMB champions the San Miguel brand as a subsidiary of San Miguel Corp., the Philippines’ biggest diversified conglomerate</a:t>
            </a: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a:lnSpc>
                <a:spcPts val="1300"/>
              </a:lnSpc>
              <a:defRPr lang="en-US"/>
            </a:pPr>
            <a:endParaRPr sz="950" spc="-14">
              <a:solidFill>
                <a:srgbClr val="EC008B"/>
              </a:solidFill>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37360" cy="2380015"/>
        </p:xfrm>
        <a:graphic>
          <a:graphicData uri="http://schemas.openxmlformats.org/drawingml/2006/table">
            <a:tbl>
              <a:tblPr/>
              <a:tblGrid>
                <a:gridCol w="1737360">
                  <a:extLst>
                    <a:ext uri="{9D8B030D-6E8A-4147-A177-3AD203B41FA5}">
                      <a16:colId xmlns:a16="http://schemas.microsoft.com/office/drawing/2014/main" val="20000"/>
                    </a:ext>
                  </a:extLst>
                </a:gridCol>
              </a:tblGrid>
              <a:tr h="284843">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17780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20-25%</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575527">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Predicted increase in productivity through analytics-driven decisions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161452">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2-month</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513805">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Reduction in budgeting cycle</a:t>
                      </a:r>
                      <a:r>
                        <a:rPr lang="en-GB" sz="1000" baseline="0" dirty="0">
                          <a:solidFill>
                            <a:srgbClr val="59595B"/>
                          </a:solidFill>
                          <a:latin typeface="Arial" panose="020B0604020202020204" pitchFamily="34" charset="0"/>
                          <a:ea typeface="HelvNeue Light for IBM" charset="77"/>
                          <a:cs typeface="Arial" panose="020B0604020202020204" pitchFamily="34" charset="0"/>
                        </a:rPr>
                        <a:t> frees time for data analysis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144016">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Delivers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444500">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Integrated budgeting system and improved analytical</a:t>
                      </a:r>
                      <a:r>
                        <a:rPr lang="en-GB" sz="1000" baseline="0" dirty="0">
                          <a:solidFill>
                            <a:srgbClr val="59595B"/>
                          </a:solidFill>
                          <a:latin typeface="Arial" panose="020B0604020202020204" pitchFamily="34" charset="0"/>
                          <a:ea typeface="HelvNeue Light for IBM" charset="77"/>
                          <a:cs typeface="Arial" panose="020B0604020202020204" pitchFamily="34" charset="0"/>
                        </a:rPr>
                        <a:t> process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6"/>
            <a:ext cx="2070000" cy="1009070"/>
          </a:xfrm>
          <a:prstGeom prst="rect">
            <a:avLst/>
          </a:prstGeom>
          <a:solidFill>
            <a:srgbClr val="00AFD9"/>
          </a:solidFill>
          <a:ln>
            <a:noFill/>
          </a:ln>
        </p:spPr>
        <p:txBody>
          <a:bodyPr wrap="square" lIns="101600" tIns="101600" rIns="101600" bIns="101600" anchor="t"/>
          <a:lstStyle/>
          <a:p>
            <a:pPr>
              <a:lnSpc>
                <a:spcPts val="1000"/>
              </a:lnSpc>
              <a:spcAft>
                <a:spcPts val="400"/>
              </a:spcAft>
              <a:defRPr lang="en-US"/>
            </a:pPr>
            <a:r>
              <a:rPr sz="1200" b="1" dirty="0">
                <a:solidFill>
                  <a:srgbClr val="FFFFFF"/>
                </a:solidFill>
                <a:latin typeface="Arial" panose="020B0604020202020204" pitchFamily="34" charset="0"/>
                <a:ea typeface="Lubalin Demi for IBM" charset="77"/>
                <a:cs typeface="Arial" panose="020B0604020202020204" pitchFamily="34" charset="0"/>
              </a:rPr>
              <a:t>Solution components</a:t>
            </a:r>
          </a:p>
          <a:p>
            <a:pPr marL="171450" lvl="0" indent="-171450">
              <a:buFont typeface="Arial" charset="0"/>
              <a:buChar char="•"/>
            </a:pPr>
            <a:r>
              <a:rPr lang="en-US" sz="1000" dirty="0"/>
              <a:t>IBM® Cognos® Business Intelligence</a:t>
            </a:r>
          </a:p>
          <a:p>
            <a:pPr marL="171450" lvl="0" indent="-171450">
              <a:buFont typeface="Arial" charset="0"/>
              <a:buChar char="•"/>
            </a:pPr>
            <a:r>
              <a:rPr lang="en-US" sz="1000" dirty="0"/>
              <a:t>IBM Cognos Controller</a:t>
            </a:r>
          </a:p>
          <a:p>
            <a:pPr marL="171450" lvl="0" indent="-171450">
              <a:buFont typeface="Arial" charset="0"/>
              <a:buChar char="•"/>
            </a:pPr>
            <a:r>
              <a:rPr lang="en-US" sz="1000" dirty="0"/>
              <a:t>IBM Cognos TM1®</a:t>
            </a:r>
          </a:p>
          <a:p>
            <a:pPr marL="88900" indent="-88900">
              <a:lnSpc>
                <a:spcPts val="1000"/>
              </a:lnSpc>
              <a:spcAft>
                <a:spcPts val="400"/>
              </a:spcAft>
              <a:buClr>
                <a:schemeClr val="bg1"/>
              </a:buClr>
              <a:buSzPct val="100000"/>
              <a:buFont typeface="Arial" panose="020B0604020202020204" pitchFamily="34" charset="0"/>
              <a:buChar char="•"/>
              <a:tabLst>
                <a:tab pos="88900" algn="l"/>
              </a:tabLst>
              <a:defRPr/>
            </a:pPr>
            <a:endParaRPr lang="en-US" sz="1000" dirty="0">
              <a:latin typeface="Arial" panose="020B0604020202020204" pitchFamily="34" charset="0"/>
              <a:ea typeface="HelvNeue Light for IBM" charset="77"/>
              <a:cs typeface="Arial" panose="020B0604020202020204" pitchFamily="34" charset="0"/>
            </a:endParaRP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eaLnBrk="1" hangingPunct="1"/>
            <a:r>
              <a:rPr lang="en-US" altLang="en-US" sz="1100" b="1" dirty="0">
                <a:solidFill>
                  <a:srgbClr val="00639C"/>
                </a:solidFill>
              </a:rPr>
              <a:t>Share this</a:t>
            </a:r>
            <a:endParaRPr lang="en-IN" altLang="en-US" sz="1100" dirty="0"/>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2ggrVwW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70443" y="465864"/>
            <a:ext cx="1371600" cy="246221"/>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Consumer Products</a:t>
            </a:r>
          </a:p>
        </p:txBody>
      </p:sp>
      <p:sp>
        <p:nvSpPr>
          <p:cNvPr id="19" name="Rectangle 4"/>
          <p:cNvSpPr>
            <a:spLocks noChangeArrowheads="1"/>
          </p:cNvSpPr>
          <p:nvPr/>
        </p:nvSpPr>
        <p:spPr bwMode="auto">
          <a:xfrm>
            <a:off x="8176599" y="500349"/>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2956" y="1097705"/>
            <a:ext cx="4367746" cy="2649105"/>
          </a:xfrm>
          <a:prstGeom prst="rect">
            <a:avLst/>
          </a:prstGeom>
          <a:solidFill>
            <a:srgbClr val="FFFFFF"/>
          </a:solidFill>
        </p:spPr>
      </p:pic>
      <p:sp>
        <p:nvSpPr>
          <p:cNvPr id="14" name="TextBox 6"/>
          <p:cNvSpPr txBox="1"/>
          <p:nvPr/>
        </p:nvSpPr>
        <p:spPr>
          <a:xfrm>
            <a:off x="512956" y="2811099"/>
            <a:ext cx="3920607" cy="809781"/>
          </a:xfrm>
          <a:prstGeom prst="rect">
            <a:avLst/>
          </a:prstGeom>
          <a:solidFill>
            <a:schemeClr val="bg1">
              <a:alpha val="90000"/>
            </a:schemeClr>
          </a:solidFill>
          <a:ln>
            <a:noFill/>
          </a:ln>
        </p:spPr>
        <p:txBody>
          <a:bodyPr wrap="square" lIns="72000" tIns="72000" rIns="72000" bIns="72000" anchor="t"/>
          <a:lstStyle/>
          <a:p>
            <a:pPr marL="63500" indent="-76200">
              <a:lnSpc>
                <a:spcPts val="1300"/>
              </a:lnSpc>
              <a:spcAft>
                <a:spcPts val="1100"/>
              </a:spcAft>
              <a:defRPr lang="en-US"/>
            </a:pPr>
            <a:r>
              <a:rPr lang="en-GB" sz="1200" b="1" i="1" dirty="0">
                <a:solidFill>
                  <a:srgbClr val="00639C"/>
                </a:solidFill>
                <a:latin typeface="Arial" panose="020B0604020202020204" pitchFamily="34" charset="0"/>
                <a:ea typeface="Lubalin Demi Italic for IBM" charset="77"/>
                <a:cs typeface="Arial" panose="020B0604020202020204" pitchFamily="34" charset="0"/>
              </a:rPr>
              <a:t>“You don’t want to rely only on numbers; it’s insights that are important and give you the impetus to </a:t>
            </a:r>
            <a:r>
              <a:rPr lang="en-GB" sz="1200" b="1" i="1">
                <a:solidFill>
                  <a:srgbClr val="00639C"/>
                </a:solidFill>
                <a:latin typeface="Arial" panose="020B0604020202020204" pitchFamily="34" charset="0"/>
                <a:ea typeface="Lubalin Demi Italic for IBM" charset="77"/>
                <a:cs typeface="Arial" panose="020B0604020202020204" pitchFamily="34" charset="0"/>
              </a:rPr>
              <a:t>make decisions.”</a:t>
            </a:r>
            <a:br>
              <a:rPr lang="en-GB" sz="1200" b="1" i="1" dirty="0">
                <a:solidFill>
                  <a:srgbClr val="00639C"/>
                </a:solidFill>
                <a:latin typeface="Arial" panose="020B0604020202020204" pitchFamily="34" charset="0"/>
                <a:ea typeface="Lubalin Demi Italic for IBM" charset="77"/>
                <a:cs typeface="Arial" panose="020B0604020202020204" pitchFamily="34" charset="0"/>
              </a:rPr>
            </a:br>
            <a:r>
              <a:rPr lang="en-US" altLang="en-US" sz="1000" dirty="0">
                <a:solidFill>
                  <a:srgbClr val="00AFD8"/>
                </a:solidFill>
                <a:latin typeface="Arial" panose="020B0604020202020204" pitchFamily="34" charset="0"/>
                <a:cs typeface="Arial" panose="020B0604020202020204" pitchFamily="34" charset="0"/>
              </a:rPr>
              <a:t>—</a:t>
            </a:r>
            <a:r>
              <a:rPr lang="en-GB" altLang="en-US" sz="1000" dirty="0">
                <a:solidFill>
                  <a:srgbClr val="00AFD8"/>
                </a:solidFill>
                <a:latin typeface="Arial" panose="020B0604020202020204" pitchFamily="34" charset="0"/>
                <a:cs typeface="Arial" panose="020B0604020202020204" pitchFamily="34" charset="0"/>
              </a:rPr>
              <a:t>Mae Amador, Chief Financial Officer, San Miguel Brewery Inc.</a:t>
            </a:r>
            <a:endParaRPr sz="800" dirty="0">
              <a:solidFill>
                <a:srgbClr val="00AFD8"/>
              </a:solidFill>
              <a:latin typeface="Arial" panose="020B0604020202020204" pitchFamily="34" charset="0"/>
              <a:ea typeface="HelvNeue Light for IBM" charset="77"/>
              <a:cs typeface="Arial" panose="020B0604020202020204" pitchFamily="34" charset="0"/>
            </a:endParaRPr>
          </a:p>
        </p:txBody>
      </p:sp>
    </p:spTree>
    <p:extLst>
      <p:ext uri="{BB962C8B-B14F-4D97-AF65-F5344CB8AC3E}">
        <p14:creationId xmlns:p14="http://schemas.microsoft.com/office/powerpoint/2010/main" val="15668206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25900"/>
            <a:ext cx="4428000" cy="2289511"/>
          </a:xfrm>
          <a:prstGeom prst="rect">
            <a:avLst/>
          </a:prstGeom>
          <a:noFill/>
          <a:ln>
            <a:noFill/>
          </a:ln>
        </p:spPr>
        <p:txBody>
          <a:bodyPr wrap="square" lIns="0" tIns="0" rIns="0" bIns="0" anchor="t"/>
          <a:lstStyle/>
          <a:p>
            <a:pPr marL="0" marR="0" lvl="0" indent="0" algn="l" defTabSz="914400" rtl="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TEAC</a:t>
            </a:r>
            <a:r>
              <a:rPr kumimoji="0" lang="en-US" sz="2800" b="1" i="0" u="none" strike="noStrike" kern="0" cap="none" spc="0" normalizeH="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 Corporation</a:t>
            </a:r>
            <a:endPar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endParaRPr>
          </a:p>
          <a:p>
            <a:pPr marL="0" marR="0" lvl="0" indent="0" algn="l" defTabSz="914400" rtl="0" eaLnBrk="1" fontAlgn="auto" latinLnBrk="0" hangingPunct="1">
              <a:lnSpc>
                <a:spcPct val="100000"/>
              </a:lnSpc>
              <a:spcBef>
                <a:spcPts val="0"/>
              </a:spcBef>
              <a:spcAft>
                <a:spcPts val="800"/>
              </a:spcAft>
              <a:buClrTx/>
              <a:buSzTx/>
              <a:buFontTx/>
              <a:buNone/>
              <a:tabLst/>
              <a:defRPr lang="en-US"/>
            </a:pPr>
            <a:r>
              <a:rPr lang="en-US" sz="2400" b="1" kern="0" dirty="0">
                <a:solidFill>
                  <a:srgbClr val="00AFD8"/>
                </a:solidFill>
                <a:latin typeface="Arial" panose="020B0604020202020204" pitchFamily="34" charset="0"/>
                <a:ea typeface="Lubalin Demi for IBM" charset="77"/>
                <a:cs typeface="Arial" panose="020B0604020202020204" pitchFamily="34" charset="0"/>
              </a:rPr>
              <a:t>Using IBM </a:t>
            </a:r>
            <a:r>
              <a:rPr lang="en-US" sz="2400" b="1" kern="0" dirty="0" err="1">
                <a:solidFill>
                  <a:srgbClr val="00AFD8"/>
                </a:solidFill>
                <a:latin typeface="Arial" panose="020B0604020202020204" pitchFamily="34" charset="0"/>
                <a:ea typeface="Lubalin Demi for IBM" charset="77"/>
                <a:cs typeface="Arial" panose="020B0604020202020204" pitchFamily="34" charset="0"/>
              </a:rPr>
              <a:t>Cognos</a:t>
            </a:r>
            <a:r>
              <a:rPr lang="en-US" sz="2400" b="1" kern="0" dirty="0">
                <a:solidFill>
                  <a:srgbClr val="00AFD8"/>
                </a:solidFill>
                <a:latin typeface="Arial" panose="020B0604020202020204" pitchFamily="34" charset="0"/>
                <a:ea typeface="Lubalin Demi for IBM" charset="77"/>
                <a:cs typeface="Arial" panose="020B0604020202020204" pitchFamily="34" charset="0"/>
              </a:rPr>
              <a:t> TM1 to enable speedy planning and decision making</a:t>
            </a:r>
            <a:endPar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endParaRPr>
          </a:p>
        </p:txBody>
      </p:sp>
      <p:sp>
        <p:nvSpPr>
          <p:cNvPr id="4" name="TextBox 4"/>
          <p:cNvSpPr txBox="1"/>
          <p:nvPr/>
        </p:nvSpPr>
        <p:spPr>
          <a:xfrm>
            <a:off x="5173200" y="1241799"/>
            <a:ext cx="4243516" cy="1035675"/>
          </a:xfrm>
          <a:prstGeom prst="rect">
            <a:avLst/>
          </a:prstGeom>
          <a:noFill/>
          <a:ln>
            <a:noFill/>
          </a:ln>
        </p:spPr>
        <p:txBody>
          <a:bodyPr wrap="square" lIns="0" tIns="0" rIns="0" bIns="0" anchor="t"/>
          <a:lstStyle/>
          <a:p>
            <a:pPr marL="0" marR="0" lvl="0" indent="0" algn="l" defTabSz="914400" rtl="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lvl="0">
              <a:spcAft>
                <a:spcPts val="500"/>
              </a:spcAft>
              <a:defRPr lang="en-US"/>
            </a:pPr>
            <a:r>
              <a:rPr lang="en-US" sz="1000" dirty="0">
                <a:latin typeface="Arial" panose="020B0604020202020204" pitchFamily="34" charset="0"/>
                <a:cs typeface="Arial" panose="020B0604020202020204" pitchFamily="34" charset="0"/>
              </a:rPr>
              <a:t>TEAC Corporation wanted to build a business intelligence platform to help drive improvements to its planning, sales and marketing processes.</a:t>
            </a: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b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5" name="TextBox 5"/>
          <p:cNvSpPr txBox="1"/>
          <p:nvPr/>
        </p:nvSpPr>
        <p:spPr>
          <a:xfrm>
            <a:off x="5173200" y="2425593"/>
            <a:ext cx="4392688" cy="1294144"/>
          </a:xfrm>
          <a:prstGeom prst="rect">
            <a:avLst/>
          </a:prstGeom>
          <a:noFill/>
          <a:ln>
            <a:noFill/>
          </a:ln>
        </p:spPr>
        <p:txBody>
          <a:bodyPr wrap="square" lIns="0" tIns="0" rIns="0" bIns="0" anchor="t"/>
          <a:lstStyle/>
          <a:p>
            <a:pPr marL="0" marR="0" lvl="0" indent="0" algn="l" defTabSz="914400" rtl="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lvl="0">
              <a:spcAft>
                <a:spcPts val="400"/>
              </a:spcAft>
              <a:defRPr lang="en-US"/>
            </a:pPr>
            <a:r>
              <a:rPr lang="en-US" sz="1000" dirty="0">
                <a:latin typeface="Arial" panose="020B0604020202020204" pitchFamily="34" charset="0"/>
                <a:cs typeface="Arial" panose="020B0604020202020204" pitchFamily="34" charset="0"/>
              </a:rPr>
              <a:t>TEAC replaced its previous analytics tools with IBM® </a:t>
            </a:r>
            <a:r>
              <a:rPr lang="en-US" sz="1000" dirty="0" err="1">
                <a:latin typeface="Arial" panose="020B0604020202020204" pitchFamily="34" charset="0"/>
                <a:cs typeface="Arial" panose="020B0604020202020204" pitchFamily="34" charset="0"/>
              </a:rPr>
              <a:t>Cognos</a:t>
            </a:r>
            <a:r>
              <a:rPr lang="en-US" sz="1000" dirty="0">
                <a:latin typeface="Arial" panose="020B0604020202020204" pitchFamily="34" charset="0"/>
                <a:cs typeface="Arial" panose="020B0604020202020204" pitchFamily="34" charset="0"/>
              </a:rPr>
              <a:t>® TM1®, IBM </a:t>
            </a:r>
            <a:r>
              <a:rPr lang="en-US" sz="1000" dirty="0" err="1">
                <a:latin typeface="Arial" panose="020B0604020202020204" pitchFamily="34" charset="0"/>
                <a:cs typeface="Arial" panose="020B0604020202020204" pitchFamily="34" charset="0"/>
              </a:rPr>
              <a:t>Cognos</a:t>
            </a:r>
            <a:r>
              <a:rPr lang="en-US" sz="1000" dirty="0">
                <a:latin typeface="Arial" panose="020B0604020202020204" pitchFamily="34" charset="0"/>
                <a:cs typeface="Arial" panose="020B0604020202020204" pitchFamily="34" charset="0"/>
              </a:rPr>
              <a:t> Business Intelligence and IBM SPSS® Modeler software, enabling rapid reporting</a:t>
            </a:r>
            <a:r>
              <a:rPr lang="en-US" sz="1000" dirty="0"/>
              <a:t>.</a:t>
            </a: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br>
            <a:b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br>
            <a:endParaRPr kumimoji="0" lang="en-US" sz="1000" b="1" i="0" u="none" strike="noStrike" kern="0" cap="none" spc="0" normalizeH="0" baseline="0" noProof="0" dirty="0">
              <a:ln>
                <a:noFill/>
              </a:ln>
              <a:solidFill>
                <a:srgbClr val="FFFFFF"/>
              </a:solidFill>
              <a:effectLst/>
              <a:uLnTx/>
              <a:uFillTx/>
              <a:latin typeface="Arial" charset="0"/>
              <a:ea typeface="Arial" charset="0"/>
              <a:cs typeface="Arial" charset="0"/>
            </a:endParaRPr>
          </a:p>
        </p:txBody>
      </p:sp>
      <p:sp>
        <p:nvSpPr>
          <p:cNvPr id="8" name="TextBox 8"/>
          <p:cNvSpPr txBox="1"/>
          <p:nvPr/>
        </p:nvSpPr>
        <p:spPr>
          <a:xfrm>
            <a:off x="2815200" y="5899356"/>
            <a:ext cx="4428000" cy="1347018"/>
          </a:xfrm>
          <a:prstGeom prst="rect">
            <a:avLst/>
          </a:prstGeom>
          <a:noFill/>
          <a:ln>
            <a:noFill/>
          </a:ln>
        </p:spPr>
        <p:txBody>
          <a:bodyPr wrap="square" lIns="0" tIns="0" rIns="0" bIns="0" anchor="t"/>
          <a:lstStyle/>
          <a:p>
            <a:pPr lvl="0">
              <a:defRPr/>
            </a:pPr>
            <a:r>
              <a:rPr lang="en-US" sz="1000" dirty="0">
                <a:latin typeface="Arial" panose="020B0604020202020204" pitchFamily="34" charset="0"/>
                <a:cs typeface="Arial" panose="020B0604020202020204" pitchFamily="34" charset="0"/>
              </a:rPr>
              <a:t>TEAC Corporation was established in 1953. Its mission is to enrich the lives of consumers by providing high-quality products that meet their needs. Motivated by a desire to push back the frontiers of recording and playback technology, TEAC works on creating attractive products. It is active in the audio device market including areas such as AV equipment and audio equipment used for music production. It also works in the market for information devices used in fields such as air travel and medicine.</a:t>
            </a: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algn="l" defTabSz="914400" rtl="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37360" cy="3691073"/>
        </p:xfrm>
        <a:graphic>
          <a:graphicData uri="http://schemas.openxmlformats.org/drawingml/2006/table">
            <a:tbl>
              <a:tblPr/>
              <a:tblGrid>
                <a:gridCol w="1737360">
                  <a:extLst>
                    <a:ext uri="{9D8B030D-6E8A-4147-A177-3AD203B41FA5}">
                      <a16:colId xmlns:a16="http://schemas.microsoft.com/office/drawing/2014/main" val="20000"/>
                    </a:ext>
                  </a:extLst>
                </a:gridCol>
              </a:tblGrid>
              <a:tr h="296464">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Running</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time</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86360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cs typeface="Arial" panose="020B0604020202020204" pitchFamily="34" charset="0"/>
                        </a:rPr>
                        <a:t>Of</a:t>
                      </a:r>
                      <a:r>
                        <a:rPr lang="en-GB" altLang="en-US" sz="1000" baseline="0" dirty="0">
                          <a:solidFill>
                            <a:schemeClr val="tx1"/>
                          </a:solidFill>
                          <a:latin typeface="Arial" panose="020B0604020202020204" pitchFamily="34" charset="0"/>
                          <a:cs typeface="Arial" panose="020B0604020202020204" pitchFamily="34" charset="0"/>
                        </a:rPr>
                        <a:t> monthly reports came down from 12 hours to 3 minutes</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44196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Uncover</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71120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US" altLang="en-US" sz="1000" dirty="0">
                          <a:latin typeface="Arial" panose="020B0604020202020204" pitchFamily="34" charset="0"/>
                          <a:ea typeface="MS PGothic" panose="020B0600070205080204" pitchFamily="34" charset="-128"/>
                          <a:cs typeface="Arial" panose="020B0604020202020204" pitchFamily="34" charset="0"/>
                        </a:rPr>
                        <a:t>Efficiency</a:t>
                      </a:r>
                      <a:r>
                        <a:rPr lang="en-US" altLang="en-US" sz="1000" baseline="0" dirty="0">
                          <a:latin typeface="Arial" panose="020B0604020202020204" pitchFamily="34" charset="0"/>
                          <a:ea typeface="MS PGothic" panose="020B0600070205080204" pitchFamily="34" charset="-128"/>
                          <a:cs typeface="Arial" panose="020B0604020202020204" pitchFamily="34" charset="0"/>
                        </a:rPr>
                        <a:t> – driving insights</a:t>
                      </a:r>
                      <a:endParaRPr lang="en-US" altLang="en-US" sz="1000" dirty="0">
                        <a:latin typeface="Arial" panose="020B0604020202020204" pitchFamily="34" charset="0"/>
                        <a:ea typeface="MS PGothic" panose="020B0600070205080204" pitchFamily="34" charset="-128"/>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44196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Create</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71120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cs typeface="Arial" panose="020B0604020202020204" pitchFamily="34" charset="0"/>
                        </a:rPr>
                        <a:t>Their</a:t>
                      </a:r>
                      <a:r>
                        <a:rPr lang="en-GB" altLang="en-US" sz="1000" baseline="0" dirty="0">
                          <a:solidFill>
                            <a:schemeClr val="tx1"/>
                          </a:solidFill>
                          <a:latin typeface="Arial" panose="020B0604020202020204" pitchFamily="34" charset="0"/>
                          <a:cs typeface="Arial" panose="020B0604020202020204" pitchFamily="34" charset="0"/>
                        </a:rPr>
                        <a:t> own ad hoc reports</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1184409"/>
          </a:xfrm>
          <a:prstGeom prst="rect">
            <a:avLst/>
          </a:prstGeom>
          <a:solidFill>
            <a:srgbClr val="00AFD9"/>
          </a:solidFill>
          <a:ln>
            <a:noFill/>
          </a:ln>
        </p:spPr>
        <p:txBody>
          <a:bodyPr wrap="square" lIns="101600" tIns="101600" rIns="101600" bIns="101600" anchor="t"/>
          <a:lstStyle/>
          <a:p>
            <a:pPr marL="0" marR="0" lvl="0" indent="0" algn="l" defTabSz="914400" rtl="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p>
          <a:p>
            <a:pPr marL="171450" marR="0" lvl="0" indent="-171450" algn="l" defTabSz="914400" rtl="0" eaLnBrk="1" fontAlgn="auto" latinLnBrk="0" hangingPunct="1">
              <a:lnSpc>
                <a:spcPct val="100000"/>
              </a:lnSpc>
              <a:spcBef>
                <a:spcPts val="0"/>
              </a:spcBef>
              <a:spcAft>
                <a:spcPts val="0"/>
              </a:spcAft>
              <a:buClr>
                <a:prstClr val="white"/>
              </a:buClr>
              <a:buSzTx/>
              <a:buFont typeface="Arial" charset="0"/>
              <a:buChar char="•"/>
              <a:tabLst/>
              <a:defRPr/>
            </a:pPr>
            <a:r>
              <a:rPr kumimoji="0" lang="en-GB"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Cognos</a:t>
            </a: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lang="en-GB" altLang="en-US" sz="1000" kern="0" dirty="0">
                <a:solidFill>
                  <a:sysClr val="windowText" lastClr="000000"/>
                </a:solidFill>
                <a:latin typeface="Arial" panose="020B0604020202020204" pitchFamily="34" charset="0"/>
                <a:cs typeface="Arial" panose="020B0604020202020204" pitchFamily="34" charset="0"/>
              </a:rPr>
              <a:t>Business Intelligence</a:t>
            </a:r>
          </a:p>
          <a:p>
            <a:pPr marL="171450" marR="0" lvl="0" indent="-171450" algn="l" defTabSz="914400" rtl="0" eaLnBrk="1" fontAlgn="auto" latinLnBrk="0" hangingPunct="1">
              <a:lnSpc>
                <a:spcPct val="100000"/>
              </a:lnSpc>
              <a:spcBef>
                <a:spcPts val="0"/>
              </a:spcBef>
              <a:spcAft>
                <a:spcPts val="0"/>
              </a:spcAft>
              <a:buClr>
                <a:prstClr val="white"/>
              </a:buClr>
              <a:buSzTx/>
              <a:buFont typeface="Arial" charset="0"/>
              <a:buChar char="•"/>
              <a:tabLst/>
              <a:defRPr/>
            </a:pPr>
            <a:r>
              <a:rPr kumimoji="0" lang="en-GB"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Cognos</a:t>
            </a:r>
            <a:r>
              <a:rPr kumimoji="0" lang="en-GB" altLang="en-US" sz="1000" b="0" i="0" u="none" strike="noStrike" kern="0" cap="none" spc="0" normalizeH="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TM1</a:t>
            </a:r>
          </a:p>
          <a:p>
            <a:pPr marL="171450" marR="0" lvl="0" indent="-171450" algn="l" defTabSz="914400" rtl="0" eaLnBrk="1" fontAlgn="auto" latinLnBrk="0" hangingPunct="1">
              <a:lnSpc>
                <a:spcPct val="100000"/>
              </a:lnSpc>
              <a:spcBef>
                <a:spcPts val="0"/>
              </a:spcBef>
              <a:spcAft>
                <a:spcPts val="0"/>
              </a:spcAft>
              <a:buClr>
                <a:prstClr val="white"/>
              </a:buClr>
              <a:buSzTx/>
              <a:buFont typeface="Arial" charset="0"/>
              <a:buChar char="•"/>
              <a:tabLst/>
              <a:defRPr/>
            </a:pPr>
            <a:r>
              <a:rPr lang="en-GB" altLang="en-US" sz="1000" kern="0" baseline="0" dirty="0">
                <a:solidFill>
                  <a:sysClr val="windowText" lastClr="000000"/>
                </a:solidFill>
                <a:latin typeface="Arial" panose="020B0604020202020204" pitchFamily="34" charset="0"/>
                <a:cs typeface="Arial" panose="020B0604020202020204" pitchFamily="34" charset="0"/>
              </a:rPr>
              <a:t>SPSS</a:t>
            </a:r>
            <a:r>
              <a:rPr lang="en-GB" altLang="en-US" sz="1000" kern="0" dirty="0">
                <a:solidFill>
                  <a:sysClr val="windowText" lastClr="000000"/>
                </a:solidFill>
                <a:latin typeface="Arial" panose="020B0604020202020204" pitchFamily="34" charset="0"/>
                <a:cs typeface="Arial" panose="020B0604020202020204" pitchFamily="34" charset="0"/>
              </a:rPr>
              <a:t> Modeler</a:t>
            </a: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prstClr val="white"/>
              </a:buClr>
              <a:buSzTx/>
              <a:buFont typeface="Arial" charset="0"/>
              <a:buChar char="•"/>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ea typeface="+mn-ea"/>
                <a:cs typeface="Arial" pitchFamily="34" charset="0"/>
              </a:rPr>
              <a:t>Share this</a:t>
            </a:r>
            <a:endParaRPr kumimoji="0" lang="en-IN" altLang="en-US" sz="1100" b="0" i="0" u="none" strike="noStrike" kern="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28RIhGA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94834" y="495256"/>
            <a:ext cx="175673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kern="0" dirty="0">
                <a:solidFill>
                  <a:sysClr val="windowText" lastClr="000000"/>
                </a:solidFill>
                <a:latin typeface="Arial" panose="020B0604020202020204" pitchFamily="34" charset="0"/>
                <a:cs typeface="Arial" panose="020B0604020202020204" pitchFamily="34" charset="0"/>
              </a:rPr>
              <a:t>Consumer</a:t>
            </a: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Products</a:t>
            </a:r>
          </a:p>
        </p:txBody>
      </p:sp>
      <p:sp>
        <p:nvSpPr>
          <p:cNvPr id="6" name="Rectangle 2"/>
          <p:cNvSpPr>
            <a:spLocks noChangeArrowheads="1"/>
          </p:cNvSpPr>
          <p:nvPr/>
        </p:nvSpPr>
        <p:spPr bwMode="auto">
          <a:xfrm>
            <a:off x="622199" y="1093679"/>
            <a:ext cx="225792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 name="Rectangle 4"/>
          <p:cNvSpPr>
            <a:spLocks noChangeArrowheads="1"/>
          </p:cNvSpPr>
          <p:nvPr/>
        </p:nvSpPr>
        <p:spPr bwMode="auto">
          <a:xfrm>
            <a:off x="7497344" y="495256"/>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7419" y="1088966"/>
            <a:ext cx="4147361" cy="2657123"/>
          </a:xfrm>
          <a:prstGeom prst="rect">
            <a:avLst/>
          </a:prstGeom>
        </p:spPr>
      </p:pic>
      <p:sp>
        <p:nvSpPr>
          <p:cNvPr id="25" name="TextBox 6"/>
          <p:cNvSpPr txBox="1"/>
          <p:nvPr/>
        </p:nvSpPr>
        <p:spPr>
          <a:xfrm>
            <a:off x="786584" y="2547128"/>
            <a:ext cx="3706764" cy="1161303"/>
          </a:xfrm>
          <a:prstGeom prst="rect">
            <a:avLst/>
          </a:prstGeom>
          <a:solidFill>
            <a:schemeClr val="bg1">
              <a:alpha val="90000"/>
            </a:schemeClr>
          </a:solidFill>
          <a:ln>
            <a:noFill/>
          </a:ln>
        </p:spPr>
        <p:txBody>
          <a:bodyPr wrap="square" lIns="72000" tIns="72000" rIns="72000" bIns="72000" anchor="t"/>
          <a:lstStyle/>
          <a:p>
            <a:pPr lvl="0">
              <a:defRPr/>
            </a:pPr>
            <a:r>
              <a:rPr lang="en-US" sz="1200" b="1" i="1" dirty="0">
                <a:solidFill>
                  <a:srgbClr val="0070C0"/>
                </a:solidFill>
                <a:latin typeface="Arial" panose="020B0604020202020204" pitchFamily="34" charset="0"/>
                <a:cs typeface="Arial" panose="020B0604020202020204" pitchFamily="34" charset="0"/>
              </a:rPr>
              <a:t>“ Having an environment in which management staff can use </a:t>
            </a:r>
            <a:r>
              <a:rPr lang="en-US" sz="1200" b="1" i="1" dirty="0" err="1">
                <a:solidFill>
                  <a:srgbClr val="0070C0"/>
                </a:solidFill>
                <a:latin typeface="Arial" panose="020B0604020202020204" pitchFamily="34" charset="0"/>
                <a:cs typeface="Arial" panose="020B0604020202020204" pitchFamily="34" charset="0"/>
              </a:rPr>
              <a:t>Cognos</a:t>
            </a:r>
            <a:r>
              <a:rPr lang="en-US" sz="1200" b="1" i="1" dirty="0">
                <a:solidFill>
                  <a:srgbClr val="0070C0"/>
                </a:solidFill>
                <a:latin typeface="Arial" panose="020B0604020202020204" pitchFamily="34" charset="0"/>
                <a:cs typeface="Arial" panose="020B0604020202020204" pitchFamily="34" charset="0"/>
              </a:rPr>
              <a:t> Business Intelligence to rapidly create their own ad hoc reports will be a key feature.” </a:t>
            </a:r>
            <a:endParaRPr kumimoji="0" lang="en-US" altLang="en-US" sz="1200" b="1" i="1" u="none" strike="noStrike" kern="0" cap="none" spc="0" normalizeH="0" baseline="0" noProof="0" dirty="0">
              <a:ln>
                <a:noFill/>
              </a:ln>
              <a:solidFill>
                <a:srgbClr val="0070C0"/>
              </a:solidFill>
              <a:effectLst/>
              <a:uLnTx/>
              <a:uFillTx/>
              <a:latin typeface="Arial" panose="020B0604020202020204" pitchFamily="34" charset="0"/>
              <a:ea typeface="DejaVu Sans" charset="0"/>
              <a:cs typeface="Arial" panose="020B0604020202020204" pitchFamily="34" charset="0"/>
            </a:endParaRPr>
          </a:p>
          <a:p>
            <a:pPr lvl="0">
              <a:defRPr/>
            </a:pPr>
            <a:r>
              <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rPr>
              <a:t>— </a:t>
            </a:r>
            <a:r>
              <a:rPr lang="en-US" sz="1200" dirty="0">
                <a:solidFill>
                  <a:schemeClr val="tx2">
                    <a:lumMod val="60000"/>
                    <a:lumOff val="40000"/>
                  </a:schemeClr>
                </a:solidFill>
                <a:latin typeface="Arial" panose="020B0604020202020204" pitchFamily="34" charset="0"/>
                <a:cs typeface="Arial" panose="020B0604020202020204" pitchFamily="34" charset="0"/>
              </a:rPr>
              <a:t>Koichi Fukuda, Management Planning Section Head</a:t>
            </a:r>
            <a:endParaRPr kumimoji="0" lang="en-GB"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1" u="none" strike="noStrike" kern="0" cap="none" spc="0" normalizeH="0" baseline="0" noProof="0" dirty="0">
              <a:ln>
                <a:noFill/>
              </a:ln>
              <a:solidFill>
                <a:srgbClr val="1F497D">
                  <a:lumMod val="60000"/>
                  <a:lumOff val="40000"/>
                </a:srgbClr>
              </a:solidFill>
              <a:effectLst/>
              <a:uLnTx/>
              <a:uFillTx/>
              <a:latin typeface="Arial" panose="020B0604020202020204" pitchFamily="34" charset="0"/>
              <a:ea typeface="DejaVu Sans"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1" u="none" strike="noStrike" kern="0" cap="none" spc="0" normalizeH="0" baseline="0" noProof="0" dirty="0">
              <a:ln>
                <a:noFill/>
              </a:ln>
              <a:solidFill>
                <a:srgbClr val="1F497D">
                  <a:lumMod val="60000"/>
                  <a:lumOff val="40000"/>
                </a:srgbClr>
              </a:solidFill>
              <a:effectLst/>
              <a:uLnTx/>
              <a:uFillTx/>
              <a:latin typeface="Arial" panose="020B0604020202020204" pitchFamily="34" charset="0"/>
              <a:ea typeface="DejaVu Sans"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0" cap="none" spc="0" normalizeH="0" baseline="0" noProof="0" dirty="0">
              <a:ln>
                <a:noFill/>
              </a:ln>
              <a:solidFill>
                <a:srgbClr val="1F497D">
                  <a:lumMod val="60000"/>
                  <a:lumOff val="40000"/>
                </a:srgbClr>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0474046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p:cNvPicPr>
          <p:nvPr/>
        </p:nvPicPr>
        <p:blipFill rotWithShape="1">
          <a:blip r:embed="rId3" cstate="print">
            <a:extLst>
              <a:ext uri="{28A0092B-C50C-407E-A947-70E740481C1C}">
                <a14:useLocalDpi xmlns:a14="http://schemas.microsoft.com/office/drawing/2010/main" val="0"/>
              </a:ext>
            </a:extLst>
          </a:blip>
          <a:srcRect l="27650" t="855" r="19089" b="6703"/>
          <a:stretch/>
        </p:blipFill>
        <p:spPr>
          <a:xfrm>
            <a:off x="463443" y="1104900"/>
            <a:ext cx="4492800" cy="2638800"/>
          </a:xfrm>
          <a:prstGeom prst="rect">
            <a:avLst/>
          </a:prstGeom>
        </p:spPr>
      </p:pic>
      <p:sp>
        <p:nvSpPr>
          <p:cNvPr id="14" name="TextBox 6"/>
          <p:cNvSpPr txBox="1"/>
          <p:nvPr/>
        </p:nvSpPr>
        <p:spPr>
          <a:xfrm>
            <a:off x="452610" y="2664000"/>
            <a:ext cx="4220990" cy="761257"/>
          </a:xfrm>
          <a:prstGeom prst="rect">
            <a:avLst/>
          </a:prstGeom>
          <a:solidFill>
            <a:schemeClr val="bg1">
              <a:alpha val="90000"/>
            </a:schemeClr>
          </a:solidFill>
          <a:ln>
            <a:noFill/>
          </a:ln>
        </p:spPr>
        <p:txBody>
          <a:bodyPr wrap="square" lIns="72000" tIns="72000" rIns="72000" bIns="72000" anchor="t"/>
          <a:lstStyle/>
          <a:p>
            <a:pPr marL="63500" marR="0" lvl="0" indent="-76200" defTabSz="914400" eaLnBrk="1" fontAlgn="auto" latinLnBrk="0" hangingPunct="1">
              <a:lnSpc>
                <a:spcPts val="1300"/>
              </a:lnSpc>
              <a:spcBef>
                <a:spcPts val="0"/>
              </a:spcBef>
              <a:spcAft>
                <a:spcPts val="1100"/>
              </a:spcAft>
              <a:buClrTx/>
              <a:buSzTx/>
              <a:buFontTx/>
              <a:buNone/>
              <a:tabLst/>
              <a:defRPr lang="en-US"/>
            </a:pPr>
            <a:r>
              <a:rPr kumimoji="0" lang="en-GB" sz="1200" b="1" i="1" u="none" strike="noStrike" kern="0" cap="none" spc="0" normalizeH="0" baseline="0" noProof="0" dirty="0">
                <a:ln>
                  <a:noFill/>
                </a:ln>
                <a:solidFill>
                  <a:srgbClr val="00639C"/>
                </a:solidFill>
                <a:effectLst/>
                <a:uLnTx/>
                <a:uFillTx/>
                <a:latin typeface="Arial" panose="020B0604020202020204" pitchFamily="34" charset="0"/>
                <a:ea typeface="Lubalin Demi Italic for IBM" charset="77"/>
                <a:cs typeface="Arial" panose="020B0604020202020204" pitchFamily="34" charset="0"/>
              </a:rPr>
              <a:t>“IBM Cognos TM1 is a powerful tool that is helping The Hershey Company in Brazil transform its business.”</a:t>
            </a:r>
          </a:p>
          <a:p>
            <a:pPr marL="63500" marR="0" lvl="0" indent="-76200" defTabSz="914400" eaLnBrk="1" fontAlgn="auto" latinLnBrk="0" hangingPunct="1">
              <a:lnSpc>
                <a:spcPts val="1300"/>
              </a:lnSpc>
              <a:spcBef>
                <a:spcPts val="0"/>
              </a:spcBef>
              <a:spcAft>
                <a:spcPts val="1100"/>
              </a:spcAft>
              <a:buClrTx/>
              <a:buSzTx/>
              <a:buFontTx/>
              <a:buNone/>
              <a:tabLst/>
              <a:defRPr lang="en-US"/>
            </a:pPr>
            <a:r>
              <a:rPr kumimoji="0" lang="en-US" altLang="en-US" sz="1000" b="0" i="0" u="none" strike="noStrike" kern="0" cap="none" spc="0" normalizeH="0" baseline="0" noProof="0" dirty="0">
                <a:ln>
                  <a:noFill/>
                </a:ln>
                <a:solidFill>
                  <a:srgbClr val="00AFD8"/>
                </a:solidFill>
                <a:effectLst/>
                <a:uLnTx/>
                <a:uFillTx/>
                <a:latin typeface="Arial" panose="020B0604020202020204" pitchFamily="34" charset="0"/>
                <a:cs typeface="Arial" panose="020B0604020202020204" pitchFamily="34" charset="0"/>
              </a:rPr>
              <a:t>—</a:t>
            </a:r>
            <a:r>
              <a:rPr kumimoji="0" lang="en-GB" altLang="en-US" sz="1000" b="0" i="0" u="none" strike="noStrike" kern="0" cap="none" spc="0" normalizeH="0" baseline="0" noProof="0" dirty="0">
                <a:ln>
                  <a:noFill/>
                </a:ln>
                <a:solidFill>
                  <a:srgbClr val="00AFD8"/>
                </a:solidFill>
                <a:effectLst/>
                <a:uLnTx/>
                <a:uFillTx/>
                <a:latin typeface="Arial" panose="020B0604020202020204" pitchFamily="34" charset="0"/>
                <a:cs typeface="Arial" panose="020B0604020202020204" pitchFamily="34" charset="0"/>
              </a:rPr>
              <a:t>Wilmar Moreira Junior, Head of Planning, Hershey’s Brazil</a:t>
            </a:r>
            <a:endParaRPr kumimoji="0" lang="en-US" sz="800" b="0" i="0" u="none" strike="noStrike" kern="0" cap="none" spc="0" normalizeH="0" baseline="0" noProof="0" dirty="0">
              <a:ln>
                <a:noFill/>
              </a:ln>
              <a:solidFill>
                <a:srgbClr val="00AFD8"/>
              </a:solidFill>
              <a:effectLst/>
              <a:uLnTx/>
              <a:uFillTx/>
              <a:latin typeface="Arial" panose="020B0604020202020204" pitchFamily="34" charset="0"/>
              <a:ea typeface="HelvNeue Light for IBM" charset="77"/>
              <a:cs typeface="Arial" panose="020B0604020202020204" pitchFamily="34" charset="0"/>
            </a:endParaRPr>
          </a:p>
        </p:txBody>
      </p:sp>
      <p:sp>
        <p:nvSpPr>
          <p:cNvPr id="3" name="TextBox 3"/>
          <p:cNvSpPr txBox="1"/>
          <p:nvPr/>
        </p:nvSpPr>
        <p:spPr>
          <a:xfrm>
            <a:off x="2815200" y="4009480"/>
            <a:ext cx="4428000" cy="2218292"/>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The Hershey Company</a:t>
            </a:r>
          </a:p>
          <a:p>
            <a:pPr marL="0" marR="0" lvl="0" indent="0" defTabSz="914400" eaLnBrk="1" fontAlgn="auto" latinLnBrk="0" hangingPunct="1">
              <a:lnSpc>
                <a:spcPct val="100000"/>
              </a:lnSpc>
              <a:spcBef>
                <a:spcPts val="0"/>
              </a:spcBef>
              <a:spcAft>
                <a:spcPts val="800"/>
              </a:spcAft>
              <a:buClrTx/>
              <a:buSzTx/>
              <a:buFontTx/>
              <a:buNone/>
              <a:tabLst/>
              <a:defRPr lang="en-US"/>
            </a:pPr>
            <a:r>
              <a:rPr kumimoji="0" lang="en-GB"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Delivering a boost to profit margins with new insight </a:t>
            </a:r>
            <a:br>
              <a:rPr kumimoji="0" lang="en-GB"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br>
            <a:r>
              <a:rPr kumimoji="0" lang="en-GB"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into customers</a:t>
            </a:r>
            <a:endPar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endParaRPr>
          </a:p>
        </p:txBody>
      </p:sp>
      <p:sp>
        <p:nvSpPr>
          <p:cNvPr id="4" name="TextBox 4"/>
          <p:cNvSpPr txBox="1"/>
          <p:nvPr/>
        </p:nvSpPr>
        <p:spPr>
          <a:xfrm>
            <a:off x="5173200" y="1241799"/>
            <a:ext cx="4196087" cy="10356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auto" latinLnBrk="0" hangingPunct="1">
              <a:lnSpc>
                <a:spcPct val="100000"/>
              </a:lnSpc>
              <a:spcBef>
                <a:spcPts val="0"/>
              </a:spcBef>
              <a:spcAft>
                <a:spcPts val="500"/>
              </a:spcAft>
              <a:buClrTx/>
              <a:buSzTx/>
              <a:buFontTx/>
              <a:buNone/>
              <a:tabLst/>
              <a:defRPr lang="en-US"/>
            </a:pPr>
            <a:r>
              <a:rPr kumimoji="0" lang="en-GB" sz="1000" b="0" i="0" u="none" strike="noStrike" kern="0" cap="none" spc="0" normalizeH="0" baseline="0" noProof="0" dirty="0">
                <a:ln>
                  <a:noFill/>
                </a:ln>
                <a:solidFill>
                  <a:prstClr val="black"/>
                </a:solidFill>
                <a:effectLst/>
                <a:uLnTx/>
                <a:uFillTx/>
                <a:latin typeface="Arial" panose="020B0604020202020204" pitchFamily="34" charset="0"/>
                <a:ea typeface="HelvNeue Light for IBM" charset="77"/>
                <a:cs typeface="Arial" panose="020B0604020202020204" pitchFamily="34" charset="0"/>
              </a:rPr>
              <a:t>Facing stiff competition from local chocolate manufacturers, Hershey’s Brazil wanted to boost sales effectiveness by gaining faster, deeper insight into customers.</a:t>
            </a:r>
            <a:endParaRPr kumimoji="0" lang="en-US" sz="800" b="0" i="0" u="none" strike="noStrike" kern="0" cap="none" spc="0" normalizeH="0" baseline="0" noProof="0" dirty="0">
              <a:ln>
                <a:noFill/>
              </a:ln>
              <a:solidFill>
                <a:prstClr val="black"/>
              </a:solidFill>
              <a:effectLst/>
              <a:uLnTx/>
              <a:uFillTx/>
              <a:latin typeface="Arial" panose="020B0604020202020204" pitchFamily="34" charset="0"/>
              <a:ea typeface="HelvNeue Light for IBM" charset="77"/>
              <a:cs typeface="Arial" panose="020B0604020202020204" pitchFamily="34" charset="0"/>
            </a:endParaRPr>
          </a:p>
        </p:txBody>
      </p:sp>
      <p:sp>
        <p:nvSpPr>
          <p:cNvPr id="5" name="TextBox 5"/>
          <p:cNvSpPr txBox="1"/>
          <p:nvPr/>
        </p:nvSpPr>
        <p:spPr>
          <a:xfrm>
            <a:off x="5173200" y="2201462"/>
            <a:ext cx="4196087" cy="15182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0"/>
              </a:spcBef>
              <a:spcAft>
                <a:spcPts val="500"/>
              </a:spcAft>
              <a:buClrTx/>
              <a:buSzTx/>
              <a:buFontTx/>
              <a:buNone/>
              <a:tabLst/>
              <a:defRPr lang="en-US"/>
            </a:pPr>
            <a:r>
              <a:rPr kumimoji="0" lang="en-GB" sz="1000" b="0" i="0" u="none" strike="noStrike" kern="0" cap="none" spc="0" normalizeH="0" baseline="0" noProof="0" dirty="0">
                <a:ln>
                  <a:noFill/>
                </a:ln>
                <a:solidFill>
                  <a:prstClr val="black"/>
                </a:solidFill>
                <a:effectLst/>
                <a:uLnTx/>
                <a:uFillTx/>
                <a:latin typeface="Arial" panose="020B0604020202020204" pitchFamily="34" charset="0"/>
                <a:ea typeface="HelvNeue Light for IBM" charset="77"/>
                <a:cs typeface="Arial" panose="020B0604020202020204" pitchFamily="34" charset="0"/>
              </a:rPr>
              <a:t>Working with IBM Business Partner CTI Global, Hershey’s Brazil introduced an enterprise planning solution that delivers detailed insight into each customer, supporting more targeted, successful selling.</a:t>
            </a:r>
            <a:endParaRPr kumimoji="0" lang="en-US" sz="1000" b="0" i="0" u="none" strike="noStrike" kern="0" cap="none" spc="0" normalizeH="0" baseline="0" noProof="0" dirty="0">
              <a:ln>
                <a:noFill/>
              </a:ln>
              <a:solidFill>
                <a:prstClr val="black"/>
              </a:solidFill>
              <a:effectLst/>
              <a:uLnTx/>
              <a:uFillTx/>
              <a:latin typeface="Arial" panose="020B0604020202020204" pitchFamily="34" charset="0"/>
              <a:ea typeface="HelvNeue Light for IBM" charset="77"/>
              <a:cs typeface="Arial" panose="020B0604020202020204" pitchFamily="34" charset="0"/>
            </a:endParaRPr>
          </a:p>
        </p:txBody>
      </p:sp>
      <p:sp>
        <p:nvSpPr>
          <p:cNvPr id="8" name="TextBox 8"/>
          <p:cNvSpPr txBox="1"/>
          <p:nvPr/>
        </p:nvSpPr>
        <p:spPr>
          <a:xfrm>
            <a:off x="2815200" y="6227772"/>
            <a:ext cx="4428000" cy="1097690"/>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900"/>
              </a:spcAft>
              <a:buClrTx/>
              <a:buSzTx/>
              <a:buFontTx/>
              <a:buNone/>
              <a:tabLst/>
              <a:defRPr lang="en-US"/>
            </a:pPr>
            <a:r>
              <a:rPr kumimoji="0" lang="en-GB" sz="1000" b="0" i="0" u="none" strike="noStrike" kern="0" cap="none" spc="0" normalizeH="0" baseline="0" noProof="0" dirty="0">
                <a:ln>
                  <a:noFill/>
                </a:ln>
                <a:solidFill>
                  <a:srgbClr val="59595B"/>
                </a:solidFill>
                <a:effectLst/>
                <a:uLnTx/>
                <a:uFillTx/>
                <a:latin typeface="Arial" panose="020B0604020202020204" pitchFamily="34" charset="0"/>
                <a:ea typeface="HelvNeue Light for IBM" charset="77"/>
                <a:cs typeface="Arial" panose="020B0604020202020204" pitchFamily="34" charset="0"/>
              </a:rPr>
              <a:t>The Hershey Company, commonly referred to as Hershey's, is the largest chocolate manufacturer in North America and one of the top ten largest chocolate manufacturers worldwide. It was founded in 1894 and its products are sold in around 90 countries.</a:t>
            </a:r>
            <a:endParaRPr kumimoji="0" lang="en-US" sz="1000" b="0" i="0" u="none" strike="noStrike" kern="0" cap="none" spc="0" normalizeH="0" baseline="0" noProof="0" dirty="0">
              <a:ln>
                <a:noFill/>
              </a:ln>
              <a:solidFill>
                <a:srgbClr val="59595B"/>
              </a:solidFill>
              <a:effectLst/>
              <a:uLnTx/>
              <a:uFillTx/>
              <a:latin typeface="Arial" panose="020B0604020202020204" pitchFamily="34" charset="0"/>
              <a:ea typeface="HelvNeue Light for IBM" charset="77"/>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dirty="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37360" cy="2336180"/>
        </p:xfrm>
        <a:graphic>
          <a:graphicData uri="http://schemas.openxmlformats.org/drawingml/2006/table">
            <a:tbl>
              <a:tblPr/>
              <a:tblGrid>
                <a:gridCol w="1737360">
                  <a:extLst>
                    <a:ext uri="{9D8B030D-6E8A-4147-A177-3AD203B41FA5}">
                      <a16:colId xmlns:a16="http://schemas.microsoft.com/office/drawing/2014/main" val="20000"/>
                    </a:ext>
                  </a:extLst>
                </a:gridCol>
              </a:tblGrid>
              <a:tr h="241300">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17780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Increases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464820">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profit margins with optimized sales performance</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161452">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Drives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624220">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faster, more informed decision-making, boosting sales effectiveness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144016">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Sharpens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444500">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competitiveness, helping the company gain valuable market share </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586765"/>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endParaRPr kumimoji="0" lang="en-US" sz="1200" b="0" i="0" u="none" strike="noStrike" kern="0" cap="none" spc="0" normalizeH="0" baseline="0" noProof="0" dirty="0">
              <a:ln>
                <a:noFill/>
              </a:ln>
              <a:solidFill>
                <a:srgbClr val="FFFFFF"/>
              </a:solidFill>
              <a:effectLst/>
              <a:uLnTx/>
              <a:uFillTx/>
              <a:latin typeface="Lubalin Demi for IBM" charset="77"/>
              <a:ea typeface="Lubalin Demi for IBM" charset="77"/>
              <a:cs typeface="Lubalin Demi for IBM" charset="77"/>
            </a:endParaRPr>
          </a:p>
          <a:p>
            <a:pPr marL="88900" marR="0" lvl="0" indent="-88900" defTabSz="914400" eaLnBrk="1" fontAlgn="auto" latinLnBrk="0" hangingPunct="1">
              <a:lnSpc>
                <a:spcPts val="1000"/>
              </a:lnSpc>
              <a:spcBef>
                <a:spcPts val="0"/>
              </a:spcBef>
              <a:spcAft>
                <a:spcPts val="400"/>
              </a:spcAft>
              <a:buClr>
                <a:prstClr val="white"/>
              </a:buClr>
              <a:buSzPct val="100000"/>
              <a:buFont typeface="Arial" panose="020B0604020202020204" pitchFamily="34" charset="0"/>
              <a:buChar char="•"/>
              <a:tabLst>
                <a:tab pos="88900" algn="l"/>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ea typeface="HelvNeue Light for IBM" charset="77"/>
                <a:cs typeface="Arial" panose="020B0604020202020204" pitchFamily="34" charset="0"/>
              </a:rPr>
              <a:t>IBM® Cognos® TM1®</a:t>
            </a: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prstClr val="black"/>
              </a:solidFill>
              <a:effectLst/>
              <a:uLnTx/>
              <a:uFillTx/>
              <a:latin typeface="Arial" pitchFamily="34" charset="0"/>
              <a:cs typeface="Arial" pitchFamily="34" charset="0"/>
            </a:endParaRPr>
          </a:p>
        </p:txBody>
      </p:sp>
      <p:pic>
        <p:nvPicPr>
          <p:cNvPr id="2" name="Picture 1">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10" invalidUrl="https://twitter.com/home?status=http://ibm.co/1QWLuEQ via @ibmclientvoices"/>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70443" y="465864"/>
            <a:ext cx="1371600"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Consumer Products</a:t>
            </a: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482395" y="465864"/>
            <a:ext cx="1123304" cy="407861"/>
          </a:xfrm>
          <a:prstGeom prst="rect">
            <a:avLst/>
          </a:prstGeom>
        </p:spPr>
      </p:pic>
    </p:spTree>
    <p:extLst>
      <p:ext uri="{BB962C8B-B14F-4D97-AF65-F5344CB8AC3E}">
        <p14:creationId xmlns:p14="http://schemas.microsoft.com/office/powerpoint/2010/main" val="13447001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09480"/>
            <a:ext cx="4428000" cy="2218292"/>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Arizona State University Foundation</a:t>
            </a:r>
          </a:p>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transformed finance processes by moving from annual to monthly budgets</a:t>
            </a:r>
          </a:p>
        </p:txBody>
      </p:sp>
      <p:sp>
        <p:nvSpPr>
          <p:cNvPr id="4" name="TextBox 4"/>
          <p:cNvSpPr txBox="1"/>
          <p:nvPr/>
        </p:nvSpPr>
        <p:spPr>
          <a:xfrm>
            <a:off x="5173200" y="1241799"/>
            <a:ext cx="4196087" cy="10356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auto" latinLnBrk="0" hangingPunct="1">
              <a:lnSpc>
                <a:spcPct val="100000"/>
              </a:lnSpc>
              <a:spcBef>
                <a:spcPts val="0"/>
              </a:spcBef>
              <a:spcAft>
                <a:spcPts val="500"/>
              </a:spcAft>
              <a:buClrTx/>
              <a:buSzTx/>
              <a:buFontTx/>
              <a:buNone/>
              <a:tabLst/>
              <a:defRPr lang="en-US"/>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To create and manage new resource-raising initiatives, ASU Foundation wanted to empower decision-makers to improve the efficiency, predictability and revenue generation of business initiatives.</a:t>
            </a:r>
            <a:endParaRPr kumimoji="0" lang="en-US" sz="1000" b="0" i="0" u="none" strike="noStrike" kern="0" cap="none" spc="0" normalizeH="0" baseline="0" noProof="0" dirty="0">
              <a:ln>
                <a:noFill/>
              </a:ln>
              <a:solidFill>
                <a:prstClr val="black"/>
              </a:solidFill>
              <a:effectLst/>
              <a:uLnTx/>
              <a:uFillTx/>
              <a:latin typeface="Arial" panose="020B0604020202020204" pitchFamily="34" charset="0"/>
              <a:ea typeface="HelvNeue Light for IBM" charset="77"/>
              <a:cs typeface="Arial" panose="020B0604020202020204" pitchFamily="34" charset="0"/>
            </a:endParaRPr>
          </a:p>
        </p:txBody>
      </p:sp>
      <p:sp>
        <p:nvSpPr>
          <p:cNvPr id="5" name="TextBox 5"/>
          <p:cNvSpPr txBox="1"/>
          <p:nvPr/>
        </p:nvSpPr>
        <p:spPr>
          <a:xfrm>
            <a:off x="5173200" y="2201462"/>
            <a:ext cx="4196087" cy="15182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0"/>
              </a:spcBef>
              <a:spcAft>
                <a:spcPts val="500"/>
              </a:spcAft>
              <a:buClrTx/>
              <a:buSzTx/>
              <a:buFontTx/>
              <a:buNone/>
              <a:tabLst/>
              <a:defRPr lang="en-US"/>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ASU Foundation replaced spreadsheet-based budgeting and projection processes with IBM® Cognos® TM1® on Cloud, enabling granular long-term planning using general ledger, database and survey data.</a:t>
            </a:r>
            <a:endParaRPr kumimoji="0" lang="en-US" sz="1000" b="0" i="0" u="none" strike="noStrike" kern="0" cap="none" spc="0" normalizeH="0" baseline="0" noProof="0" dirty="0">
              <a:ln>
                <a:noFill/>
              </a:ln>
              <a:solidFill>
                <a:prstClr val="black"/>
              </a:solidFill>
              <a:effectLst/>
              <a:uLnTx/>
              <a:uFillTx/>
              <a:latin typeface="Arial" panose="020B0604020202020204" pitchFamily="34" charset="0"/>
              <a:ea typeface="HelvNeue Light for IBM" charset="77"/>
              <a:cs typeface="Arial" panose="020B0604020202020204" pitchFamily="34" charset="0"/>
            </a:endParaRPr>
          </a:p>
        </p:txBody>
      </p:sp>
      <p:sp>
        <p:nvSpPr>
          <p:cNvPr id="8" name="TextBox 8"/>
          <p:cNvSpPr txBox="1"/>
          <p:nvPr/>
        </p:nvSpPr>
        <p:spPr>
          <a:xfrm>
            <a:off x="2815200" y="6320875"/>
            <a:ext cx="4428000" cy="719028"/>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900"/>
              </a:spcAft>
              <a:buClrTx/>
              <a:buSzTx/>
              <a:buFontTx/>
              <a:buNone/>
              <a:tabLst/>
              <a:defRPr lang="en-US"/>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The Arizona State University Foundation (ASU Foundation) is a nonprofit organization that raises, invests and manages private funds for Arizona State University. It coordinates and directs all major fundraising campaigns on behalf of the university and its colleges and schools, and currently manages assets exceeding USD756 million.</a:t>
            </a:r>
            <a:endParaRPr kumimoji="0" lang="en-US" sz="1000" b="0" i="0" u="none" strike="noStrike" kern="0" cap="none" spc="0" normalizeH="0" baseline="0" noProof="0" dirty="0">
              <a:ln>
                <a:noFill/>
              </a:ln>
              <a:solidFill>
                <a:srgbClr val="59595B"/>
              </a:solidFill>
              <a:effectLst/>
              <a:uLnTx/>
              <a:uFillTx/>
              <a:latin typeface="Arial" panose="020B0604020202020204" pitchFamily="34" charset="0"/>
              <a:ea typeface="HelvNeue Light for IBM" charset="77"/>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37360" cy="2531760"/>
        </p:xfrm>
        <a:graphic>
          <a:graphicData uri="http://schemas.openxmlformats.org/drawingml/2006/table">
            <a:tbl>
              <a:tblPr/>
              <a:tblGrid>
                <a:gridCol w="1737360">
                  <a:extLst>
                    <a:ext uri="{9D8B030D-6E8A-4147-A177-3AD203B41FA5}">
                      <a16:colId xmlns:a16="http://schemas.microsoft.com/office/drawing/2014/main" val="20000"/>
                    </a:ext>
                  </a:extLst>
                </a:gridCol>
              </a:tblGrid>
              <a:tr h="241300">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17780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50%</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464820">
                <a:tc>
                  <a:txBody>
                    <a:bodyPr/>
                    <a:lstStyle/>
                    <a:p>
                      <a:pPr marL="50800" marR="50800" lvl="0" indent="0">
                        <a:lnSpc>
                          <a:spcPct val="100000"/>
                        </a:lnSpc>
                        <a:spcAft>
                          <a:spcPts val="400"/>
                        </a:spcAft>
                        <a:defRPr lang="en-US"/>
                      </a:pPr>
                      <a:r>
                        <a:rPr lang="en-US" sz="1000" dirty="0">
                          <a:latin typeface="Arial" panose="020B0604020202020204" pitchFamily="34" charset="0"/>
                          <a:cs typeface="Arial" panose="020B0604020202020204" pitchFamily="34" charset="0"/>
                        </a:rPr>
                        <a:t>faster budget development enables monthly updates to improve financial control </a:t>
                      </a: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161452">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Enables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624220">
                <a:tc>
                  <a:txBody>
                    <a:bodyPr/>
                    <a:lstStyle/>
                    <a:p>
                      <a:pPr marL="50800" marR="50800" lvl="0" indent="0">
                        <a:lnSpc>
                          <a:spcPct val="100000"/>
                        </a:lnSpc>
                        <a:spcAft>
                          <a:spcPts val="400"/>
                        </a:spcAft>
                        <a:defRPr lang="en-US"/>
                      </a:pPr>
                      <a:r>
                        <a:rPr lang="en-US" sz="1000" dirty="0">
                          <a:latin typeface="Arial" panose="020B0604020202020204" pitchFamily="34" charset="0"/>
                          <a:cs typeface="Arial" panose="020B0604020202020204" pitchFamily="34" charset="0"/>
                        </a:rPr>
                        <a:t>fast modification of budgets and plans to adapt to changing circumstances </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144016">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Improves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444500">
                <a:tc>
                  <a:txBody>
                    <a:bodyPr/>
                    <a:lstStyle/>
                    <a:p>
                      <a:pPr marL="50800" marR="50800" lvl="0" indent="0">
                        <a:lnSpc>
                          <a:spcPct val="100000"/>
                        </a:lnSpc>
                        <a:spcAft>
                          <a:spcPts val="400"/>
                        </a:spcAft>
                        <a:defRPr lang="en-US"/>
                      </a:pPr>
                      <a:r>
                        <a:rPr lang="en-US" sz="1000" dirty="0">
                          <a:latin typeface="Arial" panose="020B0604020202020204" pitchFamily="34" charset="0"/>
                          <a:cs typeface="Arial" panose="020B0604020202020204" pitchFamily="34" charset="0"/>
                        </a:rPr>
                        <a:t>long-term planning and decision-making with what-if scenarios </a:t>
                      </a:r>
                      <a:r>
                        <a:rPr lang="en-GB" sz="1000" dirty="0">
                          <a:solidFill>
                            <a:srgbClr val="59595B"/>
                          </a:solidFill>
                          <a:latin typeface="Arial" panose="020B0604020202020204" pitchFamily="34" charset="0"/>
                          <a:ea typeface="HelvNeue Light for IBM" charset="77"/>
                          <a:cs typeface="Arial" panose="020B0604020202020204" pitchFamily="34" charset="0"/>
                        </a:rPr>
                        <a:t> </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586765"/>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endParaRPr kumimoji="0" lang="en-US" sz="1200" b="0" i="0" u="none" strike="noStrike" kern="0" cap="none" spc="0" normalizeH="0" baseline="0" noProof="0" dirty="0">
              <a:ln>
                <a:noFill/>
              </a:ln>
              <a:solidFill>
                <a:srgbClr val="FFFFFF"/>
              </a:solidFill>
              <a:effectLst/>
              <a:uLnTx/>
              <a:uFillTx/>
              <a:latin typeface="Lubalin Demi for IBM" charset="77"/>
              <a:ea typeface="Lubalin Demi for IBM" charset="77"/>
              <a:cs typeface="Lubalin Demi for IBM" charset="77"/>
            </a:endParaRPr>
          </a:p>
          <a:p>
            <a:pPr marL="88900" marR="0" lvl="0" indent="-88900" defTabSz="914400" eaLnBrk="1" fontAlgn="auto" latinLnBrk="0" hangingPunct="1">
              <a:lnSpc>
                <a:spcPts val="1000"/>
              </a:lnSpc>
              <a:spcBef>
                <a:spcPts val="0"/>
              </a:spcBef>
              <a:spcAft>
                <a:spcPts val="400"/>
              </a:spcAft>
              <a:buClr>
                <a:prstClr val="white"/>
              </a:buClr>
              <a:buSzPct val="100000"/>
              <a:buFont typeface="Arial" panose="020B0604020202020204" pitchFamily="34" charset="0"/>
              <a:buChar char="•"/>
              <a:tabLst>
                <a:tab pos="88900" algn="l"/>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ea typeface="HelvNeue Light for IBM" charset="77"/>
                <a:cs typeface="Arial" panose="020B0604020202020204" pitchFamily="34" charset="0"/>
              </a:rPr>
              <a:t>IBM® Cognos® TM1® on Cloud</a:t>
            </a: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prstClr val="black"/>
              </a:solidFill>
              <a:effectLst/>
              <a:uLnTx/>
              <a:uFillTx/>
              <a:latin typeface="Arial" pitchFamily="34" charset="0"/>
              <a:cs typeface="Arial" pitchFamily="34" charset="0"/>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29IOpSq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70443" y="465864"/>
            <a:ext cx="1371600"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Education </a:t>
            </a:r>
          </a:p>
        </p:txBody>
      </p:sp>
      <p:sp>
        <p:nvSpPr>
          <p:cNvPr id="7" name="AutoShape 4" descr="Image result for asu foundation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 name="AutoShape 6" descr="Image result for asu foundation logo"/>
          <p:cNvSpPr>
            <a:spLocks noChangeAspect="1" noChangeArrowheads="1"/>
          </p:cNvSpPr>
          <p:nvPr/>
        </p:nvSpPr>
        <p:spPr bwMode="auto">
          <a:xfrm>
            <a:off x="307975" y="-8748603"/>
            <a:ext cx="9061312" cy="90613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 name="AutoShape 10" descr="data:image/jpeg;base64,/9j/4AAQSkZJRgABAQAAAQABAAD/2wCEAAkGBxQTEBIUEhQWFRQXFxUVFhgXGBoWFxgXGBgaFx0dGhgYHCggGBomHB4aJDEhJSkrLi8uGB8/ODMsNygtLisBCgoKDg0OGhAQGiwkHyQsLDcsNCwwLC8sNzQ0Nyw1NTExNCw0LzYtLCwtLCwsNCwsLCwsLCwtLCwsLCwsLCwsLP/AABEIAEsBZgMBIgACEQEDEQH/xAAcAAEAAgMBAQEAAAAAAAAAAAAABgcBBAUDAgj/xABGEAACAQMCBAMGAwMHCgcAAAABAgMABBESIQUGEzEHQVEUIjJhcYEjUpFysbIXVGKDkqHRMzU2QoKTorPBwxUWJCUmc3T/xAAZAQEBAQEBAQAAAAAAAAAAAAAAAQIDBAb/xAAsEQACAgEEAQIFAwUAAAAAAAAAAQIRAwQSITFBFGETUYGh4QUiwTI0UnGR/9oADAMBAAIRAxEAPwCtaUrYsIFeVEeRYlY4LsCVX5nHlXQ+qbpWa9Ks8eC9x/OYf7LVn+Re4/nMP9l6lo83rMP+RV9Kkg5Iu2vJbWOPW8ZGphsgVt1YsewI/caktv4N3Z+OaFdv6Tb/AKVbNy1OKPcitqVZ/wDIxcfzmH+y9avFfCSeCCWZriIiNGcgK2SFGcVLRlazC+NxXVKk3JPJ0nETMI5Ej6QQnUCc69XbH0ru8Y8KZreIyvcw6QVB2YAamC5JPYDOaWalqMcZbW+SvKV2rLgkb3TwNdRJhgiSYZo5CTgYI7D5mpDxvw6Fpo9pvoI9edOUffTjPYfMVSvPBOm+SCUqW2fKNvK6onE7YsxAUFXGSdgASO9R/jfDjb3EsDMGMbaSw7H9aGo5YydI0qUpQ2KUpQClKUApSlAKV72Uqq6s6CRR3QsVDf7S7irI5m4DZjgSXcFuInkMTbsXK6jgjUe4+1Q5ZMqg0muysKUpVOopSlAKV0OG8EuLhXaCF5AnxlRnG2fufkN60KEtdGKUpQopSlAKUpQClKUApSlAKUpQClKUApSlAK2uF2JnnihXvI6J9NRAJ+wyftWrU38HuHdXiaNjaJGk+/wj99Dnmnsg5fI/QCrgADy2rR4ZxiOe3WdD7jAkZ+RI8vpWvzffGCxuZFBLCNtOBk6iMD+81CfCK7duGTQYZXic6chvhf3h2Kk76uxFYPn4492Nz90WBwx1ZTIukl2JJGnfGwyVJDYAxnNV/wA/8+3tjdGNIEEOkFJHDMH9dwQBg7Y79vWtO35/axuWjnUy277hl3KOPix77BhuCRqyPvU+4XzDZXylI5Y5cjeNsasfNG3pR1WN4pbpxtFc8B8Rnubn8VQjEYRV1EFQM6RgFtzljjdsINgCan3Hb0ScLvNwSIJQ3bvoPcKSF+mTiolz34cwovtVovTMZVpIh8DoCNWB/qnGc+RGfrXXQk8IvCSCht30YzgAI22eo4/TGKrN5FiltnDjkjPgB8V79IP+5U28Uv8ANN1+yv8AEKhPgB8V79IP+5U38Uv803X7K/xCj7Ln/uvqj84o2CCO4IxVs+PB9yw/rf3R1Uo7j7Vdfi9c2yJZe027zZEmjTKYtOyZzgHVnb6Y+dV9nvzus2Pj5lLwRMzAIpZtyAoJPujUTgegBP2r14hfPPK8shzI5ycDGTsOwqb8rcT4dqnWO1khma3nWNnl6q56bEjcDSxG1dKKyXhPB0uVUNeXGkLIQD0g65AXPbCjOfMmlmpZ2pVt56RWs1jKihnikVT2ZkZQfoSMGvALnYb/AE3rv8H5xu4JhIZpJVJ/ESVmkR18wVY7belTHnizbhs8F5w9ujFc6dSADGoe+NvykHcD0Prss1LNKMtrXfXyKykgZQCysoOcEqQDjvjPfFIoGb4VZvL3VJ3+1Wd48NmWx+ccp/vSt/wX43PM1zFLKzpHEmhTj3dyNsD0pZh6l/B+LX3KgVCTgAk+gBJrMsTLjUCudxqBGRnGd/of0rvcm8YngvYVhkKLJcRLIBjDKZAuDnywT+tTrxY457LfqYEAuWgXMzANoj1PhY1OwbOolvpSzc80lNQSuypnjI7gjPbII/fXzVw8l378XsLy3vcSNGB05NIDgsCQfTII7+ecGo/4X8BiaO6v7lQ6WwbShxguidQkg7HAxjO2T8qWZ9TSluXKID0W06tLafzYOn9e1W1x/wD0VtvpD/FUFveeL2SYy9Zl9I1/yQX8ug7MPr3qw+cLoS8tRSaFj1dE6U2UHVvgeQoznqHNyx7l5RTNZIwcHY+edqk3DOYlsoI/ZFQ3L5eaZ01FNyFjj1dsDcn51NLS5HF+D3klyiG5tg5SVV0k6U6g3H0II7dqHbJnlDlrgg3JHK0l/cqqgiFWBmkxsq98A/mI2FaXNNokN7cxRjCJIyqMk4A+Zqa+DfHJzeR2vUPQEcjBMDGcg5zjOck1yueearv2u8t+sejrePTpX4TtjOnNPJhTyPO48VRzOVebrmySZLcKRJu2VLFSBjIx229dqj2aujwt4/Pc2l6s7BumuFOADgo2xwNxtUP8LeVYrky3NzgwW4yyHYM2nV7x/KBv89qWRZowc21VVfuQcDO47DvWM1KL/nu7aUtDJ0Is+5FGFCKvkCMe8fXPnUkv+HR8R4S1/FGsV3AW63TGFfp7k4G2dJDfqKHV5pRpzXZWiqTnAJx3wO319KAd++B3+VXPyhxlrngV814zSKnVViuA7RiNWxkDGdyM/OohwXxEnjmjVI4UtyyqYVQY0EgEau5bHme9LMLPNuSUevcg1KnnjDwWO3vUeFQizJrKjYB1OCQPLII29c1A6p3xZFkipIUpShsUpSgFKUoBSlKAUpSgFXL4DcOxDc3BHxssS/RAScfUtj/ZqmqlHAefbyzhWGAxhASRlATknJyc71GefVY55Me2JevNXNcFgsZnLfiEhQq6jsMk/TcfrXN4Hz5Z30wt49ZZlZsOmF2+u2ao7mbmi4vmja5ZSYwwXSoUDVgnbzOw/StHhHE5LadJoSBIhJXIyNwRuPPaptPHH9OXw+f6i6+c+TjcDGCW30HO4Y5C7keZ74wqjOxJBrkcH8IZIbqKU3Q0xur+6hVzpIOO+AD2+lRj+VfiP54v92P8afyr8R/PF/ux/jSmI4dVGO1NUXvxDBjZSQC4KgHfJI7YBBP0BB2rUfg6vbSQvt1I2RyDk+8MbMRlseRbJr858V5pu7iVJJZmLRnVHj3Qh9VA2BqQ2XixxBF0sYpPm6HP/CwzSmcn+n5UltaLV5F5Jj4aJdEjyNJp1FgFGFzgAD6nzrPigueE3WPyg/8AEKp4+JXEOsJeqMhSoTSOngnOdPr8695vFK/dSrGFlIIIMQIIPcEZpRr0efepyabIXGuSoHckAfc1bXjypCWG3bqg+mcR7Z+x/Sqz4RxZreXqRpEzDddaBwpznKg9jXb4v4g3dzGY5xA6HOxiGxxjI32O/eqz3ZITlkjJLhETIq2uc5fbuAWs8XvGAp1QO64XQ2QPTY/Q1U1dTgfH57RmMD6Qww6kakcdsMp2Pn+tGbzYnJqUe0c+3gaR1RAWdyFUAZJJOAMCrS8X75I4LGyBBeMI7+ekKugZPz3P0FQ6HnOWM6oIbWGQggyRwgPv5gkkKfoBUfubhpHZ5GLuxyzMckn5mhl45TmpS4SLQ8c4SfYZQMx6HXUN1ydBAz8xn9Kz4E2j6ruXSemUVA3kWBJIHrgEfrUa4Z4j3UVv7OywzxgYXrKWIA7DY+8MetfHDvEW8hmeUdNtSLGEKkRooOfcRWAXfufOh53hy/BeKkcXgSkX9sCMEXUII9D1lGKlvjgP/c0//PH/AByVHv8AzZILk3CwWyy5BGIsgMCTqAJ+Ik9/kKcwc3z3gxcLCxAwHEYDqM5wGztvTyd9k3kjOvBO/Aj4b7+r/c9Y8J7iO4sb+wYgO/VZfmsiBCfngj+8VDeDc+XNqmi3WCMHGrEQy2BjLHO5rj3XF5HnE6hIpAQQYV6Y1Ak6sDz3pRylp5TlO+Lqvoa17aPDI8UqlXQlWB8iP+nzq1uP/wCitt9IP4qgl5zlPNp66W8zAYDSQqXx82GM1tz+IV28PRZbcxYA0GEacDsMZobywyT28dO3ydq34LBZcGS/aJZ7iXRo6gzHFqOxC9jjvv3Pyrs8i8WmuOFcVaZtQEcioAAqKOixIUAYHeoXwPn2e3t2t2jhngOcRyqSFBOcDB+HPYHtW1w7xMuoWfTHB0mXSIQhWNBv2AOcnJznOdqcnGeDJJNNW7u7+x6eDC44qmRj8GQ/b3d64fPaEcTvARv1W2+uCK8m5ln9sW7Uqkq40BRhFUDSEC/l07YrtcV8RZpjr9ntknxgThCZF/ZLEgH574p5O+3Isu9LtV2SPwXH/p+Jfsj+F6x4QTrNw/iFnqAkdXZR5kSRCPOPMAgfrUc4V4iz2ysILe1TXu50Plz6sde5rhScekFytxCqW0gGwgBVc75JBJznO47bClHOWnnNzvi6r6HMeMqSrDDKSpHoRsR+tWvybN7Ly7eSy4AmM3SB/wBcsgiAwe+WB+wqF3PNiyv1J7K1ll83xImo4xl1V9LH7Vqcf5mnu2TqlQiYCRINMSgei59PWh1yQnlSi1S8/gnHI4/+OcU/r/8AkpVZ2f8AlI/2l/iFS2z8RpooDBHbWiwsGDII30nV3yNe+a4drxwRztMLW2OdOlCjGNCuN0GrIO3mTSiY4ZIuba7Jx46n8ez/APqf+JarCpZzBz5NeR6J4LZsBgrhG1pkd1OvY1E6I3poShjUZeBSlKp3FKUoBSlKAUpSgFKUoBW7Y8KlmSZ4kLJCoeUjGFU5x3O52O3yNaaqSQACSdgBuSfIAetWbwV7aGSLh4lYSFZUmKhTE88sRG8moHCD3Rjbc/Ycs2RwXCtlaQRF2VFGWYhVHqzHAH3Jr6uoDG7o+zIxRhkHDA4IyNu9Wby5G0JtTEkPsaQCeeRhGWklCliupjnWrgAAYxiuZHBC0dpIzx9a7iitlLYIR9ZE0r798FQM75Y+malnL1HPRAM0zVwT2seImnQaY7gvpdYIwkUULvhVjckKzBRhyc47eZ4nDZxPDatJFbtOReywoFSMZQIkcZXsw1amAbc6Bv3oFqr5ogNlaNKSEwSFZzlgo0qMk5YgdvKvDNWKtm7h1u47cT6IoQU0hwbmcAGQKdIZFViMbgHc17RXVvcyXAmWKO29shgi0KoGlWdmOsDOGCgFs4Aeg9R7FaZrd4dwqacSmFC4iQySYx7qDz3O/wBvSpdzOJksHN3DBHJJcBIhGIwyRKutsGPPu50Dc5/Xf75e4jBYW1sZWcSTSe0OI1V8wrmNUfLDAYFz6/3VTTzNwuK5/wCkV4XwCe4UvEgKagmpnSNS5GdKlyNTY8hnuPWvK74NPEjvJGUCSdF8kZEmnVjGc9t89qm54K0ccsEUEPELdZ3YRhik8QdV0MsgbJRl074Iyp+dfXH+H9aG8t7V2uJUuYpypdXk0mERkAg/iFGGDj5d6lmPUfu9iA3dhJGsTOuBKnUj3B1LkrnbtuDWrmpNzqNAsYGI6kNsqSgEHQ5dm0kqcZAIz9amlxYILaVJRE6oLZoiViigbS6ajGVZpGQg+8523O1LNvPUU2uypRTNT3xCtx0Q5URn2hlVGSIPpK5/DeI4khG2CVzuN+9dTgHD82caEK6SWszYRIgnVKtpDuzGR5wQNlA/xWHqP2KVFd2PC5ZkmeJC6wr1JMY91PXHc/avNrFxCJ9P4TOYw2R8YAYjHfsRUm5E4i1vBxCVCA6RwEA9mxKMqR5gjII9DUq4fbWfQtirIYpbi4ngjYqSkpgAWNlYhSRIGABwDhaWZyZ5Rk1XH4KmzSrSuLSF3ht5FVJriGVS0ixI4KOHjLLExWMkCQZ7kYrk83y23s7zQLGPaWSJFXHuLAzBzjy1Yj3/AKVUsdRbSp8kQ4bwqWfqdFC/TRpHx5Iu5P1+Xc1pZFTnly+hsbWB5XkWSaZZ8RBWPRiOkK+ojSrnX9vpXRWBLVkSIRFJeJRqCyo59mljiYDfOF3I+xqWHnak1X+v5K1zSrH4ZNDPKBcJAFjvpI4/dVAF6MmhScgMmtU7ncnvvW5eCKJGlliBuFt7hlEscKk6Wj6ZaOJiMCQnB8xq7gUsj1NOtpWl1ZtGIy4AEiB03BypOM7HbcdjvWvmrKOZI1khSFrt7GJ1GlMljPJ1SqfCXC42xsK9eEwSa5pHWBZQ9usqW6Qsy4QMxZpW0RLjOogHcGlj1LS5RWGR6172lo0jFUGSFd8ZA91FLsd/QA1Yt9KtvcwwxxwhJeISI+UVvwj0MAMeyEMx/wCtRfl9EHEpI9Sore1woWOEBdJI0GfIZIFU2s26LaXjg4kVhI0MkwXMcZVXbI2L9tu9fNhaNNIscYBds4BIXsCe5OBsDU54Bwt7W3EV2gjM17ZBEYqS6pJ75xk+5jz7Gujy+8dzITMsOIr5o0AVFXpmGUYO3vDIB+uKhh6irpWirzWM1OY/ZzaC7fphmiWyZBjIkD4eTT5EwYII7EmpLfWkGoZRej7Ta+zkrAqFTIoIRkYtIhjznUB86WWWprwVDmtv/wANl0hghYGNpsr72I1YqWbHwgEHvVj8FuDOZT0oxpuTGGijhbRGuQqyxPg9HcnWrZyT6V58Fl6fUjg6Jd7G6K4VMPItzKFxq8ivkT2A9KWZeofSRWNKnHE+j7AbxVTXcRR22nA9yaMkTMqjZcoqEH+mTUHqnoxz3roUpShsUpSgFKUoBSlKAUpSgFMUpQGNIrOKUoDGkelZxSlAY01tcOvnglWSMgOucZAYYIwQQdiME1rUoGk+De4jxSSYIraFSPVoSNFjRdRySFUYydsn5Vo4pShEklSAFBSlCgVjSKzSgAFY0is0oBimKUoDGKzilKAYpilKAYrAFZpQGMU01mlAMUpSgGKYpSgGKxprNKAwRWcUpQG7f8UklWNG0hIwQiooRRqOScL3Y+ZNaVKUIkl0KUpQopSlAKUpQClKUApSlAf/2Q=="/>
          <p:cNvSpPr>
            <a:spLocks noChangeAspect="1" noChangeArrowheads="1"/>
          </p:cNvSpPr>
          <p:nvPr/>
        </p:nvSpPr>
        <p:spPr bwMode="auto">
          <a:xfrm>
            <a:off x="155575" y="-427038"/>
            <a:ext cx="4267200" cy="8953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64075" y="279556"/>
            <a:ext cx="1813248" cy="6229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199" y="1100206"/>
            <a:ext cx="4427247" cy="26458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5" name="TextBox 6"/>
          <p:cNvSpPr txBox="1"/>
          <p:nvPr/>
        </p:nvSpPr>
        <p:spPr>
          <a:xfrm>
            <a:off x="501772" y="2733366"/>
            <a:ext cx="4220990" cy="924185"/>
          </a:xfrm>
          <a:prstGeom prst="rect">
            <a:avLst/>
          </a:prstGeom>
          <a:solidFill>
            <a:schemeClr val="bg1">
              <a:alpha val="90000"/>
            </a:schemeClr>
          </a:solidFill>
          <a:ln>
            <a:noFill/>
          </a:ln>
        </p:spPr>
        <p:txBody>
          <a:bodyPr wrap="square" lIns="72000" tIns="72000" rIns="72000" bIns="7200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0070C0"/>
                </a:solidFill>
                <a:effectLst/>
                <a:uLnTx/>
                <a:uFillTx/>
              </a:rPr>
              <a:t>“</a:t>
            </a:r>
            <a:r>
              <a:rPr kumimoji="0" lang="en-US" sz="1200" b="1" i="1"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IBM Cognos TM1 on Cloud helps us move from annual to monthly budgeting, and build smart long-range plans for better strategic decision-making.”</a:t>
            </a:r>
            <a:endParaRPr kumimoji="0" lang="en-US" sz="1200" b="1"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—Vivian Pemberton, Director of Financial Systems, Arizona State University Foundation </a:t>
            </a:r>
          </a:p>
          <a:p>
            <a:pPr marL="63500" marR="0" lvl="0" indent="-76200" defTabSz="914400" eaLnBrk="1" fontAlgn="auto" latinLnBrk="0" hangingPunct="1">
              <a:lnSpc>
                <a:spcPts val="1300"/>
              </a:lnSpc>
              <a:spcBef>
                <a:spcPts val="0"/>
              </a:spcBef>
              <a:spcAft>
                <a:spcPts val="1100"/>
              </a:spcAft>
              <a:buClrTx/>
              <a:buSzTx/>
              <a:buFontTx/>
              <a:buNone/>
              <a:tabLst/>
              <a:defRPr lang="en-US"/>
            </a:pPr>
            <a:endParaRPr kumimoji="0" lang="en-GB" sz="1200" b="1" i="1" u="none" strike="noStrike" kern="0" cap="none" spc="0" normalizeH="0" baseline="0" noProof="0" dirty="0">
              <a:ln>
                <a:noFill/>
              </a:ln>
              <a:solidFill>
                <a:srgbClr val="00639C"/>
              </a:solidFill>
              <a:effectLst/>
              <a:uLnTx/>
              <a:uFillTx/>
              <a:latin typeface="Arial" panose="020B0604020202020204" pitchFamily="34" charset="0"/>
              <a:ea typeface="Lubalin Demi Italic for IBM" charset="77"/>
              <a:cs typeface="Arial" panose="020B0604020202020204" pitchFamily="34" charset="0"/>
            </a:endParaRPr>
          </a:p>
        </p:txBody>
      </p:sp>
      <p:pic>
        <p:nvPicPr>
          <p:cNvPr id="6" name="Picture 5">
            <a:hlinkClick r:id="rId13"/>
          </p:cNvPr>
          <p:cNvPicPr>
            <a:picLocks noChangeAspect="1"/>
          </p:cNvPicPr>
          <p:nvPr/>
        </p:nvPicPr>
        <p:blipFill>
          <a:blip r:embed="rId14"/>
          <a:stretch>
            <a:fillRect/>
          </a:stretch>
        </p:blipFill>
        <p:spPr>
          <a:xfrm>
            <a:off x="7805960" y="5323785"/>
            <a:ext cx="1600453" cy="923338"/>
          </a:xfrm>
          <a:prstGeom prst="rect">
            <a:avLst/>
          </a:prstGeom>
        </p:spPr>
      </p:pic>
      <p:sp>
        <p:nvSpPr>
          <p:cNvPr id="14" name="TextBox 13"/>
          <p:cNvSpPr txBox="1"/>
          <p:nvPr/>
        </p:nvSpPr>
        <p:spPr>
          <a:xfrm>
            <a:off x="8063445" y="5042287"/>
            <a:ext cx="103928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charset="0"/>
                <a:ea typeface="Arial" charset="0"/>
                <a:cs typeface="Arial" charset="0"/>
                <a:hlinkClick r:id="rId13"/>
              </a:rPr>
              <a:t>ASUF Video</a:t>
            </a:r>
            <a:endParaRPr kumimoji="0" lang="en-US" sz="1200" b="0" i="0" u="none" strike="noStrike" kern="0" cap="none" spc="0" normalizeH="0" baseline="0" noProof="0" dirty="0">
              <a:ln>
                <a:noFill/>
              </a:ln>
              <a:solidFill>
                <a:sysClr val="windowText" lastClr="0000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30702078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25900"/>
            <a:ext cx="4428000" cy="2289511"/>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EF Education First</a:t>
            </a:r>
            <a:endPar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endParaRPr>
          </a:p>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Optimizing delivery of global educational programs with deeper insight into company finances</a:t>
            </a:r>
            <a:endPar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endParaRPr>
          </a:p>
        </p:txBody>
      </p:sp>
      <p:sp>
        <p:nvSpPr>
          <p:cNvPr id="4" name="TextBox 4"/>
          <p:cNvSpPr txBox="1"/>
          <p:nvPr/>
        </p:nvSpPr>
        <p:spPr>
          <a:xfrm>
            <a:off x="5173200" y="1241799"/>
            <a:ext cx="4243516" cy="10356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base" latinLnBrk="0" hangingPunct="1">
              <a:lnSpc>
                <a:spcPct val="100000"/>
              </a:lnSpc>
              <a:spcBef>
                <a:spcPct val="0"/>
              </a:spcBef>
              <a:spcAft>
                <a:spcPct val="0"/>
              </a:spcAft>
              <a:buClrTx/>
              <a:buSzTx/>
              <a:buFontTx/>
              <a:buNone/>
              <a:tabLst/>
              <a:defRPr/>
            </a:pP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rPr>
              <a:t>Immersion in other cultures is a key part of EF Education First’s philosophy – but the need to co-ordinate accommodation and staffing for thousands of international students makes financial planning complex.</a:t>
            </a:r>
            <a:endPar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5" name="TextBox 5"/>
          <p:cNvSpPr txBox="1"/>
          <p:nvPr/>
        </p:nvSpPr>
        <p:spPr>
          <a:xfrm>
            <a:off x="5173200" y="2425593"/>
            <a:ext cx="4392688" cy="1294144"/>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0"/>
              </a:spcBef>
              <a:spcAft>
                <a:spcPts val="400"/>
              </a:spcAft>
              <a:buClrTx/>
              <a:buSzTx/>
              <a:buFontTx/>
              <a:buNone/>
              <a:tabLst/>
              <a:defRPr lang="en-US"/>
            </a:pP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To give students the best possible experience while studying abroad, EF Education First must adjust its prices to a complex array of costs such as travel and accommodation. With IBM </a:t>
            </a:r>
            <a:r>
              <a:rPr kumimoji="0" lang="en-GB"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Cognos</a:t>
            </a: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 TM1, the company has gained unprecedented control over and insight into its finances, putting it on the path to greater profitability.</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endParaRPr>
          </a:p>
        </p:txBody>
      </p:sp>
      <p:sp>
        <p:nvSpPr>
          <p:cNvPr id="8" name="TextBox 8"/>
          <p:cNvSpPr txBox="1"/>
          <p:nvPr/>
        </p:nvSpPr>
        <p:spPr>
          <a:xfrm>
            <a:off x="2815200" y="6056670"/>
            <a:ext cx="4428000" cy="1189703"/>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rPr>
              <a:t>EF Education First Ltd. is an international education company founded in 1965 and based in Luzern, Switzerland. It offers a wide range of educational programs, from language training, educational travel and academic degree programs to cultural exchanges, serving people of all ages. The company operates approximately 500 schools in more than 50 countries, employing 15,000 full-time office staff, 3,500 full-time faculty and 16,500 part-time teachers, leaders and tour directors</a:t>
            </a:r>
            <a:r>
              <a:rPr kumimoji="0" lang="en-GB" altLang="en-US" sz="1000" b="0" i="0" u="none" strike="noStrike" kern="0" cap="none" spc="0" normalizeH="0" baseline="0" noProof="0" dirty="0">
                <a:ln>
                  <a:noFill/>
                </a:ln>
                <a:solidFill>
                  <a:sysClr val="windowText" lastClr="000000"/>
                </a:solidFill>
                <a:effectLst/>
                <a:uLnTx/>
                <a:uFillTx/>
                <a:ea typeface="DejaVu Sans" charset="0"/>
                <a:cs typeface="DejaVu Sans" charset="0"/>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922206" cy="3670814"/>
        </p:xfrm>
        <a:graphic>
          <a:graphicData uri="http://schemas.openxmlformats.org/drawingml/2006/table">
            <a:tbl>
              <a:tblPr/>
              <a:tblGrid>
                <a:gridCol w="1922206">
                  <a:extLst>
                    <a:ext uri="{9D8B030D-6E8A-4147-A177-3AD203B41FA5}">
                      <a16:colId xmlns:a16="http://schemas.microsoft.com/office/drawing/2014/main" val="20000"/>
                    </a:ext>
                  </a:extLst>
                </a:gridCol>
              </a:tblGrid>
              <a:tr h="204354">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307046">
                <a:tc>
                  <a:txBody>
                    <a:bodyPr/>
                    <a:lstStyle/>
                    <a:p>
                      <a:pPr marL="50800" marR="50800" lvl="0" indent="0">
                        <a:lnSpc>
                          <a:spcPct val="100000"/>
                        </a:lnSpc>
                        <a:spcAft>
                          <a:spcPts val="600"/>
                        </a:spcAft>
                        <a:defRPr lang="en-US"/>
                      </a:pPr>
                      <a:r>
                        <a:rPr lang="en-US" sz="1200" b="1" baseline="0" dirty="0">
                          <a:solidFill>
                            <a:srgbClr val="00AFD8"/>
                          </a:solidFill>
                          <a:latin typeface="Arial" panose="020B0604020202020204" pitchFamily="34" charset="0"/>
                          <a:ea typeface="HelvNeue Bold for IBM" charset="77"/>
                          <a:cs typeface="Arial" panose="020B0604020202020204" pitchFamily="34" charset="0"/>
                        </a:rPr>
                        <a:t>Faster, more Flexible</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933282">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US" altLang="en-US" sz="1000" dirty="0">
                          <a:latin typeface="Arial" panose="020B0604020202020204" pitchFamily="34" charset="0"/>
                          <a:cs typeface="Arial" panose="020B0604020202020204" pitchFamily="34" charset="0"/>
                        </a:rPr>
                        <a:t>Implementation</a:t>
                      </a:r>
                      <a:r>
                        <a:rPr lang="en-US" altLang="en-US" sz="1000" baseline="0" dirty="0">
                          <a:latin typeface="Arial" panose="020B0604020202020204" pitchFamily="34" charset="0"/>
                          <a:cs typeface="Arial" panose="020B0604020202020204" pitchFamily="34" charset="0"/>
                        </a:rPr>
                        <a:t> of comprehensive models and calculations</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307046">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Saves</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Time</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827146">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ea typeface="+mn-ea"/>
                          <a:cs typeface="Arial" panose="020B0604020202020204" pitchFamily="34" charset="0"/>
                        </a:rPr>
                        <a:t>On</a:t>
                      </a:r>
                      <a:r>
                        <a:rPr lang="en-GB" altLang="en-US" sz="1000" baseline="0" dirty="0">
                          <a:solidFill>
                            <a:schemeClr val="tx1"/>
                          </a:solidFill>
                          <a:latin typeface="Arial" panose="020B0604020202020204" pitchFamily="34" charset="0"/>
                          <a:ea typeface="+mn-ea"/>
                          <a:cs typeface="Arial" panose="020B0604020202020204" pitchFamily="34" charset="0"/>
                        </a:rPr>
                        <a:t> budget creation, enabling users to focus on analysis and decision making</a:t>
                      </a:r>
                      <a:endParaRPr lang="en-US" altLang="en-US" sz="1000" dirty="0">
                        <a:latin typeface="Arial" panose="020B0604020202020204" pitchFamily="34" charset="0"/>
                        <a:ea typeface="MS PGothic" panose="020B0600070205080204" pitchFamily="34" charset="-128"/>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17516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Boosts</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data quality</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827146">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cs typeface="Arial" panose="020B0604020202020204" pitchFamily="34" charset="0"/>
                        </a:rPr>
                        <a:t>And</a:t>
                      </a:r>
                      <a:r>
                        <a:rPr lang="en-GB" altLang="en-US" sz="1000" baseline="0" dirty="0">
                          <a:solidFill>
                            <a:schemeClr val="tx1"/>
                          </a:solidFill>
                          <a:latin typeface="Arial" panose="020B0604020202020204" pitchFamily="34" charset="0"/>
                          <a:cs typeface="Arial" panose="020B0604020202020204" pitchFamily="34" charset="0"/>
                        </a:rPr>
                        <a:t> standardization, creating greater trust in plans and metrics</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1321317"/>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charset="-128"/>
                <a:cs typeface="Arial" panose="020B0604020202020204" pitchFamily="34" charset="0"/>
              </a:rPr>
              <a:t>IBM® </a:t>
            </a:r>
            <a:r>
              <a:rPr kumimoji="0" lang="en-GB"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MS PGothic" charset="-128"/>
                <a:cs typeface="Arial" panose="020B0604020202020204" pitchFamily="34" charset="0"/>
              </a:rPr>
              <a:t>Cognos</a:t>
            </a: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charset="-128"/>
                <a:cs typeface="Arial" panose="020B0604020202020204" pitchFamily="34" charset="0"/>
              </a:rPr>
              <a:t>® TM1</a:t>
            </a: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28RIhGA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94834" y="495256"/>
            <a:ext cx="1756731"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Education</a:t>
            </a:r>
          </a:p>
        </p:txBody>
      </p:sp>
      <p:sp>
        <p:nvSpPr>
          <p:cNvPr id="6" name="Rectangle 2"/>
          <p:cNvSpPr>
            <a:spLocks noChangeArrowheads="1"/>
          </p:cNvSpPr>
          <p:nvPr/>
        </p:nvSpPr>
        <p:spPr bwMode="auto">
          <a:xfrm>
            <a:off x="622199" y="1093679"/>
            <a:ext cx="225792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Rectangle 4"/>
          <p:cNvSpPr>
            <a:spLocks noChangeArrowheads="1"/>
          </p:cNvSpPr>
          <p:nvPr/>
        </p:nvSpPr>
        <p:spPr bwMode="auto">
          <a:xfrm>
            <a:off x="7497344" y="495256"/>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25" name="Picture 1"/>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7200" y="1103512"/>
            <a:ext cx="4434013" cy="265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6"/>
          <p:cNvSpPr txBox="1"/>
          <p:nvPr/>
        </p:nvSpPr>
        <p:spPr>
          <a:xfrm>
            <a:off x="457200" y="2704445"/>
            <a:ext cx="4076163" cy="1002315"/>
          </a:xfrm>
          <a:prstGeom prst="rect">
            <a:avLst/>
          </a:prstGeom>
          <a:solidFill>
            <a:schemeClr val="bg1">
              <a:alpha val="90000"/>
            </a:schemeClr>
          </a:solidFill>
          <a:ln>
            <a:noFill/>
          </a:ln>
        </p:spPr>
        <p:txBody>
          <a:bodyPr wrap="square" lIns="72000" tIns="72000" rIns="72000" bIns="7200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1200" b="1" i="1" u="none" strike="noStrike" kern="0" cap="none" spc="0" normalizeH="0" baseline="0" noProof="0" dirty="0">
                <a:ln>
                  <a:noFill/>
                </a:ln>
                <a:solidFill>
                  <a:srgbClr val="0070C0"/>
                </a:solidFill>
                <a:effectLst/>
                <a:uLnTx/>
                <a:uFillTx/>
                <a:latin typeface="Arial" panose="020B0604020202020204" pitchFamily="34" charset="0"/>
                <a:ea typeface="DejaVu Sans" charset="0"/>
                <a:cs typeface="Arial" panose="020B0604020202020204" pitchFamily="34" charset="0"/>
              </a:rPr>
              <a:t>“</a:t>
            </a:r>
            <a:r>
              <a:rPr kumimoji="0" lang="en-GB" altLang="en-US" sz="1200" b="1" i="1" u="none" strike="noStrike" kern="0" cap="none" spc="0" normalizeH="0" baseline="0" noProof="0" dirty="0">
                <a:ln>
                  <a:noFill/>
                </a:ln>
                <a:solidFill>
                  <a:srgbClr val="0070C0"/>
                </a:solidFill>
                <a:effectLst/>
                <a:uLnTx/>
                <a:uFillTx/>
                <a:latin typeface="Arial" panose="020B0604020202020204" pitchFamily="34" charset="0"/>
                <a:ea typeface="Arial Unicode MS" charset="0"/>
                <a:cs typeface="Arial" panose="020B0604020202020204" pitchFamily="34" charset="0"/>
              </a:rPr>
              <a:t>With IBM </a:t>
            </a:r>
            <a:r>
              <a:rPr kumimoji="0" lang="en-GB" altLang="en-US" sz="1200" b="1" i="1" u="none" strike="noStrike" kern="0" cap="none" spc="0" normalizeH="0" baseline="0" noProof="0" dirty="0" err="1">
                <a:ln>
                  <a:noFill/>
                </a:ln>
                <a:solidFill>
                  <a:srgbClr val="0070C0"/>
                </a:solidFill>
                <a:effectLst/>
                <a:uLnTx/>
                <a:uFillTx/>
                <a:latin typeface="Arial" panose="020B0604020202020204" pitchFamily="34" charset="0"/>
                <a:ea typeface="Arial Unicode MS" charset="0"/>
                <a:cs typeface="Arial" panose="020B0604020202020204" pitchFamily="34" charset="0"/>
              </a:rPr>
              <a:t>Cognos</a:t>
            </a:r>
            <a:r>
              <a:rPr kumimoji="0" lang="en-GB" altLang="en-US" sz="1200" b="1" i="1" u="none" strike="noStrike" kern="0" cap="none" spc="0" normalizeH="0" baseline="0" noProof="0" dirty="0">
                <a:ln>
                  <a:noFill/>
                </a:ln>
                <a:solidFill>
                  <a:srgbClr val="0070C0"/>
                </a:solidFill>
                <a:effectLst/>
                <a:uLnTx/>
                <a:uFillTx/>
                <a:latin typeface="Arial" panose="020B0604020202020204" pitchFamily="34" charset="0"/>
                <a:ea typeface="Arial Unicode MS" charset="0"/>
                <a:cs typeface="Arial" panose="020B0604020202020204" pitchFamily="34" charset="0"/>
              </a:rPr>
              <a:t> TM1, we have improved various vital processes and gained new, relevant insights which allow us to take better decisions for the company.”</a:t>
            </a:r>
            <a:endParaRPr kumimoji="0" lang="en-GB" altLang="en-US" sz="1200" b="1" i="1" u="none" strike="noStrike" kern="0" cap="none" spc="0" normalizeH="0" baseline="0" noProof="0" dirty="0">
              <a:ln>
                <a:noFill/>
              </a:ln>
              <a:solidFill>
                <a:srgbClr val="0070C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1200" b="1"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 </a:t>
            </a:r>
            <a:r>
              <a:rPr kumimoji="0" lang="en-GB"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Arial Unicode MS" charset="0"/>
                <a:cs typeface="Arial" panose="020B0604020202020204" pitchFamily="34" charset="0"/>
              </a:rPr>
              <a:t>Olivier </a:t>
            </a:r>
            <a:r>
              <a:rPr kumimoji="0" lang="en-GB" altLang="en-US" sz="1200" b="0" i="1" u="none" strike="noStrike" kern="0" cap="none" spc="0" normalizeH="0" baseline="0" noProof="0" dirty="0" err="1">
                <a:ln>
                  <a:noFill/>
                </a:ln>
                <a:solidFill>
                  <a:schemeClr val="tx2">
                    <a:lumMod val="60000"/>
                    <a:lumOff val="40000"/>
                  </a:schemeClr>
                </a:solidFill>
                <a:effectLst/>
                <a:uLnTx/>
                <a:uFillTx/>
                <a:latin typeface="Arial" panose="020B0604020202020204" pitchFamily="34" charset="0"/>
                <a:ea typeface="Arial Unicode MS" charset="0"/>
                <a:cs typeface="Arial" panose="020B0604020202020204" pitchFamily="34" charset="0"/>
              </a:rPr>
              <a:t>Bonomini</a:t>
            </a:r>
            <a:r>
              <a:rPr kumimoji="0" lang="en-GB"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Arial Unicode MS" charset="0"/>
                <a:cs typeface="Arial" panose="020B0604020202020204" pitchFamily="34" charset="0"/>
              </a:rPr>
              <a:t>, Head of Business Engineering </a:t>
            </a:r>
            <a:endPar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3484620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6"/>
          <p:cNvSpPr txBox="1"/>
          <p:nvPr/>
        </p:nvSpPr>
        <p:spPr>
          <a:xfrm>
            <a:off x="452610" y="2958480"/>
            <a:ext cx="2953530" cy="648072"/>
          </a:xfrm>
          <a:prstGeom prst="rect">
            <a:avLst/>
          </a:prstGeom>
          <a:solidFill>
            <a:schemeClr val="bg1">
              <a:alpha val="90000"/>
            </a:schemeClr>
          </a:solidFill>
          <a:ln>
            <a:noFill/>
          </a:ln>
        </p:spPr>
        <p:txBody>
          <a:bodyPr wrap="square" lIns="72000" tIns="72000" rIns="72000" bIns="72000" anchor="t"/>
          <a:lstStyle/>
          <a:p>
            <a:pPr marL="63500" marR="0" lvl="0" indent="-76200" defTabSz="914400" eaLnBrk="1" fontAlgn="auto" latinLnBrk="0" hangingPunct="1">
              <a:lnSpc>
                <a:spcPts val="1300"/>
              </a:lnSpc>
              <a:spcBef>
                <a:spcPts val="0"/>
              </a:spcBef>
              <a:spcAft>
                <a:spcPts val="1100"/>
              </a:spcAft>
              <a:buClrTx/>
              <a:buSzTx/>
              <a:buFontTx/>
              <a:buNone/>
              <a:tabLst/>
              <a:defRPr lang="en-US"/>
            </a:pPr>
            <a:r>
              <a:rPr kumimoji="0" lang="en-US" sz="1200" b="1" i="1" u="none" strike="noStrike" kern="0" cap="none" spc="0" normalizeH="0" baseline="0" noProof="0" dirty="0">
                <a:ln>
                  <a:noFill/>
                </a:ln>
                <a:solidFill>
                  <a:srgbClr val="00639C"/>
                </a:solidFill>
                <a:effectLst/>
                <a:uLnTx/>
                <a:uFillTx/>
                <a:latin typeface="Arial" panose="020B0604020202020204" pitchFamily="34" charset="0"/>
                <a:ea typeface="Lubalin Demi Italic for IBM" charset="77"/>
                <a:cs typeface="Arial" panose="020B0604020202020204" pitchFamily="34" charset="0"/>
              </a:rPr>
              <a:t>“</a:t>
            </a:r>
            <a:r>
              <a:rPr kumimoji="0" lang="en-GB" sz="1200" b="1" i="1" u="none" strike="noStrike" kern="0" cap="none" spc="0" normalizeH="0" baseline="0" noProof="0" dirty="0">
                <a:ln>
                  <a:noFill/>
                </a:ln>
                <a:solidFill>
                  <a:srgbClr val="00639C"/>
                </a:solidFill>
                <a:effectLst/>
                <a:uLnTx/>
                <a:uFillTx/>
                <a:latin typeface="Arial" panose="020B0604020202020204" pitchFamily="34" charset="0"/>
                <a:ea typeface="Lubalin Demi Italic for IBM" charset="77"/>
                <a:cs typeface="Arial" panose="020B0604020202020204" pitchFamily="34" charset="0"/>
              </a:rPr>
              <a:t>The Executive PGDM program developed in partnership with IBM addresses a large gap in the market</a:t>
            </a:r>
            <a:r>
              <a:rPr kumimoji="0" lang="en-US" sz="1200" b="1" i="1" u="none" strike="noStrike" kern="0" cap="none" spc="0" normalizeH="0" baseline="0" noProof="0" dirty="0">
                <a:ln>
                  <a:noFill/>
                </a:ln>
                <a:solidFill>
                  <a:srgbClr val="00639C"/>
                </a:solidFill>
                <a:effectLst/>
                <a:uLnTx/>
                <a:uFillTx/>
                <a:latin typeface="Arial" panose="020B0604020202020204" pitchFamily="34" charset="0"/>
                <a:ea typeface="Lubalin Demi Italic for IBM" charset="77"/>
                <a:cs typeface="Arial" panose="020B0604020202020204" pitchFamily="34" charset="0"/>
              </a:rPr>
              <a:t>”</a:t>
            </a:r>
            <a:endParaRPr kumimoji="0" lang="en-US" sz="800" b="0" i="0" u="none" strike="noStrike" kern="0" cap="none" spc="0" normalizeH="0" baseline="0" noProof="0" dirty="0">
              <a:ln>
                <a:noFill/>
              </a:ln>
              <a:solidFill>
                <a:srgbClr val="00AFD8"/>
              </a:solidFill>
              <a:effectLst/>
              <a:uLnTx/>
              <a:uFillTx/>
              <a:latin typeface="Arial" panose="020B0604020202020204" pitchFamily="34" charset="0"/>
              <a:ea typeface="HelvNeue Light for IBM" charset="77"/>
              <a:cs typeface="Arial" panose="020B0604020202020204" pitchFamily="34" charset="0"/>
            </a:endParaRPr>
          </a:p>
        </p:txBody>
      </p:sp>
      <p:sp>
        <p:nvSpPr>
          <p:cNvPr id="3" name="TextBox 3"/>
          <p:cNvSpPr txBox="1"/>
          <p:nvPr/>
        </p:nvSpPr>
        <p:spPr>
          <a:xfrm>
            <a:off x="2815200" y="4009480"/>
            <a:ext cx="4428000" cy="2218292"/>
          </a:xfrm>
          <a:prstGeom prst="rect">
            <a:avLst/>
          </a:prstGeom>
          <a:noFill/>
          <a:ln>
            <a:noFill/>
          </a:ln>
        </p:spPr>
        <p:txBody>
          <a:bodyPr wrap="square" lIns="0" tIns="0" rIns="0" bIns="0" anchor="t"/>
          <a:lstStyle/>
          <a:p>
            <a:pPr lvl="0">
              <a:spcAft>
                <a:spcPts val="1500"/>
              </a:spcAft>
              <a:defRPr lang="en-US"/>
            </a:pPr>
            <a:r>
              <a:rPr lang="en-US" sz="2800" b="1" kern="0" dirty="0">
                <a:solidFill>
                  <a:srgbClr val="00639C"/>
                </a:solidFill>
                <a:latin typeface="Arial" panose="020B0604020202020204" pitchFamily="34" charset="0"/>
                <a:ea typeface="Lubalin Demi for IBM" charset="77"/>
                <a:cs typeface="Arial" panose="020B0604020202020204" pitchFamily="34" charset="0"/>
              </a:rPr>
              <a:t>IFIM Business School</a:t>
            </a:r>
          </a:p>
          <a:p>
            <a:pPr lvl="0">
              <a:spcAft>
                <a:spcPts val="1500"/>
              </a:spcAft>
              <a:defRPr lang="en-US"/>
            </a:pPr>
            <a:r>
              <a:rPr lang="en-US" sz="2400" b="1" kern="0" dirty="0">
                <a:solidFill>
                  <a:srgbClr val="00AFD8"/>
                </a:solidFill>
                <a:latin typeface="Arial" panose="020B0604020202020204" pitchFamily="34" charset="0"/>
                <a:ea typeface="Lubalin Demi for IBM" charset="77"/>
                <a:cs typeface="Arial" panose="020B0604020202020204" pitchFamily="34" charset="0"/>
              </a:rPr>
              <a:t>E</a:t>
            </a:r>
            <a:r>
              <a:rPr kumimoji="0" lang="en-US" sz="2400" b="1" i="0" u="none" strike="noStrike" kern="0" cap="none" spc="0" normalizeH="0" baseline="0" noProof="0" dirty="0" err="1">
                <a:ln>
                  <a:noFill/>
                </a:ln>
                <a:solidFill>
                  <a:srgbClr val="00AFD8"/>
                </a:solidFill>
                <a:effectLst/>
                <a:uLnTx/>
                <a:uFillTx/>
                <a:latin typeface="Arial" panose="020B0604020202020204" pitchFamily="34" charset="0"/>
                <a:ea typeface="Lubalin Demi for IBM" charset="77"/>
                <a:cs typeface="Arial" panose="020B0604020202020204" pitchFamily="34" charset="0"/>
              </a:rPr>
              <a:t>nables</a:t>
            </a:r>
            <a:r>
              <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 </a:t>
            </a:r>
            <a:r>
              <a:rPr kumimoji="0" lang="en-GB"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students with on-demand analytical skills and relevant real-world experience</a:t>
            </a:r>
            <a:endPar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endParaRPr>
          </a:p>
        </p:txBody>
      </p:sp>
      <p:sp>
        <p:nvSpPr>
          <p:cNvPr id="4" name="TextBox 4"/>
          <p:cNvSpPr txBox="1"/>
          <p:nvPr/>
        </p:nvSpPr>
        <p:spPr>
          <a:xfrm>
            <a:off x="5173199" y="1241798"/>
            <a:ext cx="2484000" cy="1008000"/>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auto" latinLnBrk="0" hangingPunct="1">
              <a:lnSpc>
                <a:spcPct val="100000"/>
              </a:lnSpc>
              <a:spcBef>
                <a:spcPts val="0"/>
              </a:spcBef>
              <a:spcAft>
                <a:spcPts val="500"/>
              </a:spcAft>
              <a:buClrTx/>
              <a:buSzTx/>
              <a:buFontTx/>
              <a:buNone/>
              <a:tabLst/>
              <a:defRPr lang="en-US"/>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rPr>
              <a:t>With global employers </a:t>
            </a:r>
            <a:r>
              <a:rPr kumimoji="0" lang="en-GB"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rPr>
              <a:t>clamoring</a:t>
            </a: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rPr>
              <a:t> for candidates with practical big data and analytics skills, could IFIM Business School (IFIM) create a program that delivered the necessary hands-on experience?</a:t>
            </a: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US" sz="8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endParaRPr>
          </a:p>
        </p:txBody>
      </p:sp>
      <p:sp>
        <p:nvSpPr>
          <p:cNvPr id="5" name="TextBox 5"/>
          <p:cNvSpPr txBox="1"/>
          <p:nvPr/>
        </p:nvSpPr>
        <p:spPr>
          <a:xfrm>
            <a:off x="5173199" y="2327192"/>
            <a:ext cx="2376000" cy="15182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0"/>
              </a:spcBef>
              <a:spcAft>
                <a:spcPts val="500"/>
              </a:spcAft>
              <a:buClrTx/>
              <a:buSzTx/>
              <a:buFontTx/>
              <a:buNone/>
              <a:tabLst/>
              <a:defRPr lang="en-US"/>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rPr>
              <a:t>IFIM Business School (IFIM) teamed with IBM to create an Executive Post Graduate Diploma course in Business Analytics. The program will enable students to gain cutting-edge skills, learn real-life applications from industry experts, and open up exciting career opportunities.</a:t>
            </a: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endParaRPr>
          </a:p>
        </p:txBody>
      </p:sp>
      <p:sp>
        <p:nvSpPr>
          <p:cNvPr id="7" name="TextBox 7"/>
          <p:cNvSpPr txBox="1"/>
          <p:nvPr/>
        </p:nvSpPr>
        <p:spPr>
          <a:xfrm>
            <a:off x="7907659" y="2717800"/>
            <a:ext cx="1587340" cy="411808"/>
          </a:xfrm>
          <a:prstGeom prst="rect">
            <a:avLst/>
          </a:prstGeom>
          <a:noFill/>
          <a:ln>
            <a:noFill/>
          </a:ln>
        </p:spPr>
        <p:txBody>
          <a:bodyPr wrap="square" lIns="0" tIns="0" rIns="0" bIns="0" anchor="t"/>
          <a:lstStyle/>
          <a:p>
            <a:pPr marL="0" marR="0" lvl="0" indent="0" defTabSz="914400" eaLnBrk="1" fontAlgn="auto" latinLnBrk="0" hangingPunct="1">
              <a:lnSpc>
                <a:spcPts val="1100"/>
              </a:lnSpc>
              <a:spcBef>
                <a:spcPts val="0"/>
              </a:spcBef>
              <a:spcAft>
                <a:spcPts val="1100"/>
              </a:spcAft>
              <a:buClrTx/>
              <a:buSzTx/>
              <a:buFontTx/>
              <a:buNone/>
              <a:tabLst/>
              <a:defRPr lang="en-US"/>
            </a:pPr>
            <a:r>
              <a:rPr kumimoji="0" lang="en-GB" sz="900" b="1" i="0" u="none" strike="noStrike" kern="0" cap="none" spc="0" normalizeH="0" baseline="0" noProof="0" dirty="0" err="1">
                <a:ln>
                  <a:noFill/>
                </a:ln>
                <a:solidFill>
                  <a:srgbClr val="FFFFFF"/>
                </a:solidFill>
                <a:effectLst/>
                <a:uLnTx/>
                <a:uFillTx/>
                <a:latin typeface="Arial" panose="020B0604020202020204" pitchFamily="34" charset="0"/>
                <a:ea typeface="HelvNeue Medium for IBM" charset="77"/>
                <a:cs typeface="Arial" panose="020B0604020202020204" pitchFamily="34" charset="0"/>
              </a:rPr>
              <a:t>Dr.</a:t>
            </a:r>
            <a:r>
              <a:rPr kumimoji="0" lang="en-GB" sz="900" b="1" i="0" u="none" strike="noStrike" kern="0" cap="none" spc="0" normalizeH="0" baseline="0" noProof="0" dirty="0">
                <a:ln>
                  <a:noFill/>
                </a:ln>
                <a:solidFill>
                  <a:srgbClr val="FFFFFF"/>
                </a:solidFill>
                <a:effectLst/>
                <a:uLnTx/>
                <a:uFillTx/>
                <a:latin typeface="Arial" panose="020B0604020202020204" pitchFamily="34" charset="0"/>
                <a:ea typeface="HelvNeue Medium for IBM" charset="77"/>
                <a:cs typeface="Arial" panose="020B0604020202020204" pitchFamily="34" charset="0"/>
              </a:rPr>
              <a:t> </a:t>
            </a:r>
            <a:r>
              <a:rPr kumimoji="0" lang="en-GB" sz="900" b="1" i="0" u="none" strike="noStrike" kern="0" cap="none" spc="0" normalizeH="0" baseline="0" noProof="0" dirty="0" err="1">
                <a:ln>
                  <a:noFill/>
                </a:ln>
                <a:solidFill>
                  <a:srgbClr val="FFFFFF"/>
                </a:solidFill>
                <a:effectLst/>
                <a:uLnTx/>
                <a:uFillTx/>
                <a:latin typeface="Arial" panose="020B0604020202020204" pitchFamily="34" charset="0"/>
                <a:ea typeface="HelvNeue Medium for IBM" charset="77"/>
                <a:cs typeface="Arial" panose="020B0604020202020204" pitchFamily="34" charset="0"/>
              </a:rPr>
              <a:t>Gunjan</a:t>
            </a:r>
            <a:r>
              <a:rPr kumimoji="0" lang="en-GB" sz="900" b="1" i="0" u="none" strike="noStrike" kern="0" cap="none" spc="0" normalizeH="0" baseline="0" noProof="0" dirty="0">
                <a:ln>
                  <a:noFill/>
                </a:ln>
                <a:solidFill>
                  <a:srgbClr val="FFFFFF"/>
                </a:solidFill>
                <a:effectLst/>
                <a:uLnTx/>
                <a:uFillTx/>
                <a:latin typeface="Arial" panose="020B0604020202020204" pitchFamily="34" charset="0"/>
                <a:ea typeface="HelvNeue Medium for IBM" charset="77"/>
                <a:cs typeface="Arial" panose="020B0604020202020204" pitchFamily="34" charset="0"/>
              </a:rPr>
              <a:t> M Sharma</a:t>
            </a:r>
            <a:br>
              <a:rPr kumimoji="0" lang="en-GB" sz="900" b="1" i="0" u="none" strike="noStrike" kern="0" cap="none" spc="0" normalizeH="0" baseline="0" noProof="0" dirty="0">
                <a:ln>
                  <a:noFill/>
                </a:ln>
                <a:solidFill>
                  <a:srgbClr val="FFFFFF"/>
                </a:solidFill>
                <a:effectLst/>
                <a:uLnTx/>
                <a:uFillTx/>
                <a:latin typeface="Arial" panose="020B0604020202020204" pitchFamily="34" charset="0"/>
                <a:ea typeface="HelvNeue Medium for IBM" charset="77"/>
                <a:cs typeface="Arial" panose="020B0604020202020204" pitchFamily="34" charset="0"/>
              </a:rPr>
            </a:br>
            <a:r>
              <a:rPr kumimoji="0" lang="en-GB" sz="900" b="1" i="0" u="none" strike="noStrike" kern="0" cap="none" spc="0" normalizeH="0" baseline="0" noProof="0" dirty="0">
                <a:ln>
                  <a:noFill/>
                </a:ln>
                <a:solidFill>
                  <a:srgbClr val="FFFFFF"/>
                </a:solidFill>
                <a:effectLst/>
                <a:uLnTx/>
                <a:uFillTx/>
                <a:latin typeface="Arial" panose="020B0604020202020204" pitchFamily="34" charset="0"/>
                <a:ea typeface="HelvNeue Medium for IBM" charset="77"/>
                <a:cs typeface="Arial" panose="020B0604020202020204" pitchFamily="34" charset="0"/>
              </a:rPr>
              <a:t>Professor of Business Analytics </a:t>
            </a:r>
            <a:br>
              <a:rPr kumimoji="0" lang="en-GB" sz="900" b="1" i="0" u="none" strike="noStrike" kern="0" cap="none" spc="0" normalizeH="0" baseline="0" noProof="0" dirty="0">
                <a:ln>
                  <a:noFill/>
                </a:ln>
                <a:solidFill>
                  <a:srgbClr val="FFFFFF"/>
                </a:solidFill>
                <a:effectLst/>
                <a:uLnTx/>
                <a:uFillTx/>
                <a:latin typeface="Arial" panose="020B0604020202020204" pitchFamily="34" charset="0"/>
                <a:ea typeface="HelvNeue Medium for IBM" charset="77"/>
                <a:cs typeface="Arial" panose="020B0604020202020204" pitchFamily="34" charset="0"/>
              </a:rPr>
            </a:br>
            <a:r>
              <a:rPr kumimoji="0" lang="en-GB" sz="900" b="1" i="0" u="none" strike="noStrike" kern="0" cap="none" spc="0" normalizeH="0" baseline="0" noProof="0" dirty="0">
                <a:ln>
                  <a:noFill/>
                </a:ln>
                <a:solidFill>
                  <a:srgbClr val="FFFFFF"/>
                </a:solidFill>
                <a:effectLst/>
                <a:uLnTx/>
                <a:uFillTx/>
                <a:latin typeface="Arial" panose="020B0604020202020204" pitchFamily="34" charset="0"/>
                <a:ea typeface="HelvNeue Medium for IBM" charset="77"/>
                <a:cs typeface="Arial" panose="020B0604020202020204" pitchFamily="34" charset="0"/>
              </a:rPr>
              <a:t>IFIM Business School</a:t>
            </a:r>
            <a:endParaRPr kumimoji="0" lang="en-US" sz="900" b="1" i="0" u="none" strike="noStrike" kern="0" cap="none" spc="0" normalizeH="0" baseline="0" noProof="0" dirty="0">
              <a:ln>
                <a:noFill/>
              </a:ln>
              <a:solidFill>
                <a:srgbClr val="FFFFFF"/>
              </a:solidFill>
              <a:effectLst/>
              <a:uLnTx/>
              <a:uFillTx/>
              <a:latin typeface="Arial" panose="020B0604020202020204" pitchFamily="34" charset="0"/>
              <a:ea typeface="HelvNeue Medium for IBM" charset="77"/>
              <a:cs typeface="Arial" panose="020B0604020202020204" pitchFamily="34" charset="0"/>
            </a:endParaRPr>
          </a:p>
        </p:txBody>
      </p:sp>
      <p:sp>
        <p:nvSpPr>
          <p:cNvPr id="8" name="TextBox 8"/>
          <p:cNvSpPr txBox="1"/>
          <p:nvPr/>
        </p:nvSpPr>
        <p:spPr>
          <a:xfrm>
            <a:off x="2815200" y="5998029"/>
            <a:ext cx="4428000" cy="1327433"/>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900"/>
              </a:spcAft>
              <a:buClrTx/>
              <a:buSzTx/>
              <a:buFontTx/>
              <a:buNone/>
              <a:tabLst/>
              <a:defRPr lang="en-US"/>
            </a:pPr>
            <a:r>
              <a:rPr kumimoji="0" lang="en-GB" sz="1000" b="0" i="0" u="none" strike="noStrike" kern="0" cap="none" spc="0" normalizeH="0" baseline="0" noProof="0" dirty="0">
                <a:ln>
                  <a:noFill/>
                </a:ln>
                <a:solidFill>
                  <a:srgbClr val="59595B"/>
                </a:solidFill>
                <a:effectLst/>
                <a:uLnTx/>
                <a:uFillTx/>
                <a:latin typeface="Arial" panose="020B0604020202020204" pitchFamily="34" charset="0"/>
                <a:ea typeface="HelvNeue Light for IBM" charset="77"/>
                <a:cs typeface="Arial" panose="020B0604020202020204" pitchFamily="34" charset="0"/>
              </a:rPr>
              <a:t>Strategically located in the heart of Electronics City, Bangalore, IFIM Business School (IFIM) is one of the top business schools in India. Offering post-graduate and PhD programs, IFIM’s vision is to nurture holistic, socially responsible and consistently employable professionals.</a:t>
            </a:r>
            <a:endParaRPr kumimoji="0" lang="en-US" sz="1000" b="0" i="0" u="none" strike="noStrike" kern="0" cap="none" spc="0" normalizeH="0" baseline="0" noProof="0" dirty="0">
              <a:ln>
                <a:noFill/>
              </a:ln>
              <a:solidFill>
                <a:srgbClr val="59595B"/>
              </a:solidFill>
              <a:effectLst/>
              <a:uLnTx/>
              <a:uFillTx/>
              <a:latin typeface="Arial" panose="020B0604020202020204" pitchFamily="34" charset="0"/>
              <a:ea typeface="HelvNeue Light for IBM" charset="77"/>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37360" cy="2561590"/>
        </p:xfrm>
        <a:graphic>
          <a:graphicData uri="http://schemas.openxmlformats.org/drawingml/2006/table">
            <a:tbl>
              <a:tblPr/>
              <a:tblGrid>
                <a:gridCol w="1737360">
                  <a:extLst>
                    <a:ext uri="{9D8B030D-6E8A-4147-A177-3AD203B41FA5}">
                      <a16:colId xmlns:a16="http://schemas.microsoft.com/office/drawing/2014/main" val="20000"/>
                    </a:ext>
                  </a:extLst>
                </a:gridCol>
              </a:tblGrid>
              <a:tr h="241300">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17780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Opens up </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384810">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exciting career opportunities </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161452">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Equips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777240">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students with highly marketable skills that addresses current gap in the market </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144016">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Attracts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444500">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new students to IFIM, helping it to remain a preferred destination for business studies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1317015"/>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endParaRPr kumimoji="0" lang="en-US" sz="1200" b="0" i="0" u="none" strike="noStrike" kern="0" cap="none" spc="0" normalizeH="0" baseline="0" noProof="0" dirty="0">
              <a:ln>
                <a:noFill/>
              </a:ln>
              <a:solidFill>
                <a:srgbClr val="FFFFFF"/>
              </a:solidFill>
              <a:effectLst/>
              <a:uLnTx/>
              <a:uFillTx/>
              <a:latin typeface="Lubalin Demi for IBM" charset="77"/>
              <a:ea typeface="Lubalin Demi for IBM" charset="77"/>
              <a:cs typeface="Lubalin Demi for IBM" charset="77"/>
            </a:endParaRPr>
          </a:p>
          <a:p>
            <a:pPr marL="88900" marR="0" lvl="0" indent="-88900" defTabSz="914400" eaLnBrk="1" fontAlgn="auto" latinLnBrk="0" hangingPunct="1">
              <a:lnSpc>
                <a:spcPts val="1000"/>
              </a:lnSpc>
              <a:spcBef>
                <a:spcPts val="0"/>
              </a:spcBef>
              <a:spcAft>
                <a:spcPts val="400"/>
              </a:spcAft>
              <a:buClr>
                <a:schemeClr val="bg1"/>
              </a:buClr>
              <a:buSzPct val="100000"/>
              <a:buFont typeface="Arial" panose="020B0604020202020204" pitchFamily="34" charset="0"/>
              <a:buChar char="•"/>
              <a:tabLst>
                <a:tab pos="88900" algn="l"/>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rPr>
              <a:t>IBM® </a:t>
            </a: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rPr>
              <a:t>BigInsights</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rPr>
              <a:t>®</a:t>
            </a:r>
          </a:p>
          <a:p>
            <a:pPr marL="88900" marR="0" lvl="0" indent="-88900" defTabSz="914400" eaLnBrk="1" fontAlgn="auto" latinLnBrk="0" hangingPunct="1">
              <a:lnSpc>
                <a:spcPts val="1000"/>
              </a:lnSpc>
              <a:spcBef>
                <a:spcPts val="0"/>
              </a:spcBef>
              <a:spcAft>
                <a:spcPts val="400"/>
              </a:spcAft>
              <a:buClr>
                <a:schemeClr val="bg1"/>
              </a:buClr>
              <a:buSzPct val="100000"/>
              <a:buFont typeface="Arial" panose="020B0604020202020204" pitchFamily="34" charset="0"/>
              <a:buChar char="•"/>
              <a:tabLst>
                <a:tab pos="88900" algn="l"/>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rPr>
              <a:t>IBM Cognos® Business Intelligence</a:t>
            </a:r>
          </a:p>
          <a:p>
            <a:pPr marL="88900" marR="0" lvl="0" indent="-88900" defTabSz="914400" eaLnBrk="1" fontAlgn="auto" latinLnBrk="0" hangingPunct="1">
              <a:lnSpc>
                <a:spcPts val="1000"/>
              </a:lnSpc>
              <a:spcBef>
                <a:spcPts val="0"/>
              </a:spcBef>
              <a:spcAft>
                <a:spcPts val="400"/>
              </a:spcAft>
              <a:buClr>
                <a:schemeClr val="bg1"/>
              </a:buClr>
              <a:buSzPct val="100000"/>
              <a:buFont typeface="Arial" panose="020B0604020202020204" pitchFamily="34" charset="0"/>
              <a:buChar char="•"/>
              <a:tabLst>
                <a:tab pos="88900" algn="l"/>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rPr>
              <a:t>IBM Cognos Insight</a:t>
            </a:r>
          </a:p>
          <a:p>
            <a:pPr marL="88900" marR="0" lvl="0" indent="-88900" defTabSz="914400" eaLnBrk="1" fontAlgn="auto" latinLnBrk="0" hangingPunct="1">
              <a:lnSpc>
                <a:spcPts val="1000"/>
              </a:lnSpc>
              <a:spcBef>
                <a:spcPts val="0"/>
              </a:spcBef>
              <a:spcAft>
                <a:spcPts val="400"/>
              </a:spcAft>
              <a:buClr>
                <a:schemeClr val="bg1"/>
              </a:buClr>
              <a:buSzPct val="100000"/>
              <a:buFont typeface="Arial" panose="020B0604020202020204" pitchFamily="34" charset="0"/>
              <a:buChar char="•"/>
              <a:tabLst>
                <a:tab pos="88900" algn="l"/>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rPr>
              <a:t>IBM Cognos TM1®</a:t>
            </a:r>
          </a:p>
          <a:p>
            <a:pPr marL="88900" marR="0" lvl="0" indent="-88900" defTabSz="914400" eaLnBrk="1" fontAlgn="auto" latinLnBrk="0" hangingPunct="1">
              <a:lnSpc>
                <a:spcPts val="1000"/>
              </a:lnSpc>
              <a:spcBef>
                <a:spcPts val="0"/>
              </a:spcBef>
              <a:spcAft>
                <a:spcPts val="400"/>
              </a:spcAft>
              <a:buClr>
                <a:schemeClr val="bg1"/>
              </a:buClr>
              <a:buSzPct val="100000"/>
              <a:buFont typeface="Arial" panose="020B0604020202020204" pitchFamily="34" charset="0"/>
              <a:buChar char="•"/>
              <a:tabLst>
                <a:tab pos="88900" algn="l"/>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rPr>
              <a:t>IBM SPSS® Statistics</a:t>
            </a:r>
          </a:p>
          <a:p>
            <a:pPr marL="88900" marR="0" lvl="0" indent="-88900" defTabSz="914400" eaLnBrk="1" fontAlgn="auto" latinLnBrk="0" hangingPunct="1">
              <a:lnSpc>
                <a:spcPts val="1000"/>
              </a:lnSpc>
              <a:spcBef>
                <a:spcPts val="0"/>
              </a:spcBef>
              <a:spcAft>
                <a:spcPts val="400"/>
              </a:spcAft>
              <a:buClrTx/>
              <a:buSzTx/>
              <a:buFontTx/>
              <a:buNone/>
              <a:tabLst>
                <a:tab pos="0" algn="l"/>
              </a:tabLst>
              <a:defRPr lang="en-US"/>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rPr>
              <a:t>		</a:t>
            </a: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70443" y="465864"/>
            <a:ext cx="1371600"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Education</a:t>
            </a:r>
          </a:p>
        </p:txBody>
      </p:sp>
      <p:pic>
        <p:nvPicPr>
          <p:cNvPr id="6" name="Picture 5"/>
          <p:cNvPicPr>
            <a:picLocks noChangeAspect="1"/>
          </p:cNvPicPr>
          <p:nvPr/>
        </p:nvPicPr>
        <p:blipFill>
          <a:blip r:embed="rId11"/>
          <a:stretch>
            <a:fillRect/>
          </a:stretch>
        </p:blipFill>
        <p:spPr>
          <a:xfrm>
            <a:off x="9327568" y="465864"/>
            <a:ext cx="278131" cy="396000"/>
          </a:xfrm>
          <a:prstGeom prst="rect">
            <a:avLst/>
          </a:prstGeom>
        </p:spPr>
      </p:pic>
      <p:pic>
        <p:nvPicPr>
          <p:cNvPr id="16" name="Picture 15"/>
          <p:cNvPicPr>
            <a:picLocks noChangeAspect="1"/>
          </p:cNvPicPr>
          <p:nvPr/>
        </p:nvPicPr>
        <p:blipFill rotWithShape="1">
          <a:blip r:embed="rId12">
            <a:extLst>
              <a:ext uri="{28A0092B-C50C-407E-A947-70E740481C1C}">
                <a14:useLocalDpi xmlns:a14="http://schemas.microsoft.com/office/drawing/2010/main" val="0"/>
              </a:ext>
            </a:extLst>
          </a:blip>
          <a:srcRect b="4462"/>
          <a:stretch/>
        </p:blipFill>
        <p:spPr>
          <a:xfrm>
            <a:off x="7909200" y="1281600"/>
            <a:ext cx="1371600" cy="1310400"/>
          </a:xfrm>
          <a:prstGeom prst="rect">
            <a:avLst/>
          </a:prstGeom>
        </p:spPr>
      </p:pic>
      <p:pic>
        <p:nvPicPr>
          <p:cNvPr id="17" name="Picture 16"/>
          <p:cNvPicPr>
            <a:picLocks noChangeAspect="1"/>
          </p:cNvPicPr>
          <p:nvPr/>
        </p:nvPicPr>
        <p:blipFill rotWithShape="1">
          <a:blip r:embed="rId13" cstate="print">
            <a:extLst>
              <a:ext uri="{28A0092B-C50C-407E-A947-70E740481C1C}">
                <a14:useLocalDpi xmlns:a14="http://schemas.microsoft.com/office/drawing/2010/main" val="0"/>
              </a:ext>
            </a:extLst>
          </a:blip>
          <a:srcRect r="8834"/>
          <a:stretch/>
        </p:blipFill>
        <p:spPr>
          <a:xfrm>
            <a:off x="453600" y="1101600"/>
            <a:ext cx="4492800" cy="2638800"/>
          </a:xfrm>
          <a:prstGeom prst="rect">
            <a:avLst/>
          </a:prstGeom>
        </p:spPr>
      </p:pic>
    </p:spTree>
    <p:extLst>
      <p:ext uri="{BB962C8B-B14F-4D97-AF65-F5344CB8AC3E}">
        <p14:creationId xmlns:p14="http://schemas.microsoft.com/office/powerpoint/2010/main" val="5089502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09480"/>
            <a:ext cx="4428000" cy="2218292"/>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Portland State University</a:t>
            </a:r>
          </a:p>
          <a:p>
            <a:pPr marL="0" marR="0" lvl="0" indent="0" defTabSz="914400" eaLnBrk="1" fontAlgn="auto" latinLnBrk="0" hangingPunct="1">
              <a:lnSpc>
                <a:spcPct val="100000"/>
              </a:lnSpc>
              <a:spcBef>
                <a:spcPts val="0"/>
              </a:spcBef>
              <a:spcAft>
                <a:spcPts val="1500"/>
              </a:spcAft>
              <a:buClrTx/>
              <a:buSzTx/>
              <a:buFontTx/>
              <a:buNone/>
              <a:tabLst/>
              <a:defRPr lang="en-US"/>
            </a:pPr>
            <a:r>
              <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Graduating to the next level of Performance management with IBM </a:t>
            </a:r>
            <a:r>
              <a:rPr kumimoji="0" lang="en-US" sz="2400" b="1" i="0" u="none" strike="noStrike" kern="0" cap="none" spc="0" normalizeH="0" baseline="0" noProof="0" dirty="0" err="1">
                <a:ln>
                  <a:noFill/>
                </a:ln>
                <a:solidFill>
                  <a:srgbClr val="00AFD8"/>
                </a:solidFill>
                <a:effectLst/>
                <a:uLnTx/>
                <a:uFillTx/>
                <a:latin typeface="Arial" panose="020B0604020202020204" pitchFamily="34" charset="0"/>
                <a:ea typeface="Lubalin Demi for IBM" charset="77"/>
                <a:cs typeface="Arial" panose="020B0604020202020204" pitchFamily="34" charset="0"/>
              </a:rPr>
              <a:t>Cognos</a:t>
            </a:r>
            <a:r>
              <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 TM1</a:t>
            </a:r>
          </a:p>
        </p:txBody>
      </p:sp>
      <p:sp>
        <p:nvSpPr>
          <p:cNvPr id="4" name="TextBox 4"/>
          <p:cNvSpPr txBox="1"/>
          <p:nvPr/>
        </p:nvSpPr>
        <p:spPr>
          <a:xfrm>
            <a:off x="5173200" y="1241799"/>
            <a:ext cx="4243516" cy="10356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auto" latinLnBrk="0" hangingPunct="1">
              <a:lnSpc>
                <a:spcPct val="100000"/>
              </a:lnSpc>
              <a:spcBef>
                <a:spcPts val="0"/>
              </a:spcBef>
              <a:spcAft>
                <a:spcPts val="500"/>
              </a:spcAft>
              <a:buClrTx/>
              <a:buSzTx/>
              <a:buFontTx/>
              <a:buNone/>
              <a:tabLst/>
              <a:defRPr lang="en-US"/>
            </a:pPr>
            <a:r>
              <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rPr>
              <a:t>Portland State University aims to drive continuous service improvements within a tight budget. Greater control over expense management could help – but fragmented spreadsheet-based process presented a challenge.</a:t>
            </a: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5" name="TextBox 5"/>
          <p:cNvSpPr txBox="1"/>
          <p:nvPr/>
        </p:nvSpPr>
        <p:spPr>
          <a:xfrm>
            <a:off x="5173200" y="2425593"/>
            <a:ext cx="4392688" cy="1294144"/>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Integrating financial and operational data from fragmented spreadsheets made Portland State University’s annual budgeting process a time-consuming, error-prone process. Today, the University has integrated its budgeting data in a single solution, enabling rapid, automated reporting that delivers dependable results for decision-makers.</a:t>
            </a:r>
          </a:p>
          <a:p>
            <a:pPr marL="0" marR="0" lvl="0" indent="0" defTabSz="914400" eaLnBrk="1" fontAlgn="auto" latinLnBrk="0" hangingPunct="1">
              <a:lnSpc>
                <a:spcPct val="100000"/>
              </a:lnSpc>
              <a:spcBef>
                <a:spcPts val="0"/>
              </a:spcBef>
              <a:spcAft>
                <a:spcPts val="4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b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br>
            <a:endParaRPr kumimoji="0" lang="en-US" sz="1000" b="1" i="0" u="none" strike="noStrike" kern="0" cap="none" spc="0" normalizeH="0" baseline="0" noProof="0" dirty="0">
              <a:ln>
                <a:noFill/>
              </a:ln>
              <a:solidFill>
                <a:srgbClr val="FFFFFF"/>
              </a:solidFill>
              <a:effectLst/>
              <a:uLnTx/>
              <a:uFillTx/>
              <a:latin typeface="Arial" charset="0"/>
              <a:ea typeface="Arial" charset="0"/>
              <a:cs typeface="Arial" charset="0"/>
            </a:endParaRPr>
          </a:p>
        </p:txBody>
      </p:sp>
      <p:sp>
        <p:nvSpPr>
          <p:cNvPr id="8" name="TextBox 8"/>
          <p:cNvSpPr txBox="1"/>
          <p:nvPr/>
        </p:nvSpPr>
        <p:spPr>
          <a:xfrm>
            <a:off x="2815200" y="6125500"/>
            <a:ext cx="4428000" cy="904996"/>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rPr>
              <a:t>Portland State University (PSU), located on a 50-acre campus in downtown Portland, is a nationally acclaimed leader in sustainability and community based learning. PSU has eight separate schools, 3,500 staff members, and offers more than 220 undergraduate, masters, and doctoral degree options, as well as graduate certificates and continuing education programs.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37360" cy="2859089"/>
        </p:xfrm>
        <a:graphic>
          <a:graphicData uri="http://schemas.openxmlformats.org/drawingml/2006/table">
            <a:tbl>
              <a:tblPr/>
              <a:tblGrid>
                <a:gridCol w="1737360">
                  <a:extLst>
                    <a:ext uri="{9D8B030D-6E8A-4147-A177-3AD203B41FA5}">
                      <a16:colId xmlns:a16="http://schemas.microsoft.com/office/drawing/2014/main" val="20000"/>
                    </a:ext>
                  </a:extLst>
                </a:gridCol>
              </a:tblGrid>
              <a:tr h="296464">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Integrates</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data</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640500">
                <a:tc>
                  <a:txBody>
                    <a:bodyPr/>
                    <a:lstStyle/>
                    <a:p>
                      <a:pPr marL="50800" marR="50800" lvl="0" indent="0">
                        <a:lnSpc>
                          <a:spcPct val="100000"/>
                        </a:lnSpc>
                        <a:spcAft>
                          <a:spcPts val="400"/>
                        </a:spcAft>
                        <a:defRPr lang="en-US"/>
                      </a:pPr>
                      <a:r>
                        <a:rPr lang="en-US" sz="1000" dirty="0">
                          <a:solidFill>
                            <a:schemeClr val="tx1"/>
                          </a:solidFill>
                          <a:latin typeface="Arial" panose="020B0604020202020204" pitchFamily="34" charset="0"/>
                          <a:ea typeface="+mn-ea"/>
                          <a:cs typeface="Arial" panose="020B0604020202020204" pitchFamily="34" charset="0"/>
                        </a:rPr>
                        <a:t>From</a:t>
                      </a:r>
                      <a:r>
                        <a:rPr lang="en-US" sz="1000" baseline="0" dirty="0">
                          <a:solidFill>
                            <a:schemeClr val="tx1"/>
                          </a:solidFill>
                          <a:latin typeface="Arial" panose="020B0604020202020204" pitchFamily="34" charset="0"/>
                          <a:ea typeface="+mn-ea"/>
                          <a:cs typeface="Arial" panose="020B0604020202020204" pitchFamily="34" charset="0"/>
                        </a:rPr>
                        <a:t> more than 30 fiscal officers and 400 Organizational units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67%</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Efficiency boost</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686337">
                <a:tc>
                  <a:txBody>
                    <a:bodyPr/>
                    <a:lstStyle/>
                    <a:p>
                      <a:pPr marL="50800" marR="50800" lvl="0" indent="0">
                        <a:lnSpc>
                          <a:spcPct val="100000"/>
                        </a:lnSpc>
                        <a:spcAft>
                          <a:spcPts val="400"/>
                        </a:spcAft>
                        <a:defRPr lang="en-US"/>
                      </a:pPr>
                      <a:r>
                        <a:rPr lang="en-US" sz="1000" dirty="0">
                          <a:solidFill>
                            <a:schemeClr val="tx1"/>
                          </a:solidFill>
                          <a:latin typeface="Arial" panose="020B0604020202020204" pitchFamily="34" charset="0"/>
                          <a:ea typeface="+mn-ea"/>
                          <a:cs typeface="Arial" panose="020B0604020202020204" pitchFamily="34" charset="0"/>
                        </a:rPr>
                        <a:t>Achieved</a:t>
                      </a:r>
                      <a:r>
                        <a:rPr lang="en-US" sz="1000" baseline="0" dirty="0">
                          <a:solidFill>
                            <a:schemeClr val="tx1"/>
                          </a:solidFill>
                          <a:latin typeface="Arial" panose="020B0604020202020204" pitchFamily="34" charset="0"/>
                          <a:ea typeface="+mn-ea"/>
                          <a:cs typeface="Arial" panose="020B0604020202020204" pitchFamily="34" charset="0"/>
                        </a:rPr>
                        <a:t> for some key planning processes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Deeper</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Insight</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561721">
                <a:tc>
                  <a:txBody>
                    <a:bodyPr/>
                    <a:lstStyle/>
                    <a:p>
                      <a:pPr marL="50800" marR="50800" lvl="0" indent="0">
                        <a:lnSpc>
                          <a:spcPct val="100000"/>
                        </a:lnSpc>
                        <a:spcAft>
                          <a:spcPts val="400"/>
                        </a:spcAft>
                        <a:defRPr lang="en-US"/>
                      </a:pPr>
                      <a:r>
                        <a:rPr lang="en-US" sz="1000" dirty="0">
                          <a:solidFill>
                            <a:schemeClr val="tx1"/>
                          </a:solidFill>
                          <a:latin typeface="Arial" panose="020B0604020202020204" pitchFamily="34" charset="0"/>
                          <a:ea typeface="+mn-ea"/>
                          <a:cs typeface="Arial" panose="020B0604020202020204" pitchFamily="34" charset="0"/>
                        </a:rPr>
                        <a:t>Enables</a:t>
                      </a:r>
                      <a:r>
                        <a:rPr lang="en-US" sz="1000" baseline="0" dirty="0">
                          <a:solidFill>
                            <a:schemeClr val="tx1"/>
                          </a:solidFill>
                          <a:latin typeface="Arial" panose="020B0604020202020204" pitchFamily="34" charset="0"/>
                          <a:ea typeface="+mn-ea"/>
                          <a:cs typeface="Arial" panose="020B0604020202020204" pitchFamily="34" charset="0"/>
                        </a:rPr>
                        <a:t> the university to gain the maximum value from tight budgets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1184409"/>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US" sz="1000" b="0" i="0" u="none" strike="noStrike" kern="50" cap="none" spc="0" normalizeH="0" baseline="0" noProof="0" dirty="0">
                <a:ln>
                  <a:noFill/>
                </a:ln>
                <a:solidFill>
                  <a:sysClr val="windowText" lastClr="000000"/>
                </a:solidFill>
                <a:effectLst/>
                <a:uLnTx/>
                <a:uFillTx/>
                <a:latin typeface="Arial"/>
                <a:ea typeface="Arial Unicode MS"/>
                <a:cs typeface="OpenSymbol"/>
              </a:rPr>
              <a:t>IBM® </a:t>
            </a:r>
            <a:r>
              <a:rPr kumimoji="0" lang="en-US" sz="1000" b="0" i="0" u="none" strike="noStrike" kern="50" cap="none" spc="0" normalizeH="0" baseline="0" noProof="0" dirty="0" err="1">
                <a:ln>
                  <a:noFill/>
                </a:ln>
                <a:solidFill>
                  <a:sysClr val="windowText" lastClr="000000"/>
                </a:solidFill>
                <a:effectLst/>
                <a:uLnTx/>
                <a:uFillTx/>
                <a:latin typeface="Arial"/>
                <a:ea typeface="Arial Unicode MS"/>
                <a:cs typeface="OpenSymbol"/>
              </a:rPr>
              <a:t>Cognos</a:t>
            </a:r>
            <a:r>
              <a:rPr kumimoji="0" lang="en-US" sz="1000" b="0" i="0" u="none" strike="noStrike" kern="50" cap="none" spc="0" normalizeH="0" baseline="0" noProof="0" dirty="0">
                <a:ln>
                  <a:noFill/>
                </a:ln>
                <a:solidFill>
                  <a:sysClr val="windowText" lastClr="000000"/>
                </a:solidFill>
                <a:effectLst/>
                <a:uLnTx/>
                <a:uFillTx/>
                <a:latin typeface="Arial"/>
                <a:ea typeface="Arial Unicode MS"/>
                <a:cs typeface="OpenSymbol"/>
              </a:rPr>
              <a:t>® Business Intelligence</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US" sz="1000" b="0" i="0" u="none" strike="noStrike" kern="50" cap="none" spc="0" normalizeH="0" baseline="0" noProof="0" dirty="0">
                <a:ln>
                  <a:noFill/>
                </a:ln>
                <a:solidFill>
                  <a:sysClr val="windowText" lastClr="000000"/>
                </a:solidFill>
                <a:effectLst/>
                <a:uLnTx/>
                <a:uFillTx/>
                <a:latin typeface="Arial"/>
                <a:ea typeface="Arial Unicode MS"/>
                <a:cs typeface="OpenSymbol"/>
              </a:rPr>
              <a:t>IBM </a:t>
            </a:r>
            <a:r>
              <a:rPr kumimoji="0" lang="en-US" sz="1000" b="0" i="0" u="none" strike="noStrike" kern="50" cap="none" spc="0" normalizeH="0" baseline="0" noProof="0" dirty="0" err="1">
                <a:ln>
                  <a:noFill/>
                </a:ln>
                <a:solidFill>
                  <a:sysClr val="windowText" lastClr="000000"/>
                </a:solidFill>
                <a:effectLst/>
                <a:uLnTx/>
                <a:uFillTx/>
                <a:latin typeface="Arial"/>
                <a:ea typeface="Arial Unicode MS"/>
                <a:cs typeface="OpenSymbol"/>
              </a:rPr>
              <a:t>Cognos</a:t>
            </a:r>
            <a:r>
              <a:rPr kumimoji="0" lang="en-US" sz="1000" b="0" i="0" u="none" strike="noStrike" kern="50" cap="none" spc="0" normalizeH="0" baseline="0" noProof="0" dirty="0">
                <a:ln>
                  <a:noFill/>
                </a:ln>
                <a:solidFill>
                  <a:sysClr val="windowText" lastClr="000000"/>
                </a:solidFill>
                <a:effectLst/>
                <a:uLnTx/>
                <a:uFillTx/>
                <a:latin typeface="Arial"/>
                <a:ea typeface="Arial Unicode MS"/>
                <a:cs typeface="OpenSymbol"/>
              </a:rPr>
              <a:t> TM1®</a:t>
            </a:r>
          </a:p>
          <a:p>
            <a:pPr marL="0" marR="0" lvl="0" indent="0" defTabSz="914400" eaLnBrk="1" fontAlgn="auto" latinLnBrk="0" hangingPunct="1">
              <a:lnSpc>
                <a:spcPct val="100000"/>
              </a:lnSpc>
              <a:spcBef>
                <a:spcPts val="0"/>
              </a:spcBef>
              <a:spcAft>
                <a:spcPts val="0"/>
              </a:spcAft>
              <a:buClr>
                <a:schemeClr val="bg1"/>
              </a:buClr>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a:p>
            <a:pPr marL="171450" marR="0" lvl="0" indent="-171450" defTabSz="914400" eaLnBrk="1" fontAlgn="auto" latinLnBrk="0" hangingPunct="1">
              <a:lnSpc>
                <a:spcPts val="1000"/>
              </a:lnSpc>
              <a:spcBef>
                <a:spcPts val="0"/>
              </a:spcBef>
              <a:spcAft>
                <a:spcPts val="400"/>
              </a:spcAft>
              <a:buClrTx/>
              <a:buSzTx/>
              <a:buFont typeface="Arial" charset="0"/>
              <a:buChar char="•"/>
              <a:tabLst/>
              <a:defRPr lang="en-US"/>
            </a:pPr>
            <a:endPar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endParaRP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28RIhGA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70442" y="465864"/>
            <a:ext cx="1756731"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Education</a:t>
            </a:r>
          </a:p>
        </p:txBody>
      </p:sp>
      <p:sp>
        <p:nvSpPr>
          <p:cNvPr id="6" name="Rectangle 2"/>
          <p:cNvSpPr>
            <a:spLocks noChangeArrowheads="1"/>
          </p:cNvSpPr>
          <p:nvPr/>
        </p:nvSpPr>
        <p:spPr bwMode="auto">
          <a:xfrm>
            <a:off x="622199" y="1093679"/>
            <a:ext cx="225792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Rectangle 4"/>
          <p:cNvSpPr>
            <a:spLocks noChangeArrowheads="1"/>
          </p:cNvSpPr>
          <p:nvPr/>
        </p:nvSpPr>
        <p:spPr bwMode="auto">
          <a:xfrm>
            <a:off x="8123399" y="521585"/>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24" name="Picture 18" descr="G:\000Drive02\IBM\IBM_SoftwareGroup\BusinessAnalytics\PortlandStateUni_19452\Slide\education_20_cropped.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2031" y="1103512"/>
            <a:ext cx="4259510" cy="2638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6"/>
          <p:cNvSpPr txBox="1"/>
          <p:nvPr/>
        </p:nvSpPr>
        <p:spPr>
          <a:xfrm>
            <a:off x="757084" y="2733365"/>
            <a:ext cx="3844413" cy="953727"/>
          </a:xfrm>
          <a:prstGeom prst="rect">
            <a:avLst/>
          </a:prstGeom>
          <a:solidFill>
            <a:schemeClr val="bg1">
              <a:alpha val="90000"/>
            </a:schemeClr>
          </a:solidFill>
          <a:ln>
            <a:noFill/>
          </a:ln>
        </p:spPr>
        <p:txBody>
          <a:bodyPr wrap="square" lIns="72000" tIns="72000" rIns="72000" bIns="7200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1"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“IBM </a:t>
            </a:r>
            <a:r>
              <a:rPr kumimoji="0" lang="en-GB" sz="1200" b="1" i="1" u="none" strike="noStrike" kern="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Cognos</a:t>
            </a:r>
            <a:r>
              <a:rPr kumimoji="0" lang="en-GB" sz="1200" b="1" i="1"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TM1 has allowed us to focus on what the data tells us rather than just collecting it.”</a:t>
            </a:r>
            <a:endParaRPr kumimoji="0" lang="en-GB" altLang="en-US" sz="1200" b="1" i="1" u="none" strike="noStrike" kern="0" cap="none" spc="0" normalizeH="0" baseline="0" noProof="0" dirty="0">
              <a:ln>
                <a:noFill/>
              </a:ln>
              <a:solidFill>
                <a:srgbClr val="0070C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rPr>
              <a:t>— </a:t>
            </a:r>
            <a:r>
              <a:rPr kumimoji="0" lang="en-GB"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Alan Finn, Associate Vice President Budget and Finance, Portland State University</a:t>
            </a:r>
            <a:endPar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Arial" charset="0"/>
              <a:cs typeface="Arial" panose="020B0604020202020204" pitchFamily="34" charset="0"/>
            </a:endParaRPr>
          </a:p>
        </p:txBody>
      </p:sp>
      <p:pic>
        <p:nvPicPr>
          <p:cNvPr id="29" name="Picture 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34682" y="474332"/>
            <a:ext cx="2038350" cy="431800"/>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99543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b="25292"/>
          <a:stretch/>
        </p:blipFill>
        <p:spPr>
          <a:xfrm>
            <a:off x="457200" y="1101600"/>
            <a:ext cx="4492800" cy="2638800"/>
          </a:xfrm>
          <a:prstGeom prst="rect">
            <a:avLst/>
          </a:prstGeom>
        </p:spPr>
      </p:pic>
      <p:sp>
        <p:nvSpPr>
          <p:cNvPr id="14" name="TextBox 6"/>
          <p:cNvSpPr txBox="1"/>
          <p:nvPr/>
        </p:nvSpPr>
        <p:spPr>
          <a:xfrm>
            <a:off x="457200" y="3072363"/>
            <a:ext cx="4273936" cy="467300"/>
          </a:xfrm>
          <a:prstGeom prst="rect">
            <a:avLst/>
          </a:prstGeom>
          <a:solidFill>
            <a:schemeClr val="bg1">
              <a:alpha val="90000"/>
            </a:schemeClr>
          </a:solidFill>
          <a:ln>
            <a:noFill/>
          </a:ln>
        </p:spPr>
        <p:txBody>
          <a:bodyPr wrap="square" lIns="72000" tIns="72000" rIns="72000" bIns="72000" anchor="t"/>
          <a:lstStyle/>
          <a:p>
            <a:pPr marL="63500" marR="0" lvl="0" indent="-76200" defTabSz="914400" eaLnBrk="1" fontAlgn="auto" latinLnBrk="0" hangingPunct="1">
              <a:lnSpc>
                <a:spcPts val="1300"/>
              </a:lnSpc>
              <a:spcBef>
                <a:spcPts val="0"/>
              </a:spcBef>
              <a:spcAft>
                <a:spcPts val="1100"/>
              </a:spcAft>
              <a:buClrTx/>
              <a:buSzTx/>
              <a:buFontTx/>
              <a:buNone/>
              <a:tabLst/>
              <a:defRPr lang="en-US"/>
            </a:pPr>
            <a:r>
              <a:rPr kumimoji="0" lang="en-US" sz="1200" b="1" i="1" u="none" strike="noStrike" kern="0" cap="none" spc="0" normalizeH="0" baseline="0" noProof="0" dirty="0">
                <a:ln>
                  <a:noFill/>
                </a:ln>
                <a:solidFill>
                  <a:srgbClr val="00639C"/>
                </a:solidFill>
                <a:effectLst/>
                <a:uLnTx/>
                <a:uFillTx/>
                <a:latin typeface="Arial" panose="020B0604020202020204" pitchFamily="34" charset="0"/>
                <a:ea typeface="Lubalin Demi Italic for IBM" charset="77"/>
                <a:cs typeface="Arial" panose="020B0604020202020204" pitchFamily="34" charset="0"/>
              </a:rPr>
              <a:t>“</a:t>
            </a:r>
            <a:r>
              <a:rPr kumimoji="0" lang="en-GB" sz="1200" b="1" i="1" u="none" strike="noStrike" kern="0" cap="none" spc="0" normalizeH="0" baseline="0" noProof="0" dirty="0">
                <a:ln>
                  <a:noFill/>
                </a:ln>
                <a:solidFill>
                  <a:srgbClr val="00639C"/>
                </a:solidFill>
                <a:effectLst/>
                <a:uLnTx/>
                <a:uFillTx/>
                <a:latin typeface="Arial" panose="020B0604020202020204" pitchFamily="34" charset="0"/>
                <a:ea typeface="Lubalin Demi Italic for IBM" charset="77"/>
                <a:cs typeface="Arial" panose="020B0604020202020204" pitchFamily="34" charset="0"/>
              </a:rPr>
              <a:t>IBM Analytics solutions help us make every cent count towards making the university better.”</a:t>
            </a:r>
            <a:endParaRPr kumimoji="0" lang="en-US" sz="800" b="0" i="0" u="none" strike="noStrike" kern="0" cap="none" spc="0" normalizeH="0" baseline="0" noProof="0" dirty="0">
              <a:ln>
                <a:noFill/>
              </a:ln>
              <a:solidFill>
                <a:srgbClr val="00AFD8"/>
              </a:solidFill>
              <a:effectLst/>
              <a:uLnTx/>
              <a:uFillTx/>
              <a:latin typeface="Arial" panose="020B0604020202020204" pitchFamily="34" charset="0"/>
              <a:ea typeface="HelvNeue Light for IBM" charset="77"/>
              <a:cs typeface="Arial" panose="020B0604020202020204" pitchFamily="34" charset="0"/>
            </a:endParaRPr>
          </a:p>
        </p:txBody>
      </p:sp>
      <p:sp>
        <p:nvSpPr>
          <p:cNvPr id="3" name="TextBox 3"/>
          <p:cNvSpPr txBox="1"/>
          <p:nvPr/>
        </p:nvSpPr>
        <p:spPr>
          <a:xfrm>
            <a:off x="2815200" y="4009480"/>
            <a:ext cx="4284100" cy="2218292"/>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The University of Adelaide</a:t>
            </a:r>
          </a:p>
          <a:p>
            <a:pPr marL="0" marR="0" lvl="0" indent="0" defTabSz="914400" eaLnBrk="1" fontAlgn="auto" latinLnBrk="0" hangingPunct="1">
              <a:lnSpc>
                <a:spcPct val="100000"/>
              </a:lnSpc>
              <a:spcBef>
                <a:spcPts val="0"/>
              </a:spcBef>
              <a:spcAft>
                <a:spcPts val="1500"/>
              </a:spcAft>
              <a:buClrTx/>
              <a:buSzTx/>
              <a:buFontTx/>
              <a:buNone/>
              <a:tabLst/>
              <a:defRPr lang="en-US"/>
            </a:pPr>
            <a:r>
              <a:rPr kumimoji="0" lang="en-GB"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Delivering high-quality education while making every cent count</a:t>
            </a:r>
            <a:endPar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endParaRPr>
          </a:p>
        </p:txBody>
      </p:sp>
      <p:sp>
        <p:nvSpPr>
          <p:cNvPr id="4" name="TextBox 4"/>
          <p:cNvSpPr txBox="1"/>
          <p:nvPr/>
        </p:nvSpPr>
        <p:spPr>
          <a:xfrm>
            <a:off x="5173200" y="1241799"/>
            <a:ext cx="2069999" cy="10356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auto" latinLnBrk="0" hangingPunct="1">
              <a:lnSpc>
                <a:spcPct val="100000"/>
              </a:lnSpc>
              <a:spcBef>
                <a:spcPts val="0"/>
              </a:spcBef>
              <a:spcAft>
                <a:spcPts val="500"/>
              </a:spcAft>
              <a:buClrTx/>
              <a:buSzTx/>
              <a:buFontTx/>
              <a:buNone/>
              <a:tabLst/>
              <a:defRPr lang="en-US"/>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rPr>
              <a:t>The Australian higher education sector is changing fast, and to compete universities must find new cost-efficiencies and strategies for attracting students. How could The University of Adelaide up its game?</a:t>
            </a:r>
            <a:endParaRPr kumimoji="0" lang="en-US" sz="8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endParaRPr>
          </a:p>
        </p:txBody>
      </p:sp>
      <p:sp>
        <p:nvSpPr>
          <p:cNvPr id="5" name="TextBox 5"/>
          <p:cNvSpPr txBox="1"/>
          <p:nvPr/>
        </p:nvSpPr>
        <p:spPr>
          <a:xfrm>
            <a:off x="5173200" y="2499074"/>
            <a:ext cx="2069999" cy="1380250"/>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0"/>
              </a:spcBef>
              <a:spcAft>
                <a:spcPts val="500"/>
              </a:spcAft>
              <a:buClrTx/>
              <a:buSzTx/>
              <a:buFontTx/>
              <a:buNone/>
              <a:tabLst/>
              <a:defRPr lang="en-US"/>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rPr>
              <a:t>By enabling data-driven decision‑making based on greater insight into financials and student enrolment, the university can optimize funding to improve the quality of education it delivers.</a:t>
            </a: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endParaRPr>
          </a:p>
        </p:txBody>
      </p:sp>
      <p:sp>
        <p:nvSpPr>
          <p:cNvPr id="7" name="TextBox 7"/>
          <p:cNvSpPr txBox="1"/>
          <p:nvPr/>
        </p:nvSpPr>
        <p:spPr>
          <a:xfrm>
            <a:off x="7907659" y="2717800"/>
            <a:ext cx="1587340" cy="411808"/>
          </a:xfrm>
          <a:prstGeom prst="rect">
            <a:avLst/>
          </a:prstGeom>
          <a:noFill/>
          <a:ln>
            <a:noFill/>
          </a:ln>
        </p:spPr>
        <p:txBody>
          <a:bodyPr wrap="square" lIns="0" tIns="0" rIns="0" bIns="0" anchor="t"/>
          <a:lstStyle/>
          <a:p>
            <a:pPr marL="0" marR="0" lvl="0" indent="0" defTabSz="914400" eaLnBrk="1" fontAlgn="auto" latinLnBrk="0" hangingPunct="1">
              <a:lnSpc>
                <a:spcPts val="1100"/>
              </a:lnSpc>
              <a:spcBef>
                <a:spcPts val="0"/>
              </a:spcBef>
              <a:spcAft>
                <a:spcPts val="1100"/>
              </a:spcAft>
              <a:buClrTx/>
              <a:buSzTx/>
              <a:buFontTx/>
              <a:buNone/>
              <a:tabLst/>
              <a:defRPr lang="en-US"/>
            </a:pPr>
            <a:r>
              <a:rPr kumimoji="0" lang="en-GB" sz="900" b="1" i="0" u="none" strike="noStrike" kern="0" cap="none" spc="0" normalizeH="0" baseline="0" noProof="0" dirty="0">
                <a:ln>
                  <a:noFill/>
                </a:ln>
                <a:solidFill>
                  <a:srgbClr val="FFFFFF"/>
                </a:solidFill>
                <a:effectLst/>
                <a:uLnTx/>
                <a:uFillTx/>
                <a:latin typeface="Arial" panose="020B0604020202020204" pitchFamily="34" charset="0"/>
                <a:ea typeface="HelvNeue Medium for IBM" charset="77"/>
                <a:cs typeface="Arial" panose="020B0604020202020204" pitchFamily="34" charset="0"/>
              </a:rPr>
              <a:t>Adam Gardner</a:t>
            </a:r>
            <a:br>
              <a:rPr kumimoji="0" lang="en-GB" sz="900" b="1" i="0" u="none" strike="noStrike" kern="0" cap="none" spc="0" normalizeH="0" baseline="0" noProof="0" dirty="0">
                <a:ln>
                  <a:noFill/>
                </a:ln>
                <a:solidFill>
                  <a:srgbClr val="FFFFFF"/>
                </a:solidFill>
                <a:effectLst/>
                <a:uLnTx/>
                <a:uFillTx/>
                <a:latin typeface="Arial" panose="020B0604020202020204" pitchFamily="34" charset="0"/>
                <a:ea typeface="HelvNeue Medium for IBM" charset="77"/>
                <a:cs typeface="Arial" panose="020B0604020202020204" pitchFamily="34" charset="0"/>
              </a:rPr>
            </a:br>
            <a:r>
              <a:rPr kumimoji="0" lang="en-GB" sz="900" b="1" i="0" u="none" strike="noStrike" kern="0" cap="none" spc="0" normalizeH="0" baseline="0" noProof="0" dirty="0">
                <a:ln>
                  <a:noFill/>
                </a:ln>
                <a:solidFill>
                  <a:srgbClr val="FFFFFF"/>
                </a:solidFill>
                <a:effectLst/>
                <a:uLnTx/>
                <a:uFillTx/>
                <a:latin typeface="Arial" panose="020B0604020202020204" pitchFamily="34" charset="0"/>
                <a:ea typeface="HelvNeue Medium for IBM" charset="77"/>
                <a:cs typeface="Arial" panose="020B0604020202020204" pitchFamily="34" charset="0"/>
              </a:rPr>
              <a:t>Manager of Business Intelligence</a:t>
            </a:r>
            <a:br>
              <a:rPr kumimoji="0" lang="en-GB" sz="900" b="1" i="0" u="none" strike="noStrike" kern="0" cap="none" spc="0" normalizeH="0" baseline="0" noProof="0" dirty="0">
                <a:ln>
                  <a:noFill/>
                </a:ln>
                <a:solidFill>
                  <a:srgbClr val="FFFFFF"/>
                </a:solidFill>
                <a:effectLst/>
                <a:uLnTx/>
                <a:uFillTx/>
                <a:latin typeface="Arial" panose="020B0604020202020204" pitchFamily="34" charset="0"/>
                <a:ea typeface="HelvNeue Medium for IBM" charset="77"/>
                <a:cs typeface="Arial" panose="020B0604020202020204" pitchFamily="34" charset="0"/>
              </a:rPr>
            </a:br>
            <a:r>
              <a:rPr kumimoji="0" lang="en-GB" sz="900" b="1" i="0" u="none" strike="noStrike" kern="0" cap="none" spc="0" normalizeH="0" baseline="0" noProof="0" dirty="0">
                <a:ln>
                  <a:noFill/>
                </a:ln>
                <a:solidFill>
                  <a:srgbClr val="FFFFFF"/>
                </a:solidFill>
                <a:effectLst/>
                <a:uLnTx/>
                <a:uFillTx/>
                <a:latin typeface="Arial" panose="020B0604020202020204" pitchFamily="34" charset="0"/>
                <a:ea typeface="HelvNeue Medium for IBM" charset="77"/>
                <a:cs typeface="Arial" panose="020B0604020202020204" pitchFamily="34" charset="0"/>
              </a:rPr>
              <a:t>The University of Adelaide</a:t>
            </a:r>
            <a:endParaRPr kumimoji="0" lang="en-US" sz="900" b="1" i="0" u="none" strike="noStrike" kern="0" cap="none" spc="0" normalizeH="0" baseline="0" noProof="0" dirty="0">
              <a:ln>
                <a:noFill/>
              </a:ln>
              <a:solidFill>
                <a:srgbClr val="FFFFFF"/>
              </a:solidFill>
              <a:effectLst/>
              <a:uLnTx/>
              <a:uFillTx/>
              <a:latin typeface="Arial" panose="020B0604020202020204" pitchFamily="34" charset="0"/>
              <a:ea typeface="HelvNeue Medium for IBM" charset="77"/>
              <a:cs typeface="Arial" panose="020B0604020202020204" pitchFamily="34" charset="0"/>
            </a:endParaRPr>
          </a:p>
        </p:txBody>
      </p:sp>
      <p:sp>
        <p:nvSpPr>
          <p:cNvPr id="8" name="TextBox 8"/>
          <p:cNvSpPr txBox="1"/>
          <p:nvPr/>
        </p:nvSpPr>
        <p:spPr>
          <a:xfrm>
            <a:off x="2815200" y="6379029"/>
            <a:ext cx="4428000" cy="1327433"/>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900"/>
              </a:spcAft>
              <a:buClrTx/>
              <a:buSzTx/>
              <a:buFontTx/>
              <a:buNone/>
              <a:tabLst/>
              <a:defRPr lang="en-US"/>
            </a:pPr>
            <a:r>
              <a:rPr kumimoji="0" lang="en-GB" sz="1000" b="0" i="0" u="none" strike="noStrike" kern="0" cap="none" spc="0" normalizeH="0" baseline="0" noProof="0" dirty="0">
                <a:ln>
                  <a:noFill/>
                </a:ln>
                <a:solidFill>
                  <a:srgbClr val="59595B"/>
                </a:solidFill>
                <a:effectLst/>
                <a:uLnTx/>
                <a:uFillTx/>
                <a:latin typeface="Arial" panose="020B0604020202020204" pitchFamily="34" charset="0"/>
                <a:ea typeface="HelvNeue Light for IBM" charset="77"/>
                <a:cs typeface="Arial" panose="020B0604020202020204" pitchFamily="34" charset="0"/>
              </a:rPr>
              <a:t>The University of Adelaide is a world-class tertiary education and research institution committed to delivering high quality and distinct learning, teaching and research experiences. It has 25,000 students and over 3,500 members of staff across three main campuses.</a:t>
            </a:r>
            <a:endParaRPr kumimoji="0" lang="en-US" sz="1000" b="0" i="0" u="none" strike="noStrike" kern="0" cap="none" spc="0" normalizeH="0" baseline="0" noProof="0" dirty="0">
              <a:ln>
                <a:noFill/>
              </a:ln>
              <a:solidFill>
                <a:srgbClr val="59595B"/>
              </a:solidFill>
              <a:effectLst/>
              <a:uLnTx/>
              <a:uFillTx/>
              <a:latin typeface="Arial" panose="020B0604020202020204" pitchFamily="34" charset="0"/>
              <a:ea typeface="HelvNeue Light for IBM" charset="77"/>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37360" cy="2327088"/>
        </p:xfrm>
        <a:graphic>
          <a:graphicData uri="http://schemas.openxmlformats.org/drawingml/2006/table">
            <a:tbl>
              <a:tblPr/>
              <a:tblGrid>
                <a:gridCol w="1737360">
                  <a:extLst>
                    <a:ext uri="{9D8B030D-6E8A-4147-A177-3AD203B41FA5}">
                      <a16:colId xmlns:a16="http://schemas.microsoft.com/office/drawing/2014/main" val="20000"/>
                    </a:ext>
                  </a:extLst>
                </a:gridCol>
              </a:tblGrid>
              <a:tr h="241300">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17780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Offers </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521320">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insight into predicted revenue</a:t>
                      </a:r>
                      <a:r>
                        <a:rPr lang="en-GB" sz="1000">
                          <a:solidFill>
                            <a:srgbClr val="59595B"/>
                          </a:solidFill>
                          <a:latin typeface="Arial" panose="020B0604020202020204" pitchFamily="34" charset="0"/>
                          <a:ea typeface="HelvNeue Light for IBM" charset="77"/>
                          <a:cs typeface="Arial" panose="020B0604020202020204" pitchFamily="34" charset="0"/>
                        </a:rPr>
                        <a:t>, enabling </a:t>
                      </a:r>
                      <a:r>
                        <a:rPr lang="en-GB" sz="1000" dirty="0">
                          <a:solidFill>
                            <a:srgbClr val="59595B"/>
                          </a:solidFill>
                          <a:latin typeface="Arial" panose="020B0604020202020204" pitchFamily="34" charset="0"/>
                          <a:ea typeface="HelvNeue Light for IBM" charset="77"/>
                          <a:cs typeface="Arial" panose="020B0604020202020204" pitchFamily="34" charset="0"/>
                        </a:rPr>
                        <a:t>better decision-making</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161452">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Boosts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558628">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competitiveness by revealing ways to improve student retention</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144016">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Enhances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444500">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services at a lower cost with a bottom-up approach to budgeting</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6"/>
            <a:ext cx="2070000" cy="1097940"/>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endParaRPr kumimoji="0" lang="en-US" sz="1200" b="0" i="0" u="none" strike="noStrike" kern="0" cap="none" spc="0" normalizeH="0" baseline="0" noProof="0" dirty="0">
              <a:ln>
                <a:noFill/>
              </a:ln>
              <a:solidFill>
                <a:srgbClr val="FFFFFF"/>
              </a:solidFill>
              <a:effectLst/>
              <a:uLnTx/>
              <a:uFillTx/>
              <a:latin typeface="Lubalin Demi for IBM" charset="77"/>
              <a:ea typeface="Lubalin Demi for IBM" charset="77"/>
              <a:cs typeface="Lubalin Demi for IBM" charset="77"/>
            </a:endParaRPr>
          </a:p>
          <a:p>
            <a:pPr marL="88900" marR="0" lvl="0" indent="-88900" defTabSz="914400" eaLnBrk="1" fontAlgn="auto" latinLnBrk="0" hangingPunct="1">
              <a:lnSpc>
                <a:spcPts val="1000"/>
              </a:lnSpc>
              <a:spcBef>
                <a:spcPts val="0"/>
              </a:spcBef>
              <a:spcAft>
                <a:spcPts val="400"/>
              </a:spcAft>
              <a:buClr>
                <a:schemeClr val="bg1"/>
              </a:buClr>
              <a:buSzPct val="100000"/>
              <a:buFont typeface="Arial" panose="020B0604020202020204" pitchFamily="34" charset="0"/>
              <a:buChar char="•"/>
              <a:tabLst>
                <a:tab pos="88900" algn="l"/>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rPr>
              <a:t>IBM® Cognos® Business Intelligence</a:t>
            </a:r>
          </a:p>
          <a:p>
            <a:pPr marL="88900" marR="0" lvl="0" indent="-88900" defTabSz="914400" eaLnBrk="1" fontAlgn="auto" latinLnBrk="0" hangingPunct="1">
              <a:lnSpc>
                <a:spcPts val="1000"/>
              </a:lnSpc>
              <a:spcBef>
                <a:spcPts val="0"/>
              </a:spcBef>
              <a:spcAft>
                <a:spcPts val="400"/>
              </a:spcAft>
              <a:buClr>
                <a:schemeClr val="bg1"/>
              </a:buClr>
              <a:buSzPct val="100000"/>
              <a:buFont typeface="Arial" panose="020B0604020202020204" pitchFamily="34" charset="0"/>
              <a:buChar char="•"/>
              <a:tabLst>
                <a:tab pos="88900" algn="l"/>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rPr>
              <a:t>IBM Cognos Disclosure Management</a:t>
            </a:r>
          </a:p>
          <a:p>
            <a:pPr marL="88900" marR="0" lvl="0" indent="-88900" defTabSz="914400" eaLnBrk="1" fontAlgn="auto" latinLnBrk="0" hangingPunct="1">
              <a:lnSpc>
                <a:spcPts val="1000"/>
              </a:lnSpc>
              <a:spcBef>
                <a:spcPts val="0"/>
              </a:spcBef>
              <a:spcAft>
                <a:spcPts val="400"/>
              </a:spcAft>
              <a:buClr>
                <a:schemeClr val="bg1"/>
              </a:buClr>
              <a:buSzPct val="100000"/>
              <a:buFont typeface="Arial" panose="020B0604020202020204" pitchFamily="34" charset="0"/>
              <a:buChar char="•"/>
              <a:tabLst>
                <a:tab pos="88900" algn="l"/>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rPr>
              <a:t>IBM Cognos TM1®</a:t>
            </a: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pic>
        <p:nvPicPr>
          <p:cNvPr id="2" name="Picture 1">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6" invalidUrl="https://www.linkedin.com/shareArticle?mini=true&amp;url=http://ibm.co/1kHh3Ww&amp;title=The University of Adelaide delivers high-quality education while making every cent count&amp;summary=&amp;source="/>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10" invalidUrl="https://twitter.com/home?status=http://ibm.co/1kHh3Ww via @ibmclientvoices"/>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70443" y="465864"/>
            <a:ext cx="1371600"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Education</a:t>
            </a:r>
          </a:p>
        </p:txBody>
      </p:sp>
      <p:pic>
        <p:nvPicPr>
          <p:cNvPr id="17" name="Picture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09200" y="1281600"/>
            <a:ext cx="1371600" cy="1308992"/>
          </a:xfrm>
          <a:prstGeom prst="rect">
            <a:avLst/>
          </a:prstGeom>
        </p:spPr>
      </p:pic>
      <p:pic>
        <p:nvPicPr>
          <p:cNvPr id="19" name="Picture 18"/>
          <p:cNvPicPr>
            <a:picLocks noChangeAspect="1"/>
          </p:cNvPicPr>
          <p:nvPr/>
        </p:nvPicPr>
        <p:blipFill>
          <a:blip r:embed="rId13"/>
          <a:stretch>
            <a:fillRect/>
          </a:stretch>
        </p:blipFill>
        <p:spPr>
          <a:xfrm>
            <a:off x="8882099" y="375696"/>
            <a:ext cx="723600" cy="536161"/>
          </a:xfrm>
          <a:prstGeom prst="rect">
            <a:avLst/>
          </a:prstGeom>
        </p:spPr>
      </p:pic>
      <p:pic>
        <p:nvPicPr>
          <p:cNvPr id="26" name="Picture 25"/>
          <p:cNvPicPr>
            <a:picLocks noChangeAspect="1"/>
          </p:cNvPicPr>
          <p:nvPr/>
        </p:nvPicPr>
        <p:blipFill>
          <a:blip r:embed="rId14"/>
          <a:stretch>
            <a:fillRect/>
          </a:stretch>
        </p:blipFill>
        <p:spPr>
          <a:xfrm>
            <a:off x="7725741" y="6055824"/>
            <a:ext cx="1689917" cy="458585"/>
          </a:xfrm>
          <a:prstGeom prst="rect">
            <a:avLst/>
          </a:prstGeom>
        </p:spPr>
      </p:pic>
    </p:spTree>
    <p:extLst>
      <p:ext uri="{BB962C8B-B14F-4D97-AF65-F5344CB8AC3E}">
        <p14:creationId xmlns:p14="http://schemas.microsoft.com/office/powerpoint/2010/main" val="3417247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569418967"/>
              </p:ext>
            </p:extLst>
          </p:nvPr>
        </p:nvGraphicFramePr>
        <p:xfrm>
          <a:off x="227787" y="788311"/>
          <a:ext cx="9806840" cy="6315525"/>
        </p:xfrm>
        <a:graphic>
          <a:graphicData uri="http://schemas.openxmlformats.org/drawingml/2006/table">
            <a:tbl>
              <a:tblPr firstRow="1" bandRow="1">
                <a:tableStyleId>{5C22544A-7EE6-4342-B048-85BDC9FD1C3A}</a:tableStyleId>
              </a:tblPr>
              <a:tblGrid>
                <a:gridCol w="428624">
                  <a:extLst>
                    <a:ext uri="{9D8B030D-6E8A-4147-A177-3AD203B41FA5}">
                      <a16:colId xmlns:a16="http://schemas.microsoft.com/office/drawing/2014/main" val="20000"/>
                    </a:ext>
                  </a:extLst>
                </a:gridCol>
                <a:gridCol w="1956615">
                  <a:extLst>
                    <a:ext uri="{9D8B030D-6E8A-4147-A177-3AD203B41FA5}">
                      <a16:colId xmlns:a16="http://schemas.microsoft.com/office/drawing/2014/main" val="20001"/>
                    </a:ext>
                  </a:extLst>
                </a:gridCol>
                <a:gridCol w="1588584">
                  <a:extLst>
                    <a:ext uri="{9D8B030D-6E8A-4147-A177-3AD203B41FA5}">
                      <a16:colId xmlns:a16="http://schemas.microsoft.com/office/drawing/2014/main" val="20002"/>
                    </a:ext>
                  </a:extLst>
                </a:gridCol>
                <a:gridCol w="925975">
                  <a:extLst>
                    <a:ext uri="{9D8B030D-6E8A-4147-A177-3AD203B41FA5}">
                      <a16:colId xmlns:a16="http://schemas.microsoft.com/office/drawing/2014/main" val="20003"/>
                    </a:ext>
                  </a:extLst>
                </a:gridCol>
                <a:gridCol w="2602726">
                  <a:extLst>
                    <a:ext uri="{9D8B030D-6E8A-4147-A177-3AD203B41FA5}">
                      <a16:colId xmlns:a16="http://schemas.microsoft.com/office/drawing/2014/main" val="20004"/>
                    </a:ext>
                  </a:extLst>
                </a:gridCol>
                <a:gridCol w="1333500">
                  <a:extLst>
                    <a:ext uri="{9D8B030D-6E8A-4147-A177-3AD203B41FA5}">
                      <a16:colId xmlns:a16="http://schemas.microsoft.com/office/drawing/2014/main" val="20005"/>
                    </a:ext>
                  </a:extLst>
                </a:gridCol>
                <a:gridCol w="970816">
                  <a:extLst>
                    <a:ext uri="{9D8B030D-6E8A-4147-A177-3AD203B41FA5}">
                      <a16:colId xmlns:a16="http://schemas.microsoft.com/office/drawing/2014/main" val="20006"/>
                    </a:ext>
                  </a:extLst>
                </a:gridCol>
              </a:tblGrid>
              <a:tr h="265869">
                <a:tc>
                  <a:txBody>
                    <a:bodyPr/>
                    <a:lstStyle/>
                    <a:p>
                      <a:pPr algn="ctr"/>
                      <a:r>
                        <a:rPr lang="en-US" sz="1000" dirty="0">
                          <a:solidFill>
                            <a:schemeClr val="tx1"/>
                          </a:solidFill>
                          <a:latin typeface="+mn-lt"/>
                          <a:cs typeface="Arial" pitchFamily="34" charset="0"/>
                        </a:rPr>
                        <a:t>Slide</a:t>
                      </a:r>
                    </a:p>
                    <a:p>
                      <a:pPr algn="ctr"/>
                      <a:r>
                        <a:rPr lang="en-US" sz="1000" dirty="0">
                          <a:solidFill>
                            <a:schemeClr val="tx1"/>
                          </a:solidFill>
                          <a:latin typeface="+mn-lt"/>
                          <a:cs typeface="Arial" pitchFamily="34" charset="0"/>
                        </a:rPr>
                        <a:t>#</a:t>
                      </a:r>
                    </a:p>
                  </a:txBody>
                  <a:tcPr marL="50294" marR="0" marT="0" marB="0" anchor="ctr" anchorCtr="1"/>
                </a:tc>
                <a:tc>
                  <a:txBody>
                    <a:bodyPr/>
                    <a:lstStyle/>
                    <a:p>
                      <a:pPr algn="ctr"/>
                      <a:r>
                        <a:rPr lang="en-US" sz="1000" dirty="0">
                          <a:solidFill>
                            <a:schemeClr val="tx1"/>
                          </a:solidFill>
                          <a:latin typeface="+mn-lt"/>
                          <a:cs typeface="Arial" pitchFamily="34" charset="0"/>
                        </a:rPr>
                        <a:t>Client Name</a:t>
                      </a:r>
                    </a:p>
                  </a:txBody>
                  <a:tcPr marL="50294" marR="0" marT="0" marB="0" anchor="ctr" anchorCtr="1"/>
                </a:tc>
                <a:tc>
                  <a:txBody>
                    <a:bodyPr/>
                    <a:lstStyle/>
                    <a:p>
                      <a:pPr algn="ctr"/>
                      <a:r>
                        <a:rPr lang="en-US" sz="1000" dirty="0">
                          <a:solidFill>
                            <a:schemeClr val="tx1"/>
                          </a:solidFill>
                          <a:latin typeface="+mn-lt"/>
                          <a:cs typeface="Arial" pitchFamily="34" charset="0"/>
                        </a:rPr>
                        <a:t>Industry</a:t>
                      </a:r>
                    </a:p>
                  </a:txBody>
                  <a:tcPr marL="50294" marR="0" marT="0" marB="0" anchor="ctr" anchorCtr="1"/>
                </a:tc>
                <a:tc>
                  <a:txBody>
                    <a:bodyPr/>
                    <a:lstStyle/>
                    <a:p>
                      <a:pPr algn="ctr"/>
                      <a:r>
                        <a:rPr lang="en-US" sz="1000" dirty="0">
                          <a:solidFill>
                            <a:schemeClr val="tx1"/>
                          </a:solidFill>
                          <a:latin typeface="+mn-lt"/>
                          <a:cs typeface="Arial" pitchFamily="34" charset="0"/>
                        </a:rPr>
                        <a:t>IOT</a:t>
                      </a:r>
                    </a:p>
                  </a:txBody>
                  <a:tcPr marL="50294" marR="0" marT="0" marB="0" anchor="ctr" anchorCtr="1"/>
                </a:tc>
                <a:tc>
                  <a:txBody>
                    <a:bodyPr/>
                    <a:lstStyle/>
                    <a:p>
                      <a:pPr algn="ctr"/>
                      <a:r>
                        <a:rPr lang="en-US" sz="1000" dirty="0">
                          <a:solidFill>
                            <a:schemeClr val="tx1"/>
                          </a:solidFill>
                          <a:latin typeface="+mn-lt"/>
                          <a:cs typeface="Arial" pitchFamily="34" charset="0"/>
                        </a:rPr>
                        <a:t>Software Products</a:t>
                      </a:r>
                    </a:p>
                  </a:txBody>
                  <a:tcPr marL="50294" marR="0" marT="0" marB="0" anchor="ctr" anchorCtr="1"/>
                </a:tc>
                <a:tc>
                  <a:txBody>
                    <a:bodyPr/>
                    <a:lstStyle/>
                    <a:p>
                      <a:pPr algn="ctr"/>
                      <a:r>
                        <a:rPr lang="en-US" sz="1000" dirty="0">
                          <a:solidFill>
                            <a:schemeClr val="tx1"/>
                          </a:solidFill>
                          <a:latin typeface="+mn-lt"/>
                          <a:cs typeface="Arial" pitchFamily="34" charset="0"/>
                        </a:rPr>
                        <a:t>Date Published</a:t>
                      </a:r>
                    </a:p>
                  </a:txBody>
                  <a:tcPr marL="50294" marR="0" marT="0" marB="0" anchor="ctr" anchorCtr="1"/>
                </a:tc>
                <a:tc>
                  <a:txBody>
                    <a:bodyPr/>
                    <a:lstStyle/>
                    <a:p>
                      <a:pPr algn="ctr"/>
                      <a:r>
                        <a:rPr lang="en-US" sz="1000" dirty="0">
                          <a:solidFill>
                            <a:schemeClr val="tx1"/>
                          </a:solidFill>
                          <a:latin typeface="+mn-lt"/>
                          <a:cs typeface="Arial" pitchFamily="34" charset="0"/>
                        </a:rPr>
                        <a:t>Asset</a:t>
                      </a:r>
                    </a:p>
                  </a:txBody>
                  <a:tcPr marL="50294" marR="0" marT="0" marB="0" anchor="ctr" anchorCtr="1"/>
                </a:tc>
                <a:extLst>
                  <a:ext uri="{0D108BD9-81ED-4DB2-BD59-A6C34878D82A}">
                    <a16:rowId xmlns:a16="http://schemas.microsoft.com/office/drawing/2014/main" val="10000"/>
                  </a:ext>
                </a:extLst>
              </a:tr>
              <a:tr h="456770">
                <a:tc>
                  <a:txBody>
                    <a:bodyPr/>
                    <a:lstStyle/>
                    <a:p>
                      <a:pPr algn="ctr" fontAlgn="b"/>
                      <a:r>
                        <a:rPr lang="en-US" sz="1000" b="0" i="0" u="none" strike="noStrike" dirty="0">
                          <a:solidFill>
                            <a:srgbClr val="000000"/>
                          </a:solidFill>
                          <a:effectLst/>
                          <a:latin typeface="+mn-lt"/>
                        </a:rPr>
                        <a:t>19</a:t>
                      </a:r>
                    </a:p>
                  </a:txBody>
                  <a:tcPr marL="10479" marR="10479" marT="10800" marB="0" anchor="ctr"/>
                </a:tc>
                <a:tc>
                  <a:txBody>
                    <a:bodyPr/>
                    <a:lstStyle/>
                    <a:p>
                      <a:pPr algn="l"/>
                      <a:r>
                        <a:rPr lang="en-US" sz="1000" dirty="0"/>
                        <a:t>Falcon Insurance Public Co. Ltd.</a:t>
                      </a:r>
                      <a:endParaRPr lang="en-US" sz="1000" dirty="0">
                        <a:latin typeface="+mn-lt"/>
                      </a:endParaRPr>
                    </a:p>
                  </a:txBody>
                  <a:tcPr marL="50294" marR="0" marT="0" marB="0" anchor="ctr"/>
                </a:tc>
                <a:tc>
                  <a:txBody>
                    <a:bodyPr/>
                    <a:lstStyle/>
                    <a:p>
                      <a:pPr algn="l"/>
                      <a:r>
                        <a:rPr lang="en-US" sz="1000" b="1" dirty="0">
                          <a:latin typeface="+mn-lt"/>
                        </a:rPr>
                        <a:t>Insurance</a:t>
                      </a:r>
                    </a:p>
                  </a:txBody>
                  <a:tcPr marL="50294" marR="0" marT="0" marB="0" anchor="ctr"/>
                </a:tc>
                <a:tc>
                  <a:txBody>
                    <a:bodyPr/>
                    <a:lstStyle/>
                    <a:p>
                      <a:pPr marL="0" marR="0" indent="0" algn="l" defTabSz="509412" rtl="0" eaLnBrk="1" fontAlgn="auto" latinLnBrk="0" hangingPunct="1">
                        <a:lnSpc>
                          <a:spcPct val="100000"/>
                        </a:lnSpc>
                        <a:spcBef>
                          <a:spcPts val="0"/>
                        </a:spcBef>
                        <a:spcAft>
                          <a:spcPts val="0"/>
                        </a:spcAft>
                        <a:buClrTx/>
                        <a:buSzTx/>
                        <a:buFontTx/>
                        <a:buNone/>
                        <a:tabLst/>
                        <a:defRPr/>
                      </a:pPr>
                      <a:r>
                        <a:rPr lang="en-US" sz="1000" dirty="0">
                          <a:latin typeface="+mn-lt"/>
                        </a:rPr>
                        <a:t>Asia Pacific</a:t>
                      </a:r>
                    </a:p>
                  </a:txBody>
                  <a:tcPr marL="50294" marR="0" marT="0" marB="0" anchor="ctr"/>
                </a:tc>
                <a:tc>
                  <a:txBody>
                    <a:bodyPr/>
                    <a:lstStyle/>
                    <a:p>
                      <a:pPr marL="171450" indent="-171450" algn="l">
                        <a:buFont typeface="Arial" charset="0"/>
                        <a:buChar char="•"/>
                        <a:defRPr/>
                      </a:pPr>
                      <a:r>
                        <a:rPr lang="en-US" sz="1000" dirty="0">
                          <a:latin typeface="Arial" panose="020B0604020202020204" pitchFamily="34" charset="0"/>
                          <a:ea typeface="MS PGothic" pitchFamily="34" charset="-128"/>
                          <a:cs typeface="Arial" panose="020B0604020202020204" pitchFamily="34" charset="0"/>
                        </a:rPr>
                        <a:t>IBM Cognos Business Intelligence V10</a:t>
                      </a:r>
                    </a:p>
                    <a:p>
                      <a:pPr algn="l">
                        <a:buFontTx/>
                        <a:buChar char="•"/>
                        <a:defRPr/>
                      </a:pPr>
                      <a:r>
                        <a:rPr lang="en-US" sz="1000" dirty="0">
                          <a:latin typeface="Arial" panose="020B0604020202020204" pitchFamily="34" charset="0"/>
                          <a:ea typeface="MS PGothic" pitchFamily="34" charset="-128"/>
                          <a:cs typeface="Arial" panose="020B0604020202020204" pitchFamily="34" charset="0"/>
                        </a:rPr>
                        <a:t>    IBM Cognos Data Controller</a:t>
                      </a:r>
                    </a:p>
                    <a:p>
                      <a:pPr algn="l">
                        <a:buFontTx/>
                        <a:buChar char="•"/>
                        <a:defRPr/>
                      </a:pPr>
                      <a:r>
                        <a:rPr lang="en-US" sz="1000" dirty="0">
                          <a:latin typeface="Arial" panose="020B0604020202020204" pitchFamily="34" charset="0"/>
                          <a:ea typeface="MS PGothic" pitchFamily="34" charset="-128"/>
                          <a:cs typeface="Arial" panose="020B0604020202020204" pitchFamily="34" charset="0"/>
                        </a:rPr>
                        <a:t>     IBM Cognos TM1</a:t>
                      </a:r>
                      <a:endParaRPr lang="en-US" sz="1000" baseline="30000" dirty="0">
                        <a:latin typeface="Arial" pitchFamily="34" charset="0"/>
                        <a:ea typeface="Arial Unicode MS" pitchFamily="34" charset="-128"/>
                        <a:cs typeface="Arial" panose="020B0604020202020204" pitchFamily="34" charset="0"/>
                      </a:endParaRPr>
                    </a:p>
                    <a:p>
                      <a:pPr marL="171450" indent="-171450" algn="l">
                        <a:buFont typeface="Arial" charset="0"/>
                        <a:buChar char="•"/>
                        <a:defRPr/>
                      </a:pPr>
                      <a:r>
                        <a:rPr lang="en-US" sz="1000" dirty="0">
                          <a:latin typeface="Arial" panose="020B0604020202020204" pitchFamily="34" charset="0"/>
                          <a:cs typeface="Arial" panose="020B0604020202020204" pitchFamily="34" charset="0"/>
                        </a:rPr>
                        <a:t>IBM Cognos Data Manager</a:t>
                      </a:r>
                    </a:p>
                    <a:p>
                      <a:pPr marL="171450" indent="-171450" algn="l">
                        <a:buFont typeface="Arial" charset="0"/>
                        <a:buChar char="•"/>
                        <a:defRPr/>
                      </a:pPr>
                      <a:r>
                        <a:rPr lang="en-US" sz="1000" dirty="0">
                          <a:latin typeface="Arial" panose="020B0604020202020204" pitchFamily="34" charset="0"/>
                          <a:cs typeface="Arial" panose="020B0604020202020204" pitchFamily="34" charset="0"/>
                        </a:rPr>
                        <a:t>IBM FileNet Content Manager</a:t>
                      </a:r>
                      <a:endParaRPr lang="en-US" sz="1000" dirty="0">
                        <a:latin typeface="Arial" panose="020B0604020202020204" pitchFamily="34" charset="0"/>
                        <a:ea typeface="MS PGothic" pitchFamily="34" charset="-128"/>
                        <a:cs typeface="Arial" panose="020B0604020202020204" pitchFamily="34" charset="0"/>
                      </a:endParaRPr>
                    </a:p>
                  </a:txBody>
                  <a:tcPr marL="50294" marR="0" marT="0" marB="0" anchor="ctr"/>
                </a:tc>
                <a:tc>
                  <a:txBody>
                    <a:bodyPr/>
                    <a:lstStyle/>
                    <a:p>
                      <a:pPr algn="ctr"/>
                      <a:r>
                        <a:rPr lang="en-US" sz="1000" dirty="0"/>
                        <a:t>03-17-15</a:t>
                      </a:r>
                    </a:p>
                  </a:txBody>
                  <a:tcPr marL="50294" marR="0" marT="0" marB="0" anchor="ctr"/>
                </a:tc>
                <a:tc>
                  <a:txBody>
                    <a:bodyPr/>
                    <a:lstStyle/>
                    <a:p>
                      <a:pPr algn="ctr"/>
                      <a:r>
                        <a:rPr lang="en-US" sz="1000" dirty="0">
                          <a:latin typeface="+mn-lt"/>
                          <a:hlinkClick r:id="rId3"/>
                        </a:rPr>
                        <a:t>Case Study</a:t>
                      </a:r>
                      <a:endParaRPr lang="en-US" sz="1000" dirty="0">
                        <a:latin typeface="+mn-lt"/>
                      </a:endParaRPr>
                    </a:p>
                  </a:txBody>
                  <a:tcPr marL="50294" marR="0" marT="0" marB="0" anchor="ctr"/>
                </a:tc>
                <a:extLst>
                  <a:ext uri="{0D108BD9-81ED-4DB2-BD59-A6C34878D82A}">
                    <a16:rowId xmlns:a16="http://schemas.microsoft.com/office/drawing/2014/main" val="10001"/>
                  </a:ext>
                </a:extLst>
              </a:tr>
              <a:tr h="456770">
                <a:tc>
                  <a:txBody>
                    <a:bodyPr/>
                    <a:lstStyle/>
                    <a:p>
                      <a:pPr algn="ctr" fontAlgn="b"/>
                      <a:r>
                        <a:rPr lang="en-US" sz="1000" b="0" i="0" u="none" strike="noStrike" dirty="0">
                          <a:solidFill>
                            <a:schemeClr val="tx2"/>
                          </a:solidFill>
                          <a:effectLst/>
                          <a:latin typeface="+mn-lt"/>
                        </a:rPr>
                        <a:t>20</a:t>
                      </a:r>
                    </a:p>
                  </a:txBody>
                  <a:tcPr marL="10479" marR="10479" marT="10800" marB="0" anchor="ctr"/>
                </a:tc>
                <a:tc>
                  <a:txBody>
                    <a:bodyPr/>
                    <a:lstStyle/>
                    <a:p>
                      <a:pPr algn="l"/>
                      <a:r>
                        <a:rPr lang="en-US" sz="1000" dirty="0" err="1">
                          <a:solidFill>
                            <a:schemeClr val="tx2"/>
                          </a:solidFill>
                          <a:latin typeface="+mn-lt"/>
                        </a:rPr>
                        <a:t>Bazan</a:t>
                      </a:r>
                      <a:r>
                        <a:rPr lang="en-US" sz="1000" dirty="0">
                          <a:solidFill>
                            <a:schemeClr val="tx2"/>
                          </a:solidFill>
                          <a:latin typeface="+mn-lt"/>
                        </a:rPr>
                        <a:t> Group</a:t>
                      </a:r>
                    </a:p>
                  </a:txBody>
                  <a:tcPr marL="50294" marR="0" marT="0" marB="0" anchor="ctr"/>
                </a:tc>
                <a:tc>
                  <a:txBody>
                    <a:bodyPr/>
                    <a:lstStyle/>
                    <a:p>
                      <a:pPr algn="l"/>
                      <a:r>
                        <a:rPr lang="en-US" sz="1000" b="1" dirty="0">
                          <a:latin typeface="+mn-lt"/>
                        </a:rPr>
                        <a:t>Chemical &amp; Petroleum/</a:t>
                      </a:r>
                      <a:r>
                        <a:rPr lang="en-US" sz="1000" b="1" dirty="0" err="1">
                          <a:latin typeface="+mn-lt"/>
                        </a:rPr>
                        <a:t>Gov</a:t>
                      </a:r>
                      <a:endParaRPr lang="en-US" sz="1000" b="1" dirty="0">
                        <a:latin typeface="+mn-lt"/>
                      </a:endParaRPr>
                    </a:p>
                  </a:txBody>
                  <a:tcPr marL="50294" marR="0" marT="0" marB="0" anchor="ctr"/>
                </a:tc>
                <a:tc>
                  <a:txBody>
                    <a:bodyPr/>
                    <a:lstStyle/>
                    <a:p>
                      <a:pPr marL="0" marR="0" indent="0" algn="ctr" defTabSz="509412" rtl="0" eaLnBrk="1" fontAlgn="auto" latinLnBrk="0" hangingPunct="1">
                        <a:lnSpc>
                          <a:spcPct val="100000"/>
                        </a:lnSpc>
                        <a:spcBef>
                          <a:spcPts val="0"/>
                        </a:spcBef>
                        <a:spcAft>
                          <a:spcPts val="0"/>
                        </a:spcAft>
                        <a:buClrTx/>
                        <a:buSzTx/>
                        <a:buFontTx/>
                        <a:buNone/>
                        <a:tabLst/>
                        <a:defRPr/>
                      </a:pPr>
                      <a:r>
                        <a:rPr lang="en-US" sz="1000" dirty="0">
                          <a:latin typeface="+mn-lt"/>
                        </a:rPr>
                        <a:t>Europe</a:t>
                      </a:r>
                    </a:p>
                  </a:txBody>
                  <a:tcPr marL="50294" marR="0" marT="0" marB="0" anchor="ctr"/>
                </a:tc>
                <a:tc>
                  <a:txBody>
                    <a:bodyPr/>
                    <a:lstStyle/>
                    <a:p>
                      <a:pPr marL="171450" marR="0" indent="-171450" algn="l" defTabSz="509412" rtl="0" eaLnBrk="1" fontAlgn="auto" latinLnBrk="0" hangingPunct="1">
                        <a:lnSpc>
                          <a:spcPts val="1000"/>
                        </a:lnSpc>
                        <a:spcBef>
                          <a:spcPts val="0"/>
                        </a:spcBef>
                        <a:spcAft>
                          <a:spcPts val="400"/>
                        </a:spcAft>
                        <a:buClrTx/>
                        <a:buSzPct val="100000"/>
                        <a:buFont typeface="Wingdings" panose="05000000000000000000" pitchFamily="2" charset="2"/>
                        <a:buChar char="§"/>
                        <a:tabLst>
                          <a:tab pos="88900" algn="l"/>
                        </a:tabLst>
                        <a:defRPr/>
                      </a:pPr>
                      <a:r>
                        <a:rPr lang="en-US" sz="1000" dirty="0">
                          <a:latin typeface="Arial" panose="020B0604020202020204" pitchFamily="34" charset="0"/>
                          <a:cs typeface="Arial" panose="020B0604020202020204" pitchFamily="34" charset="0"/>
                        </a:rPr>
                        <a:t>IBM Cognos TM1</a:t>
                      </a:r>
                      <a:endParaRPr lang="en-GB" sz="1000" dirty="0">
                        <a:latin typeface="Arial" panose="020B0604020202020204" pitchFamily="34" charset="0"/>
                        <a:cs typeface="Arial" panose="020B0604020202020204" pitchFamily="34" charset="0"/>
                      </a:endParaRPr>
                    </a:p>
                  </a:txBody>
                  <a:tcPr marL="50294" marR="0" marT="0" marB="0" anchor="ctr"/>
                </a:tc>
                <a:tc>
                  <a:txBody>
                    <a:bodyPr/>
                    <a:lstStyle/>
                    <a:p>
                      <a:pPr algn="ctr"/>
                      <a:r>
                        <a:rPr lang="en-US" sz="1000" dirty="0"/>
                        <a:t>01-27-15</a:t>
                      </a:r>
                    </a:p>
                  </a:txBody>
                  <a:tcPr marL="50294" marR="0" marT="0" marB="0" anchor="ctr"/>
                </a:tc>
                <a:tc>
                  <a:txBody>
                    <a:bodyPr/>
                    <a:lstStyle/>
                    <a:p>
                      <a:pPr algn="ctr"/>
                      <a:r>
                        <a:rPr lang="en-US" sz="1000" dirty="0">
                          <a:latin typeface="+mn-lt"/>
                          <a:hlinkClick r:id="rId4"/>
                        </a:rPr>
                        <a:t>Case Study</a:t>
                      </a:r>
                      <a:endParaRPr lang="en-US" sz="1000" dirty="0">
                        <a:latin typeface="+mn-lt"/>
                      </a:endParaRPr>
                    </a:p>
                  </a:txBody>
                  <a:tcPr marL="50294" marR="0" marT="0" marB="0" anchor="ctr"/>
                </a:tc>
                <a:extLst>
                  <a:ext uri="{0D108BD9-81ED-4DB2-BD59-A6C34878D82A}">
                    <a16:rowId xmlns:a16="http://schemas.microsoft.com/office/drawing/2014/main" val="10002"/>
                  </a:ext>
                </a:extLst>
              </a:tr>
              <a:tr h="456770">
                <a:tc>
                  <a:txBody>
                    <a:bodyPr/>
                    <a:lstStyle/>
                    <a:p>
                      <a:pPr algn="ctr" fontAlgn="b"/>
                      <a:r>
                        <a:rPr lang="en-US" sz="1000" b="0" i="0" u="none" strike="noStrike" dirty="0">
                          <a:solidFill>
                            <a:srgbClr val="000000"/>
                          </a:solidFill>
                          <a:effectLst/>
                          <a:latin typeface="+mn-lt"/>
                        </a:rPr>
                        <a:t>21</a:t>
                      </a:r>
                    </a:p>
                  </a:txBody>
                  <a:tcPr marL="10479" marR="10479" marT="10800" marB="0" anchor="ctr"/>
                </a:tc>
                <a:tc>
                  <a:txBody>
                    <a:bodyPr/>
                    <a:lstStyle/>
                    <a:p>
                      <a:pPr algn="l"/>
                      <a:r>
                        <a:rPr lang="en-US" sz="1000" dirty="0">
                          <a:solidFill>
                            <a:schemeClr val="tx1"/>
                          </a:solidFill>
                          <a:latin typeface="+mn-lt"/>
                        </a:rPr>
                        <a:t>Emirated National Oil Company</a:t>
                      </a:r>
                    </a:p>
                  </a:txBody>
                  <a:tcPr marL="50294" marR="0" marT="0" marB="0" anchor="ctr"/>
                </a:tc>
                <a:tc>
                  <a:txBody>
                    <a:bodyPr/>
                    <a:lstStyle/>
                    <a:p>
                      <a:pPr algn="l"/>
                      <a:r>
                        <a:rPr lang="en-US" sz="1000" b="1" dirty="0">
                          <a:solidFill>
                            <a:schemeClr val="tx1"/>
                          </a:solidFill>
                          <a:latin typeface="+mn-lt"/>
                        </a:rPr>
                        <a:t>Chemical &amp; Petroleum</a:t>
                      </a:r>
                    </a:p>
                  </a:txBody>
                  <a:tcPr marL="50294" marR="0" marT="0" marB="0" anchor="ctr"/>
                </a:tc>
                <a:tc>
                  <a:txBody>
                    <a:bodyPr/>
                    <a:lstStyle/>
                    <a:p>
                      <a:pPr algn="ctr"/>
                      <a:r>
                        <a:rPr lang="en-US" sz="1000" dirty="0">
                          <a:solidFill>
                            <a:schemeClr val="tx1"/>
                          </a:solidFill>
                          <a:latin typeface="+mn-lt"/>
                        </a:rPr>
                        <a:t>MEA</a:t>
                      </a:r>
                    </a:p>
                  </a:txBody>
                  <a:tcPr marL="50294" marR="10478" marT="10802" marB="0" anchor="ctr"/>
                </a:tc>
                <a:tc>
                  <a:txBody>
                    <a:bodyPr/>
                    <a:lstStyle/>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dirty="0">
                          <a:solidFill>
                            <a:schemeClr val="tx1"/>
                          </a:solidFill>
                          <a:latin typeface="Arial" panose="020B0604020202020204" pitchFamily="34" charset="0"/>
                          <a:ea typeface="HelvNeue Light for IBM" charset="77"/>
                          <a:cs typeface="Arial" panose="020B0604020202020204" pitchFamily="34" charset="0"/>
                        </a:rPr>
                        <a:t>Cognos Business Intelligence</a:t>
                      </a:r>
                    </a:p>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dirty="0">
                          <a:solidFill>
                            <a:schemeClr val="tx1"/>
                          </a:solidFill>
                          <a:latin typeface="Arial" panose="020B0604020202020204" pitchFamily="34" charset="0"/>
                          <a:ea typeface="HelvNeue Light for IBM" charset="77"/>
                          <a:cs typeface="Arial" panose="020B0604020202020204" pitchFamily="34" charset="0"/>
                        </a:rPr>
                        <a:t>Cognos</a:t>
                      </a:r>
                      <a:r>
                        <a:rPr lang="en-US" sz="1000" baseline="0" dirty="0">
                          <a:solidFill>
                            <a:schemeClr val="tx1"/>
                          </a:solidFill>
                          <a:latin typeface="Arial" panose="020B0604020202020204" pitchFamily="34" charset="0"/>
                          <a:ea typeface="HelvNeue Light for IBM" charset="77"/>
                          <a:cs typeface="Arial" panose="020B0604020202020204" pitchFamily="34" charset="0"/>
                        </a:rPr>
                        <a:t> Controller</a:t>
                      </a:r>
                      <a:endParaRPr lang="en-US" sz="1000" dirty="0">
                        <a:solidFill>
                          <a:schemeClr val="tx1"/>
                        </a:solidFill>
                        <a:latin typeface="Arial" panose="020B0604020202020204" pitchFamily="34" charset="0"/>
                        <a:ea typeface="HelvNeue Light for IBM" charset="77"/>
                        <a:cs typeface="Arial" panose="020B0604020202020204" pitchFamily="34" charset="0"/>
                      </a:endParaRPr>
                    </a:p>
                  </a:txBody>
                  <a:tcPr marL="50294" marR="10478" marT="10802" marB="0" anchor="ctr"/>
                </a:tc>
                <a:tc>
                  <a:txBody>
                    <a:bodyPr/>
                    <a:lstStyle/>
                    <a:p>
                      <a:pPr marL="0" marR="0" indent="0" algn="ctr" defTabSz="509292"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Arial" panose="020B0604020202020204" pitchFamily="34" charset="0"/>
                          <a:cs typeface="Arial" panose="020B0604020202020204" pitchFamily="34" charset="0"/>
                        </a:rPr>
                        <a:t>01-5-16</a:t>
                      </a:r>
                    </a:p>
                  </a:txBody>
                  <a:tcPr marL="50294" marR="0" marT="0" marB="0" anchor="ctr"/>
                </a:tc>
                <a:tc>
                  <a:txBody>
                    <a:bodyPr/>
                    <a:lstStyle/>
                    <a:p>
                      <a:pPr algn="ctr"/>
                      <a:r>
                        <a:rPr lang="en-US" sz="1000" dirty="0">
                          <a:solidFill>
                            <a:schemeClr val="tx1"/>
                          </a:solidFill>
                          <a:latin typeface="+mn-lt"/>
                          <a:hlinkClick r:id="rId5"/>
                        </a:rPr>
                        <a:t>Case</a:t>
                      </a:r>
                      <a:r>
                        <a:rPr lang="en-US" sz="1000" baseline="0" dirty="0">
                          <a:solidFill>
                            <a:schemeClr val="tx1"/>
                          </a:solidFill>
                          <a:latin typeface="+mn-lt"/>
                          <a:hlinkClick r:id="rId5"/>
                        </a:rPr>
                        <a:t> Study</a:t>
                      </a:r>
                      <a:endParaRPr lang="en-US" sz="1000" dirty="0">
                        <a:solidFill>
                          <a:schemeClr val="tx1"/>
                        </a:solidFill>
                        <a:latin typeface="+mn-lt"/>
                      </a:endParaRPr>
                    </a:p>
                  </a:txBody>
                  <a:tcPr marL="50294" marR="0" marT="0" marB="0" anchor="ctr"/>
                </a:tc>
                <a:extLst>
                  <a:ext uri="{0D108BD9-81ED-4DB2-BD59-A6C34878D82A}">
                    <a16:rowId xmlns:a16="http://schemas.microsoft.com/office/drawing/2014/main" val="10003"/>
                  </a:ext>
                </a:extLst>
              </a:tr>
              <a:tr h="456770">
                <a:tc>
                  <a:txBody>
                    <a:bodyPr/>
                    <a:lstStyle/>
                    <a:p>
                      <a:pPr algn="ctr" fontAlgn="b"/>
                      <a:r>
                        <a:rPr lang="en-US" sz="1000" b="0" i="0" u="none" strike="noStrike" dirty="0">
                          <a:solidFill>
                            <a:srgbClr val="000000"/>
                          </a:solidFill>
                          <a:effectLst/>
                          <a:latin typeface="+mn-lt"/>
                        </a:rPr>
                        <a:t>22</a:t>
                      </a:r>
                    </a:p>
                  </a:txBody>
                  <a:tcPr marL="10479" marR="10479" marT="10800" marB="0" anchor="ctr"/>
                </a:tc>
                <a:tc>
                  <a:txBody>
                    <a:bodyPr/>
                    <a:lstStyle/>
                    <a:p>
                      <a:pPr algn="l"/>
                      <a:r>
                        <a:rPr lang="en-US" sz="1000" b="0" dirty="0">
                          <a:solidFill>
                            <a:schemeClr val="tx1"/>
                          </a:solidFill>
                          <a:latin typeface="+mn-lt"/>
                        </a:rPr>
                        <a:t>Gasmart</a:t>
                      </a:r>
                    </a:p>
                  </a:txBody>
                  <a:tcPr marL="50294" marR="0" marT="0" marB="0" anchor="ctr"/>
                </a:tc>
                <a:tc>
                  <a:txBody>
                    <a:bodyPr/>
                    <a:lstStyle/>
                    <a:p>
                      <a:pPr algn="l"/>
                      <a:r>
                        <a:rPr lang="en-US" sz="1000" b="1" dirty="0">
                          <a:solidFill>
                            <a:schemeClr val="tx1"/>
                          </a:solidFill>
                          <a:latin typeface="+mn-lt"/>
                        </a:rPr>
                        <a:t>Chemical &amp; Petroleum</a:t>
                      </a:r>
                    </a:p>
                  </a:txBody>
                  <a:tcPr marL="50294" marR="0" marT="0" marB="0" anchor="ctr"/>
                </a:tc>
                <a:tc>
                  <a:txBody>
                    <a:bodyPr/>
                    <a:lstStyle/>
                    <a:p>
                      <a:pPr algn="ctr"/>
                      <a:r>
                        <a:rPr lang="en-US" sz="1000" dirty="0">
                          <a:solidFill>
                            <a:schemeClr val="tx1"/>
                          </a:solidFill>
                          <a:latin typeface="+mn-lt"/>
                        </a:rPr>
                        <a:t>LA </a:t>
                      </a:r>
                    </a:p>
                  </a:txBody>
                  <a:tcPr marL="50294" marR="10478" marT="10802" marB="0" anchor="ctr"/>
                </a:tc>
                <a:tc>
                  <a:txBody>
                    <a:bodyPr/>
                    <a:lstStyle/>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dirty="0">
                          <a:solidFill>
                            <a:schemeClr val="tx1"/>
                          </a:solidFill>
                          <a:latin typeface="Arial" panose="020B0604020202020204" pitchFamily="34" charset="0"/>
                          <a:ea typeface="HelvNeue Light for IBM" charset="77"/>
                          <a:cs typeface="Arial" panose="020B0604020202020204" pitchFamily="34" charset="0"/>
                        </a:rPr>
                        <a:t> Digital Sales</a:t>
                      </a:r>
                    </a:p>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dirty="0">
                          <a:solidFill>
                            <a:schemeClr val="tx1"/>
                          </a:solidFill>
                          <a:latin typeface="Arial" panose="020B0604020202020204" pitchFamily="34" charset="0"/>
                          <a:ea typeface="HelvNeue Light for IBM" charset="77"/>
                          <a:cs typeface="Arial" panose="020B0604020202020204" pitchFamily="34" charset="0"/>
                        </a:rPr>
                        <a:t>IBM</a:t>
                      </a:r>
                      <a:r>
                        <a:rPr lang="en-US" sz="1000" baseline="0" dirty="0">
                          <a:solidFill>
                            <a:schemeClr val="tx1"/>
                          </a:solidFill>
                          <a:latin typeface="Arial" panose="020B0604020202020204" pitchFamily="34" charset="0"/>
                          <a:ea typeface="HelvNeue Light for IBM" charset="77"/>
                          <a:cs typeface="Arial" panose="020B0604020202020204" pitchFamily="34" charset="0"/>
                        </a:rPr>
                        <a:t> Analytics</a:t>
                      </a:r>
                    </a:p>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baseline="0" dirty="0">
                          <a:solidFill>
                            <a:schemeClr val="tx1"/>
                          </a:solidFill>
                          <a:latin typeface="Arial" panose="020B0604020202020204" pitchFamily="34" charset="0"/>
                          <a:ea typeface="HelvNeue Light for IBM" charset="77"/>
                          <a:cs typeface="Arial" panose="020B0604020202020204" pitchFamily="34" charset="0"/>
                        </a:rPr>
                        <a:t>Express</a:t>
                      </a:r>
                      <a:endParaRPr lang="en-US" sz="1000" dirty="0">
                        <a:solidFill>
                          <a:schemeClr val="tx1"/>
                        </a:solidFill>
                        <a:latin typeface="Arial" panose="020B0604020202020204" pitchFamily="34" charset="0"/>
                        <a:ea typeface="HelvNeue Light for IBM" charset="77"/>
                        <a:cs typeface="Arial" panose="020B0604020202020204" pitchFamily="34" charset="0"/>
                      </a:endParaRPr>
                    </a:p>
                  </a:txBody>
                  <a:tcPr marL="50294" marR="10478" marT="10802" marB="0" anchor="ctr"/>
                </a:tc>
                <a:tc>
                  <a:txBody>
                    <a:bodyPr/>
                    <a:lstStyle/>
                    <a:p>
                      <a:pPr algn="ctr"/>
                      <a:r>
                        <a:rPr lang="en-US" sz="1000" i="0" dirty="0">
                          <a:solidFill>
                            <a:schemeClr val="tx1"/>
                          </a:solidFill>
                          <a:latin typeface="+mn-lt"/>
                        </a:rPr>
                        <a:t>03-27-15</a:t>
                      </a:r>
                    </a:p>
                  </a:txBody>
                  <a:tcPr marL="50294" marR="0" marT="0" marB="0" anchor="ctr"/>
                </a:tc>
                <a:tc>
                  <a:txBody>
                    <a:bodyPr/>
                    <a:lstStyle/>
                    <a:p>
                      <a:pPr algn="ctr"/>
                      <a:r>
                        <a:rPr lang="en-US" sz="1000" dirty="0">
                          <a:solidFill>
                            <a:schemeClr val="tx1"/>
                          </a:solidFill>
                          <a:latin typeface="+mn-lt"/>
                          <a:hlinkClick r:id="rId6"/>
                        </a:rPr>
                        <a:t>Case</a:t>
                      </a:r>
                      <a:r>
                        <a:rPr lang="en-US" sz="1000" baseline="0" dirty="0">
                          <a:solidFill>
                            <a:schemeClr val="tx1"/>
                          </a:solidFill>
                          <a:latin typeface="+mn-lt"/>
                          <a:hlinkClick r:id="rId6"/>
                        </a:rPr>
                        <a:t> Study</a:t>
                      </a:r>
                      <a:endParaRPr lang="en-US" sz="1000" dirty="0">
                        <a:solidFill>
                          <a:schemeClr val="tx1"/>
                        </a:solidFill>
                        <a:latin typeface="+mn-lt"/>
                      </a:endParaRPr>
                    </a:p>
                  </a:txBody>
                  <a:tcPr marL="50294" marR="0" marT="0" marB="0" anchor="ctr"/>
                </a:tc>
                <a:extLst>
                  <a:ext uri="{0D108BD9-81ED-4DB2-BD59-A6C34878D82A}">
                    <a16:rowId xmlns:a16="http://schemas.microsoft.com/office/drawing/2014/main" val="10004"/>
                  </a:ext>
                </a:extLst>
              </a:tr>
              <a:tr h="456770">
                <a:tc>
                  <a:txBody>
                    <a:bodyPr/>
                    <a:lstStyle/>
                    <a:p>
                      <a:pPr algn="ctr" fontAlgn="b"/>
                      <a:r>
                        <a:rPr lang="en-US" sz="1000" b="0" i="0" u="none" strike="noStrike" dirty="0">
                          <a:solidFill>
                            <a:srgbClr val="000000"/>
                          </a:solidFill>
                          <a:effectLst/>
                          <a:latin typeface="+mn-lt"/>
                        </a:rPr>
                        <a:t>23</a:t>
                      </a:r>
                    </a:p>
                  </a:txBody>
                  <a:tcPr marL="10479" marR="10479" marT="10800" marB="0" anchor="ctr"/>
                </a:tc>
                <a:tc>
                  <a:txBody>
                    <a:bodyPr/>
                    <a:lstStyle/>
                    <a:p>
                      <a:pPr algn="l"/>
                      <a:r>
                        <a:rPr lang="en-US" sz="1000" dirty="0" err="1"/>
                        <a:t>Graymont</a:t>
                      </a:r>
                      <a:r>
                        <a:rPr lang="en-US" sz="1000" dirty="0"/>
                        <a:t> Ltd</a:t>
                      </a:r>
                      <a:endParaRPr lang="en-US" sz="1000" b="0" dirty="0">
                        <a:latin typeface="+mn-lt"/>
                      </a:endParaRPr>
                    </a:p>
                  </a:txBody>
                  <a:tcPr marL="50294" marR="0" marT="0" marB="0" anchor="ctr"/>
                </a:tc>
                <a:tc>
                  <a:txBody>
                    <a:bodyPr/>
                    <a:lstStyle/>
                    <a:p>
                      <a:pPr marL="0" marR="0" indent="0" algn="l" defTabSz="509412" rtl="0" eaLnBrk="1" fontAlgn="auto" latinLnBrk="0" hangingPunct="1">
                        <a:lnSpc>
                          <a:spcPct val="100000"/>
                        </a:lnSpc>
                        <a:spcBef>
                          <a:spcPts val="0"/>
                        </a:spcBef>
                        <a:spcAft>
                          <a:spcPts val="0"/>
                        </a:spcAft>
                        <a:buClrTx/>
                        <a:buSzTx/>
                        <a:buFontTx/>
                        <a:buNone/>
                        <a:tabLst/>
                        <a:defRPr/>
                      </a:pPr>
                      <a:r>
                        <a:rPr lang="en-US" sz="1000" b="1" dirty="0">
                          <a:solidFill>
                            <a:schemeClr val="tx1"/>
                          </a:solidFill>
                          <a:latin typeface="+mn-lt"/>
                        </a:rPr>
                        <a:t>Chemical &amp; Petroleum</a:t>
                      </a:r>
                    </a:p>
                  </a:txBody>
                  <a:tcPr anchor="ctr"/>
                </a:tc>
                <a:tc>
                  <a:txBody>
                    <a:bodyPr/>
                    <a:lstStyle/>
                    <a:p>
                      <a:pPr algn="ctr"/>
                      <a:r>
                        <a:rPr lang="sk-SK" sz="1000" dirty="0"/>
                        <a:t>NA</a:t>
                      </a:r>
                    </a:p>
                  </a:txBody>
                  <a:tcPr anchor="ctr"/>
                </a:tc>
                <a:tc>
                  <a:txBody>
                    <a:bodyPr/>
                    <a:lstStyle/>
                    <a:p>
                      <a:pPr marL="171450" indent="-171450" algn="l">
                        <a:spcBef>
                          <a:spcPct val="0"/>
                        </a:spcBef>
                        <a:buClr>
                          <a:srgbClr val="1260B0"/>
                        </a:buClr>
                        <a:buSzPct val="125000"/>
                        <a:buFont typeface="Arial" charset="0"/>
                        <a:buChar char="•"/>
                      </a:pPr>
                      <a:r>
                        <a:rPr lang="en-US" altLang="en-US" sz="1000" dirty="0">
                          <a:ea typeface="Arial Unicode MS" charset="0"/>
                        </a:rPr>
                        <a:t>IBM</a:t>
                      </a:r>
                      <a:r>
                        <a:rPr lang="en-US" altLang="en-US" sz="1000" baseline="30000" dirty="0">
                          <a:ea typeface="Arial Unicode MS" charset="0"/>
                        </a:rPr>
                        <a:t> </a:t>
                      </a:r>
                      <a:r>
                        <a:rPr lang="en-US" altLang="en-US" sz="1000" dirty="0">
                          <a:ea typeface="Arial Unicode MS" charset="0"/>
                        </a:rPr>
                        <a:t>Cognos Business Intelligence V10 </a:t>
                      </a:r>
                    </a:p>
                    <a:p>
                      <a:pPr marL="171450" indent="-171450" algn="l">
                        <a:spcBef>
                          <a:spcPct val="0"/>
                        </a:spcBef>
                        <a:buClr>
                          <a:srgbClr val="1260B0"/>
                        </a:buClr>
                        <a:buSzPct val="125000"/>
                        <a:buFont typeface="Arial" charset="0"/>
                        <a:buChar char="•"/>
                      </a:pPr>
                      <a:r>
                        <a:rPr lang="en-US" altLang="en-US" sz="1000" dirty="0">
                          <a:ea typeface="Arial Unicode MS" charset="0"/>
                        </a:rPr>
                        <a:t>IBM Cognos Data Manager</a:t>
                      </a:r>
                    </a:p>
                    <a:p>
                      <a:pPr marL="171450" indent="-171450" algn="l">
                        <a:spcBef>
                          <a:spcPct val="0"/>
                        </a:spcBef>
                        <a:buClr>
                          <a:srgbClr val="1260B0"/>
                        </a:buClr>
                        <a:buSzPct val="125000"/>
                        <a:buFont typeface="Arial" charset="0"/>
                        <a:buChar char="•"/>
                      </a:pPr>
                      <a:r>
                        <a:rPr lang="en-US" altLang="en-US" sz="1000" dirty="0">
                          <a:ea typeface="Arial Unicode MS" charset="0"/>
                        </a:rPr>
                        <a:t>IBM Cognos Planning</a:t>
                      </a:r>
                    </a:p>
                    <a:p>
                      <a:pPr marL="171450" indent="-171450" algn="l">
                        <a:spcBef>
                          <a:spcPct val="0"/>
                        </a:spcBef>
                        <a:buClr>
                          <a:srgbClr val="1260B0"/>
                        </a:buClr>
                        <a:buSzPct val="125000"/>
                        <a:buFont typeface="Arial" charset="0"/>
                        <a:buChar char="•"/>
                      </a:pPr>
                      <a:r>
                        <a:rPr lang="en-US" altLang="en-US" sz="1000" dirty="0">
                          <a:ea typeface="Arial Unicode MS" charset="0"/>
                        </a:rPr>
                        <a:t>IBM Cognos TM1</a:t>
                      </a:r>
                    </a:p>
                  </a:txBody>
                  <a:tcPr marL="50294" marR="0" marT="0" marB="0" anchor="ctr"/>
                </a:tc>
                <a:tc>
                  <a:txBody>
                    <a:bodyPr/>
                    <a:lstStyle/>
                    <a:p>
                      <a:pPr algn="ctr"/>
                      <a:r>
                        <a:rPr lang="en-US" sz="1000" dirty="0"/>
                        <a:t>03-18-15</a:t>
                      </a:r>
                    </a:p>
                  </a:txBody>
                  <a:tcPr marL="50294" marR="0" marT="0" marB="0" anchor="ctr"/>
                </a:tc>
                <a:tc>
                  <a:txBody>
                    <a:bodyPr/>
                    <a:lstStyle/>
                    <a:p>
                      <a:pPr algn="ctr"/>
                      <a:r>
                        <a:rPr lang="en-US" sz="1000" dirty="0">
                          <a:latin typeface="+mn-lt"/>
                          <a:hlinkClick r:id="rId7"/>
                        </a:rPr>
                        <a:t>Case</a:t>
                      </a:r>
                      <a:r>
                        <a:rPr lang="en-US" sz="1000" baseline="0" dirty="0">
                          <a:latin typeface="+mn-lt"/>
                          <a:hlinkClick r:id="rId7"/>
                        </a:rPr>
                        <a:t> Study</a:t>
                      </a:r>
                      <a:endParaRPr lang="en-US" sz="1000" dirty="0">
                        <a:latin typeface="+mn-lt"/>
                      </a:endParaRPr>
                    </a:p>
                  </a:txBody>
                  <a:tcPr marL="50294" marR="0" marT="0" marB="0" anchor="ctr"/>
                </a:tc>
                <a:extLst>
                  <a:ext uri="{0D108BD9-81ED-4DB2-BD59-A6C34878D82A}">
                    <a16:rowId xmlns:a16="http://schemas.microsoft.com/office/drawing/2014/main" val="10005"/>
                  </a:ext>
                </a:extLst>
              </a:tr>
              <a:tr h="456770">
                <a:tc>
                  <a:txBody>
                    <a:bodyPr/>
                    <a:lstStyle/>
                    <a:p>
                      <a:pPr algn="ctr" fontAlgn="b"/>
                      <a:r>
                        <a:rPr lang="en-US" sz="1000" b="0" i="0" u="none" strike="noStrike" dirty="0">
                          <a:solidFill>
                            <a:schemeClr val="tx2"/>
                          </a:solidFill>
                          <a:effectLst/>
                          <a:latin typeface="+mn-lt"/>
                        </a:rPr>
                        <a:t>24</a:t>
                      </a:r>
                    </a:p>
                  </a:txBody>
                  <a:tcPr marL="10479" marR="10479" marT="10800" marB="0" anchor="ctr"/>
                </a:tc>
                <a:tc>
                  <a:txBody>
                    <a:bodyPr/>
                    <a:lstStyle/>
                    <a:p>
                      <a:pPr algn="l"/>
                      <a:r>
                        <a:rPr lang="en-GB" sz="1000" dirty="0">
                          <a:solidFill>
                            <a:schemeClr val="tx2"/>
                          </a:solidFill>
                          <a:latin typeface="Arial" panose="020B0604020202020204" pitchFamily="34" charset="0"/>
                          <a:ea typeface="HelvNeue Light for IBM" charset="77"/>
                          <a:cs typeface="Arial" panose="020B0604020202020204" pitchFamily="34" charset="0"/>
                        </a:rPr>
                        <a:t>Ultra Petroleum Corp</a:t>
                      </a:r>
                      <a:endParaRPr lang="en-US" sz="1000" dirty="0">
                        <a:solidFill>
                          <a:schemeClr val="tx2"/>
                        </a:solidFill>
                        <a:latin typeface="+mn-lt"/>
                      </a:endParaRPr>
                    </a:p>
                  </a:txBody>
                  <a:tcPr marL="50294" marR="0" marT="0" marB="0" anchor="ctr"/>
                </a:tc>
                <a:tc>
                  <a:txBody>
                    <a:bodyPr/>
                    <a:lstStyle/>
                    <a:p>
                      <a:pPr algn="l"/>
                      <a:r>
                        <a:rPr lang="en-US" sz="1000" b="1" dirty="0">
                          <a:latin typeface="+mn-lt"/>
                        </a:rPr>
                        <a:t>Chemical &amp; Petroleum</a:t>
                      </a:r>
                    </a:p>
                  </a:txBody>
                  <a:tcPr marL="50294" marR="0" marT="0" marB="0" anchor="ctr"/>
                </a:tc>
                <a:tc>
                  <a:txBody>
                    <a:bodyPr/>
                    <a:lstStyle/>
                    <a:p>
                      <a:pPr marL="0" marR="0" indent="0" algn="ctr" defTabSz="509412" rtl="0" eaLnBrk="1" fontAlgn="auto" latinLnBrk="0" hangingPunct="1">
                        <a:lnSpc>
                          <a:spcPct val="100000"/>
                        </a:lnSpc>
                        <a:spcBef>
                          <a:spcPts val="0"/>
                        </a:spcBef>
                        <a:spcAft>
                          <a:spcPts val="0"/>
                        </a:spcAft>
                        <a:buClrTx/>
                        <a:buSzTx/>
                        <a:buFontTx/>
                        <a:buNone/>
                        <a:tabLst/>
                        <a:defRPr/>
                      </a:pPr>
                      <a:r>
                        <a:rPr lang="en-US" sz="1000" dirty="0">
                          <a:latin typeface="+mn-lt"/>
                        </a:rPr>
                        <a:t>NA</a:t>
                      </a:r>
                    </a:p>
                  </a:txBody>
                  <a:tcPr marL="50294" marR="0" marT="0" marB="0" anchor="ctr"/>
                </a:tc>
                <a:tc>
                  <a:txBody>
                    <a:bodyPr/>
                    <a:lstStyle/>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dirty="0"/>
                        <a:t>IBM Cognos</a:t>
                      </a:r>
                      <a:r>
                        <a:rPr lang="en-US" sz="1000" baseline="0" dirty="0"/>
                        <a:t> Disclosure Management</a:t>
                      </a:r>
                      <a:endParaRPr lang="en-US" sz="1000" dirty="0"/>
                    </a:p>
                  </a:txBody>
                  <a:tcPr marL="50294" marR="0" marT="0" marB="0" anchor="ctr"/>
                </a:tc>
                <a:tc>
                  <a:txBody>
                    <a:bodyPr/>
                    <a:lstStyle/>
                    <a:p>
                      <a:pPr algn="ctr"/>
                      <a:r>
                        <a:rPr lang="en-US" sz="1000" dirty="0"/>
                        <a:t>12-14-15</a:t>
                      </a:r>
                    </a:p>
                  </a:txBody>
                  <a:tcPr marL="50294" marR="0" marT="0" marB="0" anchor="ctr"/>
                </a:tc>
                <a:tc>
                  <a:txBody>
                    <a:bodyPr/>
                    <a:lstStyle/>
                    <a:p>
                      <a:pPr algn="ctr"/>
                      <a:r>
                        <a:rPr lang="en-US" sz="1000" dirty="0">
                          <a:latin typeface="+mn-lt"/>
                          <a:hlinkClick r:id="rId8"/>
                        </a:rPr>
                        <a:t>Case Study</a:t>
                      </a:r>
                      <a:endParaRPr lang="en-US" sz="1000" dirty="0">
                        <a:latin typeface="+mn-lt"/>
                      </a:endParaRPr>
                    </a:p>
                  </a:txBody>
                  <a:tcPr marL="50294" marR="0" marT="0" marB="0" anchor="ctr"/>
                </a:tc>
                <a:extLst>
                  <a:ext uri="{0D108BD9-81ED-4DB2-BD59-A6C34878D82A}">
                    <a16:rowId xmlns:a16="http://schemas.microsoft.com/office/drawing/2014/main" val="10006"/>
                  </a:ext>
                </a:extLst>
              </a:tr>
              <a:tr h="456770">
                <a:tc>
                  <a:txBody>
                    <a:bodyPr/>
                    <a:lstStyle/>
                    <a:p>
                      <a:pPr algn="ctr" fontAlgn="b"/>
                      <a:r>
                        <a:rPr lang="en-US" sz="1000" b="0" i="0" u="none" strike="noStrike" dirty="0">
                          <a:solidFill>
                            <a:srgbClr val="000000"/>
                          </a:solidFill>
                          <a:effectLst/>
                          <a:latin typeface="+mn-lt"/>
                        </a:rPr>
                        <a:t>25</a:t>
                      </a:r>
                    </a:p>
                  </a:txBody>
                  <a:tcPr marL="10479" marR="10479" marT="10800" marB="0" anchor="ctr"/>
                </a:tc>
                <a:tc>
                  <a:txBody>
                    <a:bodyPr/>
                    <a:lstStyle/>
                    <a:p>
                      <a:pPr algn="l"/>
                      <a:r>
                        <a:rPr lang="en-US" sz="1000" dirty="0" err="1"/>
                        <a:t>Cosan</a:t>
                      </a:r>
                      <a:endParaRPr lang="en-US" sz="1000" dirty="0">
                        <a:solidFill>
                          <a:schemeClr val="tx2"/>
                        </a:solidFill>
                        <a:latin typeface="+mn-lt"/>
                      </a:endParaRPr>
                    </a:p>
                  </a:txBody>
                  <a:tcPr marL="50294" marR="0" marT="0" marB="0" anchor="ctr"/>
                </a:tc>
                <a:tc>
                  <a:txBody>
                    <a:bodyPr/>
                    <a:lstStyle/>
                    <a:p>
                      <a:pPr algn="l"/>
                      <a:r>
                        <a:rPr lang="en-US" sz="1000" b="1" dirty="0">
                          <a:latin typeface="+mn-lt"/>
                        </a:rPr>
                        <a:t>Energy &amp; Utilities</a:t>
                      </a:r>
                    </a:p>
                  </a:txBody>
                  <a:tcPr marL="50294" marR="0" marT="0" marB="0" anchor="ctr"/>
                </a:tc>
                <a:tc>
                  <a:txBody>
                    <a:bodyPr/>
                    <a:lstStyle/>
                    <a:p>
                      <a:pPr marL="0" marR="0" indent="0" algn="ctr" defTabSz="509412" rtl="0" eaLnBrk="1" fontAlgn="auto" latinLnBrk="0" hangingPunct="1">
                        <a:lnSpc>
                          <a:spcPct val="100000"/>
                        </a:lnSpc>
                        <a:spcBef>
                          <a:spcPts val="0"/>
                        </a:spcBef>
                        <a:spcAft>
                          <a:spcPts val="0"/>
                        </a:spcAft>
                        <a:buClrTx/>
                        <a:buSzTx/>
                        <a:buFontTx/>
                        <a:buNone/>
                        <a:tabLst/>
                        <a:defRPr/>
                      </a:pPr>
                      <a:r>
                        <a:rPr lang="en-US" sz="1000" dirty="0">
                          <a:latin typeface="+mn-lt"/>
                        </a:rPr>
                        <a:t>NA</a:t>
                      </a:r>
                    </a:p>
                  </a:txBody>
                  <a:tcPr marL="50294" marR="0" marT="0" marB="0" anchor="ctr"/>
                </a:tc>
                <a:tc>
                  <a:txBody>
                    <a:bodyPr/>
                    <a:lstStyle/>
                    <a:p>
                      <a:pPr marL="171450" indent="-171450" algn="l" eaLnBrk="1" hangingPunct="1">
                        <a:buClr>
                          <a:srgbClr val="000000"/>
                        </a:buClr>
                        <a:buSzPct val="100000"/>
                        <a:buFont typeface="Arial" charset="0"/>
                        <a:buChar char="•"/>
                      </a:pPr>
                      <a:r>
                        <a:rPr lang="en-GB" altLang="en-US" sz="1000" dirty="0">
                          <a:ea typeface="Arial Unicode MS" charset="0"/>
                        </a:rPr>
                        <a:t>Cognos Controller</a:t>
                      </a:r>
                    </a:p>
                    <a:p>
                      <a:pPr algn="l" eaLnBrk="1" hangingPunct="1">
                        <a:buClr>
                          <a:srgbClr val="000000"/>
                        </a:buClr>
                        <a:buSzPct val="100000"/>
                        <a:buFont typeface="Times New Roman" charset="0"/>
                        <a:buNone/>
                      </a:pPr>
                      <a:r>
                        <a:rPr lang="en-GB" altLang="en-US" sz="1000" dirty="0">
                          <a:ea typeface="Arial Unicode MS" charset="0"/>
                        </a:rPr>
                        <a:t>•  Cognos Disclosure Management</a:t>
                      </a:r>
                    </a:p>
                    <a:p>
                      <a:pPr algn="l" eaLnBrk="1" hangingPunct="1">
                        <a:buClr>
                          <a:srgbClr val="000000"/>
                        </a:buClr>
                        <a:buSzPct val="100000"/>
                        <a:buFont typeface="Times New Roman" charset="0"/>
                        <a:buNone/>
                      </a:pPr>
                      <a:r>
                        <a:rPr lang="en-GB" altLang="en-US" sz="1000" dirty="0">
                          <a:ea typeface="Arial Unicode MS" charset="0"/>
                        </a:rPr>
                        <a:t>•  Cognos TM1</a:t>
                      </a:r>
                    </a:p>
                  </a:txBody>
                  <a:tcPr marL="50294" marR="0" marT="0" marB="0" anchor="ctr"/>
                </a:tc>
                <a:tc>
                  <a:txBody>
                    <a:bodyPr/>
                    <a:lstStyle/>
                    <a:p>
                      <a:pPr algn="ctr"/>
                      <a:r>
                        <a:rPr lang="en-US" sz="1000" dirty="0"/>
                        <a:t>06-15-15</a:t>
                      </a:r>
                    </a:p>
                  </a:txBody>
                  <a:tcPr marL="50294" marR="0" marT="0" marB="0" anchor="ctr"/>
                </a:tc>
                <a:tc>
                  <a:txBody>
                    <a:bodyPr/>
                    <a:lstStyle/>
                    <a:p>
                      <a:pPr algn="ctr"/>
                      <a:r>
                        <a:rPr lang="en-US" sz="1000" dirty="0">
                          <a:latin typeface="+mn-lt"/>
                          <a:hlinkClick r:id="rId9"/>
                        </a:rPr>
                        <a:t>Case</a:t>
                      </a:r>
                      <a:r>
                        <a:rPr lang="en-US" sz="1000" baseline="0" dirty="0">
                          <a:latin typeface="+mn-lt"/>
                          <a:hlinkClick r:id="rId9"/>
                        </a:rPr>
                        <a:t> Study</a:t>
                      </a:r>
                      <a:endParaRPr lang="en-US" sz="1000" dirty="0">
                        <a:latin typeface="+mn-lt"/>
                      </a:endParaRPr>
                    </a:p>
                  </a:txBody>
                  <a:tcPr marL="50294" marR="0" marT="0" marB="0" anchor="ctr"/>
                </a:tc>
                <a:extLst>
                  <a:ext uri="{0D108BD9-81ED-4DB2-BD59-A6C34878D82A}">
                    <a16:rowId xmlns:a16="http://schemas.microsoft.com/office/drawing/2014/main" val="10007"/>
                  </a:ext>
                </a:extLst>
              </a:tr>
              <a:tr h="571701">
                <a:tc>
                  <a:txBody>
                    <a:bodyPr/>
                    <a:lstStyle/>
                    <a:p>
                      <a:pPr algn="ctr" fontAlgn="b"/>
                      <a:r>
                        <a:rPr lang="en-US" sz="1000" b="0" i="0" u="none" strike="noStrike" dirty="0">
                          <a:solidFill>
                            <a:srgbClr val="000000"/>
                          </a:solidFill>
                          <a:effectLst/>
                          <a:latin typeface="Arial" panose="020B0604020202020204" pitchFamily="34" charset="0"/>
                          <a:cs typeface="Arial" panose="020B0604020202020204" pitchFamily="34" charset="0"/>
                        </a:rPr>
                        <a:t>26</a:t>
                      </a:r>
                    </a:p>
                  </a:txBody>
                  <a:tcPr marL="10479" marR="10479" marT="10800" marB="0" anchor="ctr"/>
                </a:tc>
                <a:tc>
                  <a:txBody>
                    <a:bodyPr/>
                    <a:lstStyle/>
                    <a:p>
                      <a:pPr algn="l"/>
                      <a:r>
                        <a:rPr lang="en-US" sz="1000" b="0" dirty="0">
                          <a:latin typeface="+mn-lt"/>
                        </a:rPr>
                        <a:t>Blizzard Sport</a:t>
                      </a:r>
                      <a:r>
                        <a:rPr lang="en-US" sz="1000" b="0" baseline="0" dirty="0">
                          <a:latin typeface="+mn-lt"/>
                        </a:rPr>
                        <a:t> GmbH</a:t>
                      </a:r>
                      <a:endParaRPr lang="en-US" sz="1000" b="0" dirty="0">
                        <a:latin typeface="+mn-lt"/>
                      </a:endParaRPr>
                    </a:p>
                  </a:txBody>
                  <a:tcPr marL="50294" marR="0" marT="0" marB="0" anchor="ctr"/>
                </a:tc>
                <a:tc>
                  <a:txBody>
                    <a:bodyPr/>
                    <a:lstStyle/>
                    <a:p>
                      <a:pPr algn="l"/>
                      <a:r>
                        <a:rPr lang="en-US" sz="1000" b="1" dirty="0">
                          <a:latin typeface="+mn-lt"/>
                        </a:rPr>
                        <a:t>Consumer Products</a:t>
                      </a:r>
                    </a:p>
                  </a:txBody>
                  <a:tcPr marL="50294" marR="0" marT="0" marB="0" anchor="ctr"/>
                </a:tc>
                <a:tc>
                  <a:txBody>
                    <a:bodyPr/>
                    <a:lstStyle/>
                    <a:p>
                      <a:pPr algn="ctr"/>
                      <a:r>
                        <a:rPr lang="en-US" sz="1000" b="0" dirty="0">
                          <a:latin typeface="+mn-lt"/>
                        </a:rPr>
                        <a:t>Europe</a:t>
                      </a:r>
                    </a:p>
                  </a:txBody>
                  <a:tcPr marL="50294" marR="10478" marT="10802" marB="0" anchor="ctr"/>
                </a:tc>
                <a:tc>
                  <a:txBody>
                    <a:bodyPr/>
                    <a:lstStyle/>
                    <a:p>
                      <a:pPr marL="171450" indent="-171450" algn="l">
                        <a:buFont typeface="Arial" panose="020B0604020202020204" pitchFamily="34" charset="0"/>
                        <a:buChar char="•"/>
                      </a:pPr>
                      <a:r>
                        <a:rPr lang="en-US" sz="1000" b="0" dirty="0">
                          <a:latin typeface="+mn-lt"/>
                        </a:rPr>
                        <a:t>Cognos Business Intelligence</a:t>
                      </a:r>
                    </a:p>
                    <a:p>
                      <a:pPr marL="171450" indent="-171450" algn="l">
                        <a:buFont typeface="Arial" panose="020B0604020202020204" pitchFamily="34" charset="0"/>
                        <a:buChar char="•"/>
                      </a:pPr>
                      <a:r>
                        <a:rPr lang="en-US" sz="1000" b="0" dirty="0">
                          <a:latin typeface="+mn-lt"/>
                        </a:rPr>
                        <a:t>Cognos</a:t>
                      </a:r>
                      <a:r>
                        <a:rPr lang="en-US" sz="1000" b="0" baseline="0" dirty="0">
                          <a:latin typeface="+mn-lt"/>
                        </a:rPr>
                        <a:t> TM1</a:t>
                      </a:r>
                    </a:p>
                    <a:p>
                      <a:pPr marL="171450" indent="-171450" algn="l">
                        <a:buFont typeface="Arial" panose="020B0604020202020204" pitchFamily="34" charset="0"/>
                        <a:buChar char="•"/>
                      </a:pPr>
                      <a:r>
                        <a:rPr lang="en-US" sz="1000" b="0" baseline="0" dirty="0">
                          <a:latin typeface="+mn-lt"/>
                        </a:rPr>
                        <a:t>Cognos Data Manager</a:t>
                      </a:r>
                      <a:endParaRPr lang="en-US" sz="1000" b="0" dirty="0">
                        <a:latin typeface="+mn-lt"/>
                      </a:endParaRPr>
                    </a:p>
                  </a:txBody>
                  <a:tcPr marL="50294" marR="10478" marT="10802" marB="0" anchor="ctr"/>
                </a:tc>
                <a:tc>
                  <a:txBody>
                    <a:bodyPr/>
                    <a:lstStyle/>
                    <a:p>
                      <a:pPr algn="ctr"/>
                      <a:r>
                        <a:rPr lang="en-US" sz="1000" b="0" dirty="0">
                          <a:latin typeface="+mn-lt"/>
                        </a:rPr>
                        <a:t>04-16-16</a:t>
                      </a:r>
                    </a:p>
                  </a:txBody>
                  <a:tcPr marL="50294" marR="0" marT="0" marB="0" anchor="ctr"/>
                </a:tc>
                <a:tc>
                  <a:txBody>
                    <a:bodyPr/>
                    <a:lstStyle/>
                    <a:p>
                      <a:pPr algn="ctr"/>
                      <a:r>
                        <a:rPr lang="en-US" sz="1000" dirty="0">
                          <a:solidFill>
                            <a:schemeClr val="tx1"/>
                          </a:solidFill>
                          <a:latin typeface="+mn-lt"/>
                          <a:hlinkClick r:id="rId10"/>
                        </a:rPr>
                        <a:t>Case Study</a:t>
                      </a:r>
                      <a:endParaRPr lang="en-US" sz="1000" dirty="0">
                        <a:solidFill>
                          <a:schemeClr val="tx1"/>
                        </a:solidFill>
                        <a:latin typeface="+mn-lt"/>
                      </a:endParaRPr>
                    </a:p>
                  </a:txBody>
                  <a:tcPr marL="50294" marR="0" marT="0" marB="0" anchor="ctr"/>
                </a:tc>
                <a:extLst>
                  <a:ext uri="{0D108BD9-81ED-4DB2-BD59-A6C34878D82A}">
                    <a16:rowId xmlns:a16="http://schemas.microsoft.com/office/drawing/2014/main" val="10008"/>
                  </a:ext>
                </a:extLst>
              </a:tr>
              <a:tr h="571701">
                <a:tc>
                  <a:txBody>
                    <a:bodyPr/>
                    <a:lstStyle/>
                    <a:p>
                      <a:pPr algn="ctr" fontAlgn="b"/>
                      <a:r>
                        <a:rPr lang="en-US" sz="1000" b="0" i="0" u="none" strike="noStrike" dirty="0">
                          <a:solidFill>
                            <a:srgbClr val="000000"/>
                          </a:solidFill>
                          <a:effectLst/>
                          <a:latin typeface="+mn-lt"/>
                        </a:rPr>
                        <a:t>27</a:t>
                      </a:r>
                    </a:p>
                  </a:txBody>
                  <a:tcPr marL="10479" marR="10479" marT="10800" marB="0" anchor="ctr"/>
                </a:tc>
                <a:tc>
                  <a:txBody>
                    <a:bodyPr/>
                    <a:lstStyle/>
                    <a:p>
                      <a:pPr algn="l"/>
                      <a:r>
                        <a:rPr lang="en-US" sz="1000" dirty="0">
                          <a:solidFill>
                            <a:schemeClr val="tx1"/>
                          </a:solidFill>
                        </a:rPr>
                        <a:t>Bugaboo</a:t>
                      </a:r>
                    </a:p>
                  </a:txBody>
                  <a:tcPr marL="50294" marR="0" marT="0" marB="0" anchor="ctr"/>
                </a:tc>
                <a:tc>
                  <a:txBody>
                    <a:bodyPr/>
                    <a:lstStyle/>
                    <a:p>
                      <a:pPr algn="l"/>
                      <a:r>
                        <a:rPr lang="en-US" sz="1000" b="1" dirty="0">
                          <a:solidFill>
                            <a:schemeClr val="tx1"/>
                          </a:solidFill>
                        </a:rPr>
                        <a:t>Consumer Products</a:t>
                      </a:r>
                    </a:p>
                  </a:txBody>
                  <a:tcPr marL="50294" marR="0" marT="0" marB="0" anchor="ctr"/>
                </a:tc>
                <a:tc>
                  <a:txBody>
                    <a:bodyPr/>
                    <a:lstStyle/>
                    <a:p>
                      <a:pPr algn="ctr"/>
                      <a:r>
                        <a:rPr lang="en-US" sz="1000" dirty="0">
                          <a:solidFill>
                            <a:schemeClr val="tx1"/>
                          </a:solidFill>
                        </a:rPr>
                        <a:t>Europe</a:t>
                      </a:r>
                    </a:p>
                  </a:txBody>
                  <a:tcPr marL="50294" marR="10478" marT="10802" marB="0" anchor="ctr"/>
                </a:tc>
                <a:tc>
                  <a:txBody>
                    <a:bodyPr/>
                    <a:lstStyle/>
                    <a:p>
                      <a:pPr marL="88900" marR="0" lvl="0" indent="-88900" algn="l" defTabSz="914400" rtl="0" eaLnBrk="1" fontAlgn="auto" latinLnBrk="0" hangingPunct="1">
                        <a:lnSpc>
                          <a:spcPts val="1000"/>
                        </a:lnSpc>
                        <a:spcBef>
                          <a:spcPts val="0"/>
                        </a:spcBef>
                        <a:spcAft>
                          <a:spcPts val="400"/>
                        </a:spcAft>
                        <a:buClr>
                          <a:schemeClr val="tx1"/>
                        </a:buClr>
                        <a:buSzPct val="100000"/>
                        <a:buFont typeface="Arial" panose="020B0604020202020204" pitchFamily="34" charset="0"/>
                        <a:buChar char="•"/>
                        <a:tabLst>
                          <a:tab pos="88900" algn="l"/>
                        </a:tabLst>
                        <a:defRPr/>
                      </a:pPr>
                      <a:r>
                        <a:rPr kumimoji="0" lang="en-US"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Cognos TM1</a:t>
                      </a:r>
                    </a:p>
                  </a:txBody>
                  <a:tcPr marL="50294" marR="10478" marT="10802" marB="0" anchor="ctr"/>
                </a:tc>
                <a:tc>
                  <a:txBody>
                    <a:bodyPr/>
                    <a:lstStyle/>
                    <a:p>
                      <a:pPr algn="ctr"/>
                      <a:r>
                        <a:rPr lang="en-US" sz="1000" dirty="0">
                          <a:solidFill>
                            <a:schemeClr val="tx1"/>
                          </a:solidFill>
                        </a:rPr>
                        <a:t>10-08-15</a:t>
                      </a:r>
                    </a:p>
                  </a:txBody>
                  <a:tcPr marL="50294" marR="0" marT="0" marB="0" anchor="ctr"/>
                </a:tc>
                <a:tc>
                  <a:txBody>
                    <a:bodyPr/>
                    <a:lstStyle/>
                    <a:p>
                      <a:pPr algn="ctr"/>
                      <a:r>
                        <a:rPr lang="en-US" sz="1000" dirty="0">
                          <a:latin typeface="+mn-lt"/>
                          <a:hlinkClick r:id="rId11"/>
                        </a:rPr>
                        <a:t>Case Study</a:t>
                      </a:r>
                      <a:endParaRPr lang="en-US" sz="1000" dirty="0">
                        <a:latin typeface="+mn-lt"/>
                      </a:endParaRPr>
                    </a:p>
                  </a:txBody>
                  <a:tcPr marL="50294" marR="0" marT="0" marB="0" anchor="ctr"/>
                </a:tc>
                <a:extLst>
                  <a:ext uri="{0D108BD9-81ED-4DB2-BD59-A6C34878D82A}">
                    <a16:rowId xmlns:a16="http://schemas.microsoft.com/office/drawing/2014/main" val="10009"/>
                  </a:ext>
                </a:extLst>
              </a:tr>
              <a:tr h="571701">
                <a:tc>
                  <a:txBody>
                    <a:bodyPr/>
                    <a:lstStyle/>
                    <a:p>
                      <a:pPr algn="ctr" fontAlgn="b"/>
                      <a:r>
                        <a:rPr lang="en-US" sz="1000" b="0" i="0" u="none" strike="noStrike" dirty="0">
                          <a:solidFill>
                            <a:srgbClr val="000000"/>
                          </a:solidFill>
                          <a:effectLst/>
                          <a:latin typeface="Arial" panose="020B0604020202020204" pitchFamily="34" charset="0"/>
                          <a:cs typeface="Arial" panose="020B0604020202020204" pitchFamily="34" charset="0"/>
                        </a:rPr>
                        <a:t>28</a:t>
                      </a:r>
                    </a:p>
                  </a:txBody>
                  <a:tcPr marL="10479" marR="10479" marT="10800" marB="0" anchor="ctr"/>
                </a:tc>
                <a:tc>
                  <a:txBody>
                    <a:bodyPr/>
                    <a:lstStyle/>
                    <a:p>
                      <a:pPr algn="l"/>
                      <a:r>
                        <a:rPr lang="en-US" sz="1000" b="0" dirty="0" err="1">
                          <a:latin typeface="+mn-lt"/>
                        </a:rPr>
                        <a:t>Orbico</a:t>
                      </a:r>
                      <a:r>
                        <a:rPr lang="en-US" sz="1000" b="0" dirty="0">
                          <a:latin typeface="+mn-lt"/>
                        </a:rPr>
                        <a:t> Group</a:t>
                      </a:r>
                    </a:p>
                  </a:txBody>
                  <a:tcPr marL="50294" marR="0" marT="0" marB="0" anchor="ctr"/>
                </a:tc>
                <a:tc>
                  <a:txBody>
                    <a:bodyPr/>
                    <a:lstStyle/>
                    <a:p>
                      <a:pPr algn="l"/>
                      <a:r>
                        <a:rPr lang="en-US" sz="1000" b="1" dirty="0">
                          <a:latin typeface="+mn-lt"/>
                        </a:rPr>
                        <a:t>Consumer</a:t>
                      </a:r>
                      <a:r>
                        <a:rPr lang="en-US" sz="1000" b="1" baseline="0" dirty="0">
                          <a:latin typeface="+mn-lt"/>
                        </a:rPr>
                        <a:t> Products</a:t>
                      </a:r>
                      <a:endParaRPr lang="en-US" sz="1000" b="1" dirty="0">
                        <a:latin typeface="+mn-lt"/>
                      </a:endParaRPr>
                    </a:p>
                  </a:txBody>
                  <a:tcPr marL="50294" marR="0" marT="0" marB="0" anchor="ctr"/>
                </a:tc>
                <a:tc>
                  <a:txBody>
                    <a:bodyPr/>
                    <a:lstStyle/>
                    <a:p>
                      <a:pPr algn="ctr"/>
                      <a:r>
                        <a:rPr lang="en-US" sz="1000" b="0" dirty="0">
                          <a:latin typeface="+mn-lt"/>
                        </a:rPr>
                        <a:t>Europe</a:t>
                      </a:r>
                    </a:p>
                  </a:txBody>
                  <a:tcPr marL="50294" marR="10478" marT="10802" marB="0" anchor="ctr"/>
                </a:tc>
                <a:tc>
                  <a:txBody>
                    <a:bodyPr/>
                    <a:lstStyle/>
                    <a:p>
                      <a:pPr marL="171450" indent="-171450" algn="l">
                        <a:buFont typeface="Arial" panose="020B0604020202020204" pitchFamily="34" charset="0"/>
                        <a:buChar char="•"/>
                      </a:pPr>
                      <a:r>
                        <a:rPr lang="en-US" sz="1000" b="0" dirty="0">
                          <a:latin typeface="+mn-lt"/>
                        </a:rPr>
                        <a:t>Cognos</a:t>
                      </a:r>
                      <a:r>
                        <a:rPr lang="en-US" sz="1000" b="0" baseline="0" dirty="0">
                          <a:latin typeface="+mn-lt"/>
                        </a:rPr>
                        <a:t> </a:t>
                      </a:r>
                      <a:r>
                        <a:rPr lang="en-US" sz="1000" b="0" dirty="0">
                          <a:latin typeface="+mn-lt"/>
                        </a:rPr>
                        <a:t>Business Intelligence</a:t>
                      </a:r>
                    </a:p>
                    <a:p>
                      <a:pPr marL="171450" indent="-171450" algn="l">
                        <a:buFont typeface="Arial" panose="020B0604020202020204" pitchFamily="34" charset="0"/>
                        <a:buChar char="•"/>
                      </a:pPr>
                      <a:r>
                        <a:rPr lang="en-US" sz="1000" b="0" dirty="0">
                          <a:latin typeface="+mn-lt"/>
                        </a:rPr>
                        <a:t>Cognos TM1</a:t>
                      </a:r>
                    </a:p>
                    <a:p>
                      <a:pPr marL="171450" indent="-171450" algn="l">
                        <a:buFont typeface="Arial" panose="020B0604020202020204" pitchFamily="34" charset="0"/>
                        <a:buChar char="•"/>
                      </a:pPr>
                      <a:r>
                        <a:rPr lang="en-US" sz="1000" b="0" dirty="0" err="1">
                          <a:latin typeface="+mn-lt"/>
                        </a:rPr>
                        <a:t>InfoSphere</a:t>
                      </a:r>
                      <a:r>
                        <a:rPr lang="en-US" sz="1000" b="0" dirty="0">
                          <a:latin typeface="+mn-lt"/>
                        </a:rPr>
                        <a:t> </a:t>
                      </a:r>
                      <a:r>
                        <a:rPr lang="en-US" sz="1000" b="0" dirty="0" err="1">
                          <a:latin typeface="+mn-lt"/>
                        </a:rPr>
                        <a:t>DataStage</a:t>
                      </a:r>
                      <a:endParaRPr lang="en-US" sz="1000" b="0" dirty="0">
                        <a:latin typeface="+mn-lt"/>
                      </a:endParaRPr>
                    </a:p>
                    <a:p>
                      <a:pPr marL="171450" indent="-171450" algn="l">
                        <a:buFont typeface="Arial" panose="020B0604020202020204" pitchFamily="34" charset="0"/>
                        <a:buChar char="•"/>
                      </a:pPr>
                      <a:r>
                        <a:rPr lang="en-US" sz="1000" b="0" dirty="0">
                          <a:latin typeface="+mn-lt"/>
                        </a:rPr>
                        <a:t>Cognos Controller</a:t>
                      </a:r>
                    </a:p>
                  </a:txBody>
                  <a:tcPr marL="50294" marR="10478" marT="10802" marB="0" anchor="ctr"/>
                </a:tc>
                <a:tc>
                  <a:txBody>
                    <a:bodyPr/>
                    <a:lstStyle/>
                    <a:p>
                      <a:pPr algn="ctr"/>
                      <a:r>
                        <a:rPr lang="en-US" sz="1000" b="0" dirty="0">
                          <a:latin typeface="+mn-lt"/>
                        </a:rPr>
                        <a:t>02-09-16</a:t>
                      </a:r>
                    </a:p>
                  </a:txBody>
                  <a:tcPr marL="50294" marR="0" marT="0" marB="0" anchor="ctr"/>
                </a:tc>
                <a:tc>
                  <a:txBody>
                    <a:bodyPr/>
                    <a:lstStyle/>
                    <a:p>
                      <a:pPr algn="ctr"/>
                      <a:r>
                        <a:rPr lang="en-US" sz="1000" dirty="0">
                          <a:solidFill>
                            <a:schemeClr val="tx1"/>
                          </a:solidFill>
                          <a:latin typeface="+mn-lt"/>
                          <a:hlinkClick r:id="rId12"/>
                        </a:rPr>
                        <a:t>Case</a:t>
                      </a:r>
                      <a:r>
                        <a:rPr lang="en-US" sz="1000" baseline="0" dirty="0">
                          <a:solidFill>
                            <a:schemeClr val="tx1"/>
                          </a:solidFill>
                          <a:latin typeface="+mn-lt"/>
                          <a:hlinkClick r:id="rId12"/>
                        </a:rPr>
                        <a:t> Study</a:t>
                      </a:r>
                      <a:endParaRPr lang="en-US" sz="1000" dirty="0">
                        <a:solidFill>
                          <a:schemeClr val="tx1"/>
                        </a:solidFill>
                        <a:latin typeface="+mn-lt"/>
                      </a:endParaRPr>
                    </a:p>
                  </a:txBody>
                  <a:tcPr marL="50294" marR="0" marT="0" marB="0" anchor="ctr"/>
                </a:tc>
                <a:extLst>
                  <a:ext uri="{0D108BD9-81ED-4DB2-BD59-A6C34878D82A}">
                    <a16:rowId xmlns:a16="http://schemas.microsoft.com/office/drawing/2014/main" val="10010"/>
                  </a:ext>
                </a:extLst>
              </a:tr>
              <a:tr h="554409">
                <a:tc>
                  <a:txBody>
                    <a:bodyPr/>
                    <a:lstStyle/>
                    <a:p>
                      <a:pPr algn="ctr" fontAlgn="b"/>
                      <a:r>
                        <a:rPr lang="en-US" sz="1000" b="0" i="0" u="none" strike="noStrike" dirty="0">
                          <a:solidFill>
                            <a:srgbClr val="000000"/>
                          </a:solidFill>
                          <a:effectLst/>
                          <a:latin typeface="+mn-lt"/>
                        </a:rPr>
                        <a:t>29</a:t>
                      </a:r>
                    </a:p>
                  </a:txBody>
                  <a:tcPr marL="10479" marR="10479" marT="10800" marB="0" anchor="ctr"/>
                </a:tc>
                <a:tc>
                  <a:txBody>
                    <a:bodyPr/>
                    <a:lstStyle/>
                    <a:p>
                      <a:pPr marL="0" marR="0" indent="0" algn="l" defTabSz="509292"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Arial" panose="020B0604020202020204" pitchFamily="34" charset="0"/>
                          <a:ea typeface="Lubalin Demi for IBM" charset="77"/>
                          <a:cs typeface="Arial" panose="020B0604020202020204" pitchFamily="34" charset="0"/>
                        </a:rPr>
                        <a:t>Rotappchen-Mumm</a:t>
                      </a:r>
                    </a:p>
                  </a:txBody>
                  <a:tcPr marL="50294" marR="0" marT="0" marB="0" anchor="ctr"/>
                </a:tc>
                <a:tc>
                  <a:txBody>
                    <a:bodyPr/>
                    <a:lstStyle/>
                    <a:p>
                      <a:pPr algn="l"/>
                      <a:r>
                        <a:rPr lang="en-US" sz="1000" b="1" dirty="0">
                          <a:latin typeface="+mn-lt"/>
                        </a:rPr>
                        <a:t>Consumer Products</a:t>
                      </a:r>
                    </a:p>
                  </a:txBody>
                  <a:tcPr marL="50294" marR="0" marT="0" marB="0" anchor="ctr"/>
                </a:tc>
                <a:tc>
                  <a:txBody>
                    <a:bodyPr/>
                    <a:lstStyle/>
                    <a:p>
                      <a:pPr algn="ctr"/>
                      <a:r>
                        <a:rPr lang="en-US" sz="1000" b="0" dirty="0">
                          <a:latin typeface="+mn-lt"/>
                        </a:rPr>
                        <a:t>Europe</a:t>
                      </a:r>
                    </a:p>
                  </a:txBody>
                  <a:tcPr marL="50294" marR="10478" marT="10802" marB="0" anchor="ctr"/>
                </a:tc>
                <a:tc>
                  <a:txBody>
                    <a:bodyPr/>
                    <a:lstStyle/>
                    <a:p>
                      <a:pPr marL="171450" lvl="0" indent="-171450" algn="l">
                        <a:buClr>
                          <a:schemeClr val="tx1"/>
                        </a:buClr>
                        <a:buFont typeface="Arial" charset="0"/>
                        <a:buChar char="•"/>
                      </a:pPr>
                      <a:r>
                        <a:rPr lang="en-US" sz="1000" dirty="0">
                          <a:latin typeface="Arial" charset="0"/>
                          <a:ea typeface="Arial" charset="0"/>
                          <a:cs typeface="Arial" charset="0"/>
                        </a:rPr>
                        <a:t>IBM Cognos TM1</a:t>
                      </a:r>
                      <a:r>
                        <a:rPr lang="en-US" sz="1000" baseline="0" dirty="0">
                          <a:latin typeface="Arial" charset="0"/>
                          <a:ea typeface="Arial" charset="0"/>
                          <a:cs typeface="Arial" charset="0"/>
                        </a:rPr>
                        <a:t> </a:t>
                      </a:r>
                      <a:endParaRPr lang="en-US" sz="1000" dirty="0">
                        <a:latin typeface="Arial" charset="0"/>
                        <a:ea typeface="Arial" charset="0"/>
                        <a:cs typeface="Arial" charset="0"/>
                      </a:endParaRPr>
                    </a:p>
                    <a:p>
                      <a:pPr marL="171450" lvl="0" indent="-171450" algn="l">
                        <a:buClr>
                          <a:schemeClr val="tx1"/>
                        </a:buClr>
                        <a:buFont typeface="Arial" charset="0"/>
                        <a:buChar char="•"/>
                      </a:pPr>
                      <a:r>
                        <a:rPr lang="en-US" sz="1000" dirty="0">
                          <a:latin typeface="Arial" charset="0"/>
                          <a:ea typeface="Arial" charset="0"/>
                          <a:cs typeface="Arial" charset="0"/>
                        </a:rPr>
                        <a:t>IBM Cognos Analytics</a:t>
                      </a:r>
                    </a:p>
                    <a:p>
                      <a:pPr marL="171450" lvl="0" indent="-171450" algn="l">
                        <a:buClr>
                          <a:schemeClr val="tx1"/>
                        </a:buClr>
                        <a:buFont typeface="Arial" charset="0"/>
                        <a:buChar char="•"/>
                      </a:pPr>
                      <a:r>
                        <a:rPr lang="en-US" sz="1000" dirty="0">
                          <a:latin typeface="Arial" charset="0"/>
                          <a:ea typeface="Arial" charset="0"/>
                          <a:cs typeface="Arial" charset="0"/>
                        </a:rPr>
                        <a:t>IBM SPSS® Modeler</a:t>
                      </a:r>
                    </a:p>
                  </a:txBody>
                  <a:tcPr marL="50294" marR="10478" marT="10802" marB="0" anchor="ctr"/>
                </a:tc>
                <a:tc>
                  <a:txBody>
                    <a:bodyPr/>
                    <a:lstStyle/>
                    <a:p>
                      <a:pPr marL="0" marR="0" indent="0" algn="ctr" defTabSz="509292"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Arial" panose="020B0604020202020204" pitchFamily="34" charset="0"/>
                          <a:ea typeface="Lubalin Demi for IBM" charset="77"/>
                          <a:cs typeface="Arial" panose="020B0604020202020204" pitchFamily="34" charset="0"/>
                        </a:rPr>
                        <a:t>07-07-16</a:t>
                      </a:r>
                    </a:p>
                  </a:txBody>
                  <a:tcPr marL="50294" marR="0" marT="0" marB="0" anchor="ctr"/>
                </a:tc>
                <a:tc>
                  <a:txBody>
                    <a:bodyPr/>
                    <a:lstStyle/>
                    <a:p>
                      <a:pPr algn="ctr"/>
                      <a:r>
                        <a:rPr lang="en-US" sz="1000" dirty="0">
                          <a:solidFill>
                            <a:schemeClr val="tx1"/>
                          </a:solidFill>
                          <a:latin typeface="+mn-lt"/>
                          <a:hlinkClick r:id="rId13"/>
                        </a:rPr>
                        <a:t>Case</a:t>
                      </a:r>
                      <a:r>
                        <a:rPr lang="en-US" sz="1000" baseline="0" dirty="0">
                          <a:solidFill>
                            <a:schemeClr val="tx1"/>
                          </a:solidFill>
                          <a:latin typeface="+mn-lt"/>
                          <a:hlinkClick r:id="rId13"/>
                        </a:rPr>
                        <a:t> Study</a:t>
                      </a:r>
                      <a:endParaRPr lang="en-US" sz="1000" dirty="0">
                        <a:solidFill>
                          <a:schemeClr val="tx1"/>
                        </a:solidFill>
                        <a:latin typeface="+mn-lt"/>
                      </a:endParaRPr>
                    </a:p>
                  </a:txBody>
                  <a:tcPr marL="50294" marR="0" marT="0" marB="0" anchor="ctr"/>
                </a:tc>
                <a:extLst>
                  <a:ext uri="{0D108BD9-81ED-4DB2-BD59-A6C34878D82A}">
                    <a16:rowId xmlns:a16="http://schemas.microsoft.com/office/drawing/2014/main" val="2410996522"/>
                  </a:ext>
                </a:extLst>
              </a:tr>
            </a:tbl>
          </a:graphicData>
        </a:graphic>
      </p:graphicFrame>
      <p:sp>
        <p:nvSpPr>
          <p:cNvPr id="13" name="TextBox 12"/>
          <p:cNvSpPr txBox="1"/>
          <p:nvPr/>
        </p:nvSpPr>
        <p:spPr>
          <a:xfrm>
            <a:off x="2451528" y="210672"/>
            <a:ext cx="3097323" cy="276999"/>
          </a:xfrm>
          <a:prstGeom prst="rect">
            <a:avLst/>
          </a:prstGeom>
          <a:noFill/>
        </p:spPr>
        <p:txBody>
          <a:bodyPr wrap="none" rtlCol="0">
            <a:spAutoFit/>
          </a:bodyPr>
          <a:lstStyle/>
          <a:p>
            <a:r>
              <a:rPr lang="en-US" sz="1200" dirty="0"/>
              <a:t>FOPM Client Reference assets by Industry</a:t>
            </a:r>
          </a:p>
        </p:txBody>
      </p:sp>
      <p:grpSp>
        <p:nvGrpSpPr>
          <p:cNvPr id="14" name="Group 13"/>
          <p:cNvGrpSpPr/>
          <p:nvPr/>
        </p:nvGrpSpPr>
        <p:grpSpPr>
          <a:xfrm>
            <a:off x="6952572" y="269276"/>
            <a:ext cx="1586238" cy="306445"/>
            <a:chOff x="6952572" y="269276"/>
            <a:chExt cx="1586238" cy="306445"/>
          </a:xfrm>
        </p:grpSpPr>
        <p:sp>
          <p:nvSpPr>
            <p:cNvPr id="18" name="TextBox 17"/>
            <p:cNvSpPr txBox="1"/>
            <p:nvPr/>
          </p:nvSpPr>
          <p:spPr>
            <a:xfrm>
              <a:off x="7237500" y="298722"/>
              <a:ext cx="524503" cy="276999"/>
            </a:xfrm>
            <a:prstGeom prst="rect">
              <a:avLst/>
            </a:prstGeom>
            <a:noFill/>
          </p:spPr>
          <p:txBody>
            <a:bodyPr wrap="none" rtlCol="0">
              <a:spAutoFit/>
            </a:bodyPr>
            <a:lstStyle/>
            <a:p>
              <a:r>
                <a:rPr lang="en-US" sz="1200" dirty="0"/>
                <a:t>2016</a:t>
              </a:r>
            </a:p>
          </p:txBody>
        </p:sp>
        <p:sp>
          <p:nvSpPr>
            <p:cNvPr id="20" name="TextBox 19"/>
            <p:cNvSpPr txBox="1"/>
            <p:nvPr/>
          </p:nvSpPr>
          <p:spPr>
            <a:xfrm>
              <a:off x="8014307" y="298722"/>
              <a:ext cx="524503" cy="276999"/>
            </a:xfrm>
            <a:prstGeom prst="rect">
              <a:avLst/>
            </a:prstGeom>
            <a:noFill/>
          </p:spPr>
          <p:txBody>
            <a:bodyPr wrap="none" rtlCol="0">
              <a:spAutoFit/>
            </a:bodyPr>
            <a:lstStyle/>
            <a:p>
              <a:r>
                <a:rPr lang="en-US" sz="1200" dirty="0"/>
                <a:t>2017</a:t>
              </a:r>
            </a:p>
          </p:txBody>
        </p:sp>
        <p:sp>
          <p:nvSpPr>
            <p:cNvPr id="21" name="Star: 5 Points 20"/>
            <p:cNvSpPr/>
            <p:nvPr/>
          </p:nvSpPr>
          <p:spPr>
            <a:xfrm>
              <a:off x="6952572" y="269276"/>
              <a:ext cx="322584" cy="276999"/>
            </a:xfrm>
            <a:prstGeom prst="star5">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tar: 5 Points 21"/>
            <p:cNvSpPr/>
            <p:nvPr/>
          </p:nvSpPr>
          <p:spPr>
            <a:xfrm>
              <a:off x="7726863" y="269277"/>
              <a:ext cx="322584" cy="276999"/>
            </a:xfrm>
            <a:prstGeom prst="star5">
              <a:avLst/>
            </a:prstGeom>
            <a:solidFill>
              <a:srgbClr val="FFFF00"/>
            </a:solidFill>
            <a:ln>
              <a:solidFill>
                <a:srgbClr val="FFFF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 name="Star: 5 Points 22"/>
          <p:cNvSpPr/>
          <p:nvPr/>
        </p:nvSpPr>
        <p:spPr>
          <a:xfrm>
            <a:off x="2352137" y="2322501"/>
            <a:ext cx="272143" cy="181214"/>
          </a:xfrm>
          <a:prstGeom prst="star5">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Star: 5 Points 24"/>
          <p:cNvSpPr/>
          <p:nvPr/>
        </p:nvSpPr>
        <p:spPr>
          <a:xfrm>
            <a:off x="2266389" y="4992816"/>
            <a:ext cx="272143" cy="181214"/>
          </a:xfrm>
          <a:prstGeom prst="star5">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Star: 5 Points 25"/>
          <p:cNvSpPr/>
          <p:nvPr/>
        </p:nvSpPr>
        <p:spPr>
          <a:xfrm>
            <a:off x="2216065" y="5957719"/>
            <a:ext cx="272143" cy="181214"/>
          </a:xfrm>
          <a:prstGeom prst="star5">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Star: 5 Points 26"/>
          <p:cNvSpPr/>
          <p:nvPr/>
        </p:nvSpPr>
        <p:spPr>
          <a:xfrm>
            <a:off x="2216065" y="6617613"/>
            <a:ext cx="272143" cy="181214"/>
          </a:xfrm>
          <a:prstGeom prst="star5">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43335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4" name="Picture 16"/>
          <p:cNvPicPr>
            <a:picLocks noChangeAspect="1"/>
          </p:cNvPicPr>
          <p:nvPr/>
        </p:nvPicPr>
        <p:blipFill>
          <a:blip r:embed="rId3">
            <a:extLst>
              <a:ext uri="{28A0092B-C50C-407E-A947-70E740481C1C}">
                <a14:useLocalDpi xmlns:a14="http://schemas.microsoft.com/office/drawing/2010/main" val="0"/>
              </a:ext>
            </a:extLst>
          </a:blip>
          <a:srcRect l="-1134" t="14723" r="1134" b="11653"/>
          <a:stretch>
            <a:fillRect/>
          </a:stretch>
        </p:blipFill>
        <p:spPr bwMode="auto">
          <a:xfrm>
            <a:off x="598964" y="1195229"/>
            <a:ext cx="4294028" cy="25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6"/>
          <p:cNvSpPr txBox="1"/>
          <p:nvPr/>
        </p:nvSpPr>
        <p:spPr>
          <a:xfrm>
            <a:off x="586740" y="2985135"/>
            <a:ext cx="2670017" cy="630397"/>
          </a:xfrm>
          <a:prstGeom prst="rect">
            <a:avLst/>
          </a:prstGeom>
          <a:solidFill>
            <a:schemeClr val="bg1">
              <a:alpha val="90000"/>
            </a:schemeClr>
          </a:solidFill>
          <a:ln>
            <a:noFill/>
          </a:ln>
        </p:spPr>
        <p:txBody>
          <a:bodyPr lIns="69882" tIns="69882" rIns="69882" bIns="69882"/>
          <a:lstStyle/>
          <a:p>
            <a:pPr marL="61635" marR="0" lvl="0" indent="-73963" defTabSz="914400" eaLnBrk="1" fontAlgn="auto" latinLnBrk="0" hangingPunct="1">
              <a:lnSpc>
                <a:spcPts val="1262"/>
              </a:lnSpc>
              <a:spcBef>
                <a:spcPts val="0"/>
              </a:spcBef>
              <a:spcAft>
                <a:spcPts val="1068"/>
              </a:spcAft>
              <a:buClrTx/>
              <a:buSzTx/>
              <a:buFontTx/>
              <a:buNone/>
              <a:tabLst/>
              <a:defRPr lang="en-US"/>
            </a:pPr>
            <a:r>
              <a:rPr kumimoji="0" lang="en-AU" sz="1165" b="1" i="1" u="none" strike="noStrike" kern="0" cap="none" spc="0" normalizeH="0" baseline="0" noProof="0" dirty="0">
                <a:ln>
                  <a:noFill/>
                </a:ln>
                <a:solidFill>
                  <a:srgbClr val="00639C"/>
                </a:solidFill>
                <a:effectLst/>
                <a:uLnTx/>
                <a:uFillTx/>
                <a:latin typeface="Arial" panose="020B0604020202020204" pitchFamily="34" charset="0"/>
                <a:ea typeface="Lubalin Demi Italic for IBM" charset="77"/>
                <a:cs typeface="Arial" panose="020B0604020202020204" pitchFamily="34" charset="0"/>
              </a:rPr>
              <a:t>“Analytics helps us adjust for local variations, helping to facilitate informed decision-making.”</a:t>
            </a:r>
            <a:endParaRPr kumimoji="0" lang="en-AU" sz="777" b="0" i="0" u="none" strike="noStrike" kern="0" cap="none" spc="0" normalizeH="0" baseline="0" noProof="0" dirty="0">
              <a:ln>
                <a:noFill/>
              </a:ln>
              <a:solidFill>
                <a:srgbClr val="00AFD8"/>
              </a:solidFill>
              <a:effectLst/>
              <a:uLnTx/>
              <a:uFillTx/>
              <a:latin typeface="Arial" panose="020B0604020202020204" pitchFamily="34" charset="0"/>
              <a:ea typeface="HelvNeue Light for IBM" charset="77"/>
              <a:cs typeface="Arial" panose="020B0604020202020204" pitchFamily="34" charset="0"/>
            </a:endParaRPr>
          </a:p>
        </p:txBody>
      </p:sp>
      <p:sp>
        <p:nvSpPr>
          <p:cNvPr id="3" name="TextBox 3"/>
          <p:cNvSpPr txBox="1"/>
          <p:nvPr/>
        </p:nvSpPr>
        <p:spPr>
          <a:xfrm>
            <a:off x="2879567" y="4006692"/>
            <a:ext cx="4299268" cy="2151380"/>
          </a:xfrm>
          <a:prstGeom prst="rect">
            <a:avLst/>
          </a:prstGeom>
          <a:noFill/>
          <a:ln>
            <a:noFill/>
          </a:ln>
        </p:spPr>
        <p:txBody>
          <a:bodyPr lIns="0" tIns="0" rIns="0" bIns="0"/>
          <a:lstStyle/>
          <a:p>
            <a:pPr marL="0" marR="0" lvl="0" indent="0" defTabSz="914400" eaLnBrk="1" fontAlgn="auto" latinLnBrk="0" hangingPunct="1">
              <a:lnSpc>
                <a:spcPct val="100000"/>
              </a:lnSpc>
              <a:spcBef>
                <a:spcPts val="0"/>
              </a:spcBef>
              <a:spcAft>
                <a:spcPts val="777"/>
              </a:spcAft>
              <a:buClrTx/>
              <a:buSzTx/>
              <a:buFontTx/>
              <a:buNone/>
              <a:tabLst/>
              <a:defRPr lang="en-US"/>
            </a:pPr>
            <a:r>
              <a:rPr kumimoji="0" lang="en-AU" sz="2718"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Australian Trade Commission </a:t>
            </a:r>
          </a:p>
          <a:p>
            <a:pPr marL="0" marR="0" lvl="0" indent="0" defTabSz="914400" eaLnBrk="1" fontAlgn="auto" latinLnBrk="0" hangingPunct="1">
              <a:lnSpc>
                <a:spcPct val="100000"/>
              </a:lnSpc>
              <a:spcBef>
                <a:spcPts val="0"/>
              </a:spcBef>
              <a:spcAft>
                <a:spcPts val="1456"/>
              </a:spcAft>
              <a:buClrTx/>
              <a:buSzTx/>
              <a:buFontTx/>
              <a:buNone/>
              <a:tabLst/>
              <a:defRPr lang="en-US"/>
            </a:pPr>
            <a:r>
              <a:rPr kumimoji="0" lang="en-AU" sz="233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Analysing and improving financial performance across a complex international organisation</a:t>
            </a:r>
          </a:p>
        </p:txBody>
      </p:sp>
      <p:sp>
        <p:nvSpPr>
          <p:cNvPr id="4" name="TextBox 4"/>
          <p:cNvSpPr txBox="1"/>
          <p:nvPr/>
        </p:nvSpPr>
        <p:spPr>
          <a:xfrm>
            <a:off x="5168901" y="1319212"/>
            <a:ext cx="2100739" cy="1005840"/>
          </a:xfrm>
          <a:prstGeom prst="rect">
            <a:avLst/>
          </a:prstGeom>
          <a:noFill/>
          <a:ln>
            <a:noFill/>
          </a:ln>
        </p:spPr>
        <p:txBody>
          <a:bodyPr lIns="0" tIns="0" rIns="0" bIns="0"/>
          <a:lstStyle/>
          <a:p>
            <a:pPr marL="0" marR="0" lvl="0" indent="0" defTabSz="914400" eaLnBrk="1" fontAlgn="auto" latinLnBrk="0" hangingPunct="1">
              <a:lnSpc>
                <a:spcPct val="100000"/>
              </a:lnSpc>
              <a:spcBef>
                <a:spcPts val="0"/>
              </a:spcBef>
              <a:spcAft>
                <a:spcPts val="388"/>
              </a:spcAft>
              <a:buClrTx/>
              <a:buSzTx/>
              <a:buFontTx/>
              <a:buNone/>
              <a:tabLst/>
              <a:defRPr lang="en-US"/>
            </a:pPr>
            <a:r>
              <a:rPr kumimoji="0" lang="en-AU" sz="1165"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auto" latinLnBrk="0" hangingPunct="1">
              <a:lnSpc>
                <a:spcPct val="100000"/>
              </a:lnSpc>
              <a:spcBef>
                <a:spcPts val="0"/>
              </a:spcBef>
              <a:spcAft>
                <a:spcPts val="485"/>
              </a:spcAft>
              <a:buClrTx/>
              <a:buSzTx/>
              <a:buFontTx/>
              <a:buNone/>
              <a:tabLst/>
              <a:defRPr lang="en-US"/>
            </a:pPr>
            <a:r>
              <a:rPr kumimoji="0" lang="en-AU" sz="970" b="0" i="0" u="none" strike="noStrike" kern="0" cap="none" spc="0" normalizeH="0" baseline="0" noProof="0" dirty="0">
                <a:ln>
                  <a:noFill/>
                </a:ln>
                <a:solidFill>
                  <a:prstClr val="black"/>
                </a:solidFill>
                <a:effectLst/>
                <a:uLnTx/>
                <a:uFillTx/>
                <a:latin typeface="Arial" panose="020B0604020202020204" pitchFamily="34" charset="0"/>
                <a:ea typeface="HelvNeue Light for IBM" charset="77"/>
                <a:cs typeface="Arial" panose="020B0604020202020204" pitchFamily="34" charset="0"/>
              </a:rPr>
              <a:t>Austrade’s offices must comply with local labour laws and legal frameworks across 47 different markets. This diverse structure provides unique challenges in creating financial plans on a global basis.</a:t>
            </a:r>
            <a:endParaRPr kumimoji="0" lang="en-AU" sz="777" b="0" i="0" u="none" strike="noStrike" kern="0" cap="none" spc="0" normalizeH="0" baseline="0" noProof="0" dirty="0">
              <a:ln>
                <a:noFill/>
              </a:ln>
              <a:solidFill>
                <a:prstClr val="black"/>
              </a:solidFill>
              <a:effectLst/>
              <a:uLnTx/>
              <a:uFillTx/>
              <a:latin typeface="Arial" panose="020B0604020202020204" pitchFamily="34" charset="0"/>
              <a:ea typeface="HelvNeue Light for IBM" charset="77"/>
              <a:cs typeface="Arial" panose="020B0604020202020204" pitchFamily="34" charset="0"/>
            </a:endParaRPr>
          </a:p>
        </p:txBody>
      </p:sp>
      <p:sp>
        <p:nvSpPr>
          <p:cNvPr id="5" name="TextBox 5"/>
          <p:cNvSpPr txBox="1"/>
          <p:nvPr/>
        </p:nvSpPr>
        <p:spPr>
          <a:xfrm>
            <a:off x="5168901" y="2611438"/>
            <a:ext cx="2100739" cy="1473835"/>
          </a:xfrm>
          <a:prstGeom prst="rect">
            <a:avLst/>
          </a:prstGeom>
          <a:noFill/>
          <a:ln>
            <a:noFill/>
          </a:ln>
        </p:spPr>
        <p:txBody>
          <a:bodyPr lIns="0" tIns="0" rIns="0" bIns="0"/>
          <a:lstStyle/>
          <a:p>
            <a:pPr marL="0" marR="0" lvl="0" indent="0" defTabSz="914400" eaLnBrk="1" fontAlgn="auto" latinLnBrk="0" hangingPunct="1">
              <a:lnSpc>
                <a:spcPct val="100000"/>
              </a:lnSpc>
              <a:spcBef>
                <a:spcPts val="0"/>
              </a:spcBef>
              <a:spcAft>
                <a:spcPts val="388"/>
              </a:spcAft>
              <a:buClrTx/>
              <a:buSzTx/>
              <a:buFontTx/>
              <a:buNone/>
              <a:tabLst/>
              <a:defRPr lang="en-US"/>
            </a:pPr>
            <a:r>
              <a:rPr kumimoji="0" lang="en-AU" sz="1165"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0"/>
              </a:spcBef>
              <a:spcAft>
                <a:spcPts val="485"/>
              </a:spcAft>
              <a:buClrTx/>
              <a:buSzTx/>
              <a:buFontTx/>
              <a:buNone/>
              <a:tabLst/>
              <a:defRPr lang="en-US"/>
            </a:pPr>
            <a:r>
              <a:rPr kumimoji="0" lang="en-AU" sz="970" b="0" i="0" u="none" strike="noStrike" kern="0" cap="none" spc="0" normalizeH="0" baseline="0" noProof="0" dirty="0">
                <a:ln>
                  <a:noFill/>
                </a:ln>
                <a:solidFill>
                  <a:prstClr val="black"/>
                </a:solidFill>
                <a:effectLst/>
                <a:uLnTx/>
                <a:uFillTx/>
                <a:latin typeface="Arial" panose="020B0604020202020204" pitchFamily="34" charset="0"/>
                <a:ea typeface="HelvNeue Light for IBM" charset="77"/>
                <a:cs typeface="Arial" panose="020B0604020202020204" pitchFamily="34" charset="0"/>
              </a:rPr>
              <a:t>To meet the challenge of creating financial plans and budgets on a global basis, Austrade is using analytics to cut through the complexity and make smarter financial decisions.</a:t>
            </a:r>
          </a:p>
        </p:txBody>
      </p:sp>
      <p:sp>
        <p:nvSpPr>
          <p:cNvPr id="7" name="TextBox 7"/>
          <p:cNvSpPr txBox="1"/>
          <p:nvPr/>
        </p:nvSpPr>
        <p:spPr>
          <a:xfrm>
            <a:off x="7823200" y="2752884"/>
            <a:ext cx="1540193" cy="398145"/>
          </a:xfrm>
          <a:prstGeom prst="rect">
            <a:avLst/>
          </a:prstGeom>
          <a:noFill/>
          <a:ln>
            <a:noFill/>
          </a:ln>
        </p:spPr>
        <p:txBody>
          <a:bodyPr lIns="0" tIns="0" rIns="0" bIns="0"/>
          <a:lstStyle/>
          <a:p>
            <a:pPr marL="0" marR="0" lvl="0" indent="0" defTabSz="914400" eaLnBrk="1" fontAlgn="auto" latinLnBrk="0" hangingPunct="1">
              <a:lnSpc>
                <a:spcPts val="1068"/>
              </a:lnSpc>
              <a:spcBef>
                <a:spcPts val="0"/>
              </a:spcBef>
              <a:spcAft>
                <a:spcPts val="1068"/>
              </a:spcAft>
              <a:buClrTx/>
              <a:buSzTx/>
              <a:buFontTx/>
              <a:buNone/>
              <a:tabLst/>
              <a:defRPr lang="en-US"/>
            </a:pPr>
            <a:r>
              <a:rPr kumimoji="0" lang="en-AU" sz="873" b="1" i="0" u="none" strike="noStrike" kern="0" cap="none" spc="0" normalizeH="0" baseline="0" noProof="0" dirty="0">
                <a:ln>
                  <a:noFill/>
                </a:ln>
                <a:solidFill>
                  <a:srgbClr val="FFFFFF"/>
                </a:solidFill>
                <a:effectLst/>
                <a:uLnTx/>
                <a:uFillTx/>
                <a:latin typeface="Arial" panose="020B0604020202020204" pitchFamily="34" charset="0"/>
                <a:ea typeface="HelvNeue Medium for IBM" charset="77"/>
                <a:cs typeface="Arial" panose="020B0604020202020204" pitchFamily="34" charset="0"/>
              </a:rPr>
              <a:t>Helen </a:t>
            </a:r>
            <a:r>
              <a:rPr kumimoji="0" lang="en-AU" sz="873" b="1" i="0" u="none" strike="noStrike" kern="0" cap="none" spc="0" normalizeH="0" baseline="0" noProof="0" dirty="0" err="1">
                <a:ln>
                  <a:noFill/>
                </a:ln>
                <a:solidFill>
                  <a:srgbClr val="FFFFFF"/>
                </a:solidFill>
                <a:effectLst/>
                <a:uLnTx/>
                <a:uFillTx/>
                <a:latin typeface="Arial" panose="020B0604020202020204" pitchFamily="34" charset="0"/>
                <a:ea typeface="HelvNeue Medium for IBM" charset="77"/>
                <a:cs typeface="Arial" panose="020B0604020202020204" pitchFamily="34" charset="0"/>
              </a:rPr>
              <a:t>Thurley</a:t>
            </a:r>
            <a:r>
              <a:rPr kumimoji="0" lang="en-AU" sz="873" b="1" i="0" u="none" strike="noStrike" kern="0" cap="none" spc="0" normalizeH="0" baseline="0" noProof="0" dirty="0">
                <a:ln>
                  <a:noFill/>
                </a:ln>
                <a:solidFill>
                  <a:srgbClr val="FFFFFF"/>
                </a:solidFill>
                <a:effectLst/>
                <a:uLnTx/>
                <a:uFillTx/>
                <a:latin typeface="Arial" panose="020B0604020202020204" pitchFamily="34" charset="0"/>
                <a:ea typeface="HelvNeue Medium for IBM" charset="77"/>
                <a:cs typeface="Arial" panose="020B0604020202020204" pitchFamily="34" charset="0"/>
              </a:rPr>
              <a:t>, </a:t>
            </a:r>
            <a:br>
              <a:rPr kumimoji="0" lang="en-AU" sz="873" b="1" i="0" u="none" strike="noStrike" kern="0" cap="none" spc="0" normalizeH="0" baseline="0" noProof="0" dirty="0">
                <a:ln>
                  <a:noFill/>
                </a:ln>
                <a:solidFill>
                  <a:srgbClr val="FFFFFF"/>
                </a:solidFill>
                <a:effectLst/>
                <a:uLnTx/>
                <a:uFillTx/>
                <a:latin typeface="Arial" panose="020B0604020202020204" pitchFamily="34" charset="0"/>
                <a:ea typeface="HelvNeue Medium for IBM" charset="77"/>
                <a:cs typeface="Arial" panose="020B0604020202020204" pitchFamily="34" charset="0"/>
              </a:rPr>
            </a:br>
            <a:r>
              <a:rPr kumimoji="0" lang="en-AU" sz="873" b="1" i="0" u="none" strike="noStrike" kern="0" cap="none" spc="0" normalizeH="0" baseline="0" noProof="0" dirty="0">
                <a:ln>
                  <a:noFill/>
                </a:ln>
                <a:solidFill>
                  <a:srgbClr val="FFFFFF"/>
                </a:solidFill>
                <a:effectLst/>
                <a:uLnTx/>
                <a:uFillTx/>
                <a:latin typeface="Arial" panose="020B0604020202020204" pitchFamily="34" charset="0"/>
                <a:ea typeface="HelvNeue Medium for IBM" charset="77"/>
                <a:cs typeface="Arial" panose="020B0604020202020204" pitchFamily="34" charset="0"/>
              </a:rPr>
              <a:t>Budget and Reporting Systems Controller,</a:t>
            </a:r>
            <a:br>
              <a:rPr kumimoji="0" lang="en-AU" sz="873" b="1" i="0" u="none" strike="noStrike" kern="0" cap="none" spc="0" normalizeH="0" baseline="0" noProof="0" dirty="0">
                <a:ln>
                  <a:noFill/>
                </a:ln>
                <a:solidFill>
                  <a:srgbClr val="FFFFFF"/>
                </a:solidFill>
                <a:effectLst/>
                <a:uLnTx/>
                <a:uFillTx/>
                <a:latin typeface="Arial" panose="020B0604020202020204" pitchFamily="34" charset="0"/>
                <a:ea typeface="HelvNeue Medium for IBM" charset="77"/>
                <a:cs typeface="Arial" panose="020B0604020202020204" pitchFamily="34" charset="0"/>
              </a:rPr>
            </a:br>
            <a:r>
              <a:rPr kumimoji="0" lang="en-AU" sz="873" b="1" i="0" u="none" strike="noStrike" kern="0" cap="none" spc="0" normalizeH="0" baseline="0" noProof="0" dirty="0">
                <a:ln>
                  <a:noFill/>
                </a:ln>
                <a:solidFill>
                  <a:srgbClr val="FFFFFF"/>
                </a:solidFill>
                <a:effectLst/>
                <a:uLnTx/>
                <a:uFillTx/>
                <a:latin typeface="Arial" panose="020B0604020202020204" pitchFamily="34" charset="0"/>
                <a:ea typeface="HelvNeue Medium for IBM" charset="77"/>
                <a:cs typeface="Arial" panose="020B0604020202020204" pitchFamily="34" charset="0"/>
              </a:rPr>
              <a:t>Australian Trade Commission </a:t>
            </a:r>
          </a:p>
        </p:txBody>
      </p:sp>
      <p:sp>
        <p:nvSpPr>
          <p:cNvPr id="8" name="TextBox 8"/>
          <p:cNvSpPr txBox="1"/>
          <p:nvPr/>
        </p:nvSpPr>
        <p:spPr>
          <a:xfrm>
            <a:off x="2879567" y="6388577"/>
            <a:ext cx="4299268" cy="1288733"/>
          </a:xfrm>
          <a:prstGeom prst="rect">
            <a:avLst/>
          </a:prstGeom>
          <a:noFill/>
          <a:ln>
            <a:noFill/>
          </a:ln>
        </p:spPr>
        <p:txBody>
          <a:bodyPr lIns="0" tIns="0" rIns="0" bIns="0"/>
          <a:lstStyle/>
          <a:p>
            <a:pPr marL="0" marR="0" lvl="0" indent="0" defTabSz="914400" eaLnBrk="1" fontAlgn="auto" latinLnBrk="0" hangingPunct="1">
              <a:lnSpc>
                <a:spcPct val="100000"/>
              </a:lnSpc>
              <a:spcBef>
                <a:spcPts val="0"/>
              </a:spcBef>
              <a:spcAft>
                <a:spcPts val="873"/>
              </a:spcAft>
              <a:buClrTx/>
              <a:buSzTx/>
              <a:buFontTx/>
              <a:buNone/>
              <a:tabLst/>
              <a:defRPr lang="en-US"/>
            </a:pPr>
            <a:r>
              <a:rPr kumimoji="0" lang="en-AU" sz="970" b="0" i="0" u="none" strike="noStrike" kern="0" cap="none" spc="0" normalizeH="0" baseline="0" noProof="0" dirty="0">
                <a:ln>
                  <a:noFill/>
                </a:ln>
                <a:solidFill>
                  <a:srgbClr val="59595B"/>
                </a:solidFill>
                <a:effectLst/>
                <a:uLnTx/>
                <a:uFillTx/>
                <a:latin typeface="Arial" panose="020B0604020202020204" pitchFamily="34" charset="0"/>
                <a:ea typeface="HelvNeue Light for IBM" charset="77"/>
                <a:cs typeface="Arial" panose="020B0604020202020204" pitchFamily="34" charset="0"/>
              </a:rPr>
              <a:t>The Australian Trade Commission (Austrade) contributes to Australia's economic prosperity by offering services and advice for Australian businesses, tourism operators and citizens. Austrade operates as a statutory agency within the portfolio of Foreign Affairs and Trade.</a:t>
            </a:r>
          </a:p>
        </p:txBody>
      </p:sp>
      <p:sp>
        <p:nvSpPr>
          <p:cNvPr id="9" name="TextBox 9"/>
          <p:cNvSpPr txBox="1"/>
          <p:nvPr/>
        </p:nvSpPr>
        <p:spPr>
          <a:xfrm>
            <a:off x="591980" y="7225030"/>
            <a:ext cx="2008188" cy="0"/>
          </a:xfrm>
          <a:prstGeom prst="rect">
            <a:avLst/>
          </a:prstGeom>
          <a:noFill/>
          <a:ln>
            <a:noFill/>
          </a:ln>
        </p:spPr>
        <p:txBody>
          <a:bodyPr lIns="0" tIns="0" rIns="0" bIns="0"/>
          <a:lstStyle/>
          <a:p>
            <a:pPr marL="0" marR="0" lvl="0" indent="0" defTabSz="914400" eaLnBrk="1" fontAlgn="auto" latinLnBrk="0" hangingPunct="1">
              <a:lnSpc>
                <a:spcPts val="1262"/>
              </a:lnSpc>
              <a:spcBef>
                <a:spcPts val="0"/>
              </a:spcBef>
              <a:spcAft>
                <a:spcPts val="0"/>
              </a:spcAft>
              <a:buClrTx/>
              <a:buSzTx/>
              <a:buFontTx/>
              <a:buNone/>
              <a:tabLst/>
              <a:defRPr lang="en-US"/>
            </a:pPr>
            <a:endParaRPr kumimoji="0" lang="en-AU" sz="922" b="0" i="0" u="none" strike="noStrike" kern="0" cap="none" spc="-13" normalizeH="0" baseline="0" noProof="0" dirty="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a:graphicFrameLocks noGrp="1"/>
          </p:cNvGraphicFramePr>
          <p:nvPr/>
        </p:nvGraphicFramePr>
        <p:xfrm>
          <a:off x="591980" y="4022408"/>
          <a:ext cx="1685131" cy="2496472"/>
        </p:xfrm>
        <a:graphic>
          <a:graphicData uri="http://schemas.openxmlformats.org/drawingml/2006/table">
            <a:tbl>
              <a:tblPr/>
              <a:tblGrid>
                <a:gridCol w="1685131">
                  <a:extLst>
                    <a:ext uri="{9D8B030D-6E8A-4147-A177-3AD203B41FA5}">
                      <a16:colId xmlns:a16="http://schemas.microsoft.com/office/drawing/2014/main" val="20000"/>
                    </a:ext>
                  </a:extLst>
                </a:gridCol>
              </a:tblGrid>
              <a:tr h="233998">
                <a:tc>
                  <a:txBody>
                    <a:bodyPr/>
                    <a:lstStyle>
                      <a:lvl1pPr indent="50800" defTabSz="806450">
                        <a:spcBef>
                          <a:spcPct val="20000"/>
                        </a:spcBef>
                        <a:buFont typeface="Arial" charset="0"/>
                        <a:defRPr sz="2400">
                          <a:solidFill>
                            <a:schemeClr val="tx1"/>
                          </a:solidFill>
                          <a:latin typeface="Calibri" charset="0"/>
                        </a:defRPr>
                      </a:lvl1pPr>
                      <a:lvl2pPr marL="742950" indent="-285750" defTabSz="806450">
                        <a:spcBef>
                          <a:spcPct val="20000"/>
                        </a:spcBef>
                        <a:buFont typeface="Arial" charset="0"/>
                        <a:defRPr sz="2000">
                          <a:solidFill>
                            <a:schemeClr val="tx1"/>
                          </a:solidFill>
                          <a:latin typeface="Calibri" charset="0"/>
                        </a:defRPr>
                      </a:lvl2pPr>
                      <a:lvl3pPr marL="1143000" indent="-228600" defTabSz="806450">
                        <a:spcBef>
                          <a:spcPct val="20000"/>
                        </a:spcBef>
                        <a:buFont typeface="Arial" charset="0"/>
                        <a:defRPr sz="1900">
                          <a:solidFill>
                            <a:schemeClr val="tx1"/>
                          </a:solidFill>
                          <a:latin typeface="Calibri" charset="0"/>
                        </a:defRPr>
                      </a:lvl3pPr>
                      <a:lvl4pPr marL="1600200" indent="-228600" defTabSz="806450">
                        <a:spcBef>
                          <a:spcPct val="20000"/>
                        </a:spcBef>
                        <a:buFont typeface="Arial" charset="0"/>
                        <a:defRPr sz="1500">
                          <a:solidFill>
                            <a:schemeClr val="tx1"/>
                          </a:solidFill>
                          <a:latin typeface="Calibri" charset="0"/>
                        </a:defRPr>
                      </a:lvl4pPr>
                      <a:lvl5pPr marL="2057400" indent="-228600" defTabSz="806450">
                        <a:spcBef>
                          <a:spcPct val="20000"/>
                        </a:spcBef>
                        <a:buFont typeface="Arial" charset="0"/>
                        <a:defRPr sz="1500">
                          <a:solidFill>
                            <a:schemeClr val="tx1"/>
                          </a:solidFill>
                          <a:latin typeface="Calibri" charset="0"/>
                        </a:defRPr>
                      </a:lvl5pPr>
                      <a:lvl6pPr marL="2514600" indent="-228600" defTabSz="806450" fontAlgn="base">
                        <a:spcBef>
                          <a:spcPct val="20000"/>
                        </a:spcBef>
                        <a:spcAft>
                          <a:spcPct val="0"/>
                        </a:spcAft>
                        <a:buFont typeface="Arial" charset="0"/>
                        <a:defRPr sz="1500">
                          <a:solidFill>
                            <a:schemeClr val="tx1"/>
                          </a:solidFill>
                          <a:latin typeface="Calibri" charset="0"/>
                        </a:defRPr>
                      </a:lvl6pPr>
                      <a:lvl7pPr marL="2971800" indent="-228600" defTabSz="806450" fontAlgn="base">
                        <a:spcBef>
                          <a:spcPct val="20000"/>
                        </a:spcBef>
                        <a:spcAft>
                          <a:spcPct val="0"/>
                        </a:spcAft>
                        <a:buFont typeface="Arial" charset="0"/>
                        <a:defRPr sz="1500">
                          <a:solidFill>
                            <a:schemeClr val="tx1"/>
                          </a:solidFill>
                          <a:latin typeface="Calibri" charset="0"/>
                        </a:defRPr>
                      </a:lvl7pPr>
                      <a:lvl8pPr marL="3429000" indent="-228600" defTabSz="806450" fontAlgn="base">
                        <a:spcBef>
                          <a:spcPct val="20000"/>
                        </a:spcBef>
                        <a:spcAft>
                          <a:spcPct val="0"/>
                        </a:spcAft>
                        <a:buFont typeface="Arial" charset="0"/>
                        <a:defRPr sz="1500">
                          <a:solidFill>
                            <a:schemeClr val="tx1"/>
                          </a:solidFill>
                          <a:latin typeface="Calibri" charset="0"/>
                        </a:defRPr>
                      </a:lvl8pPr>
                      <a:lvl9pPr marL="3886200" indent="-228600" defTabSz="806450" fontAlgn="base">
                        <a:spcBef>
                          <a:spcPct val="20000"/>
                        </a:spcBef>
                        <a:spcAft>
                          <a:spcPct val="0"/>
                        </a:spcAft>
                        <a:buFont typeface="Arial" charset="0"/>
                        <a:defRPr sz="1500">
                          <a:solidFill>
                            <a:schemeClr val="tx1"/>
                          </a:solidFill>
                          <a:latin typeface="Calibri" charset="0"/>
                        </a:defRPr>
                      </a:lvl9pPr>
                    </a:lstStyle>
                    <a:p>
                      <a:pPr marL="0" marR="0" lvl="0" indent="50800" algn="l" defTabSz="806450" rtl="0" eaLnBrk="1" fontAlgn="base" latinLnBrk="0" hangingPunct="1">
                        <a:lnSpc>
                          <a:spcPct val="100000"/>
                        </a:lnSpc>
                        <a:spcBef>
                          <a:spcPts val="400"/>
                        </a:spcBef>
                        <a:spcAft>
                          <a:spcPts val="600"/>
                        </a:spcAft>
                        <a:buClrTx/>
                        <a:buSzTx/>
                        <a:buFontTx/>
                        <a:buNone/>
                        <a:tabLst/>
                      </a:pPr>
                      <a:r>
                        <a:rPr kumimoji="0" lang="en-US" altLang="en-US" sz="1300" b="1" i="0" u="none" strike="noStrike" cap="none" normalizeH="0" baseline="0">
                          <a:ln>
                            <a:noFill/>
                          </a:ln>
                          <a:solidFill>
                            <a:srgbClr val="00639C"/>
                          </a:solidFill>
                          <a:effectLst/>
                          <a:latin typeface="Arial" charset="0"/>
                          <a:ea typeface="Lubalin Demi for IBM" charset="0"/>
                          <a:cs typeface="Arial" charset="0"/>
                        </a:rPr>
                        <a:t>Business benefits:</a:t>
                      </a:r>
                    </a:p>
                  </a:txBody>
                  <a:tcPr marL="0" marR="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184404">
                <a:tc>
                  <a:txBody>
                    <a:bodyPr/>
                    <a:lstStyle>
                      <a:lvl1pPr marL="50800" defTabSz="806450">
                        <a:spcBef>
                          <a:spcPct val="20000"/>
                        </a:spcBef>
                        <a:buFont typeface="Arial" charset="0"/>
                        <a:defRPr sz="2400">
                          <a:solidFill>
                            <a:schemeClr val="tx1"/>
                          </a:solidFill>
                          <a:latin typeface="Calibri" charset="0"/>
                        </a:defRPr>
                      </a:lvl1pPr>
                      <a:lvl2pPr marL="742950" indent="-285750" defTabSz="806450">
                        <a:spcBef>
                          <a:spcPct val="20000"/>
                        </a:spcBef>
                        <a:buFont typeface="Arial" charset="0"/>
                        <a:defRPr sz="2000">
                          <a:solidFill>
                            <a:schemeClr val="tx1"/>
                          </a:solidFill>
                          <a:latin typeface="Calibri" charset="0"/>
                        </a:defRPr>
                      </a:lvl2pPr>
                      <a:lvl3pPr marL="1143000" indent="-228600" defTabSz="806450">
                        <a:spcBef>
                          <a:spcPct val="20000"/>
                        </a:spcBef>
                        <a:buFont typeface="Arial" charset="0"/>
                        <a:defRPr sz="1900">
                          <a:solidFill>
                            <a:schemeClr val="tx1"/>
                          </a:solidFill>
                          <a:latin typeface="Calibri" charset="0"/>
                        </a:defRPr>
                      </a:lvl3pPr>
                      <a:lvl4pPr marL="1600200" indent="-228600" defTabSz="806450">
                        <a:spcBef>
                          <a:spcPct val="20000"/>
                        </a:spcBef>
                        <a:buFont typeface="Arial" charset="0"/>
                        <a:defRPr sz="1500">
                          <a:solidFill>
                            <a:schemeClr val="tx1"/>
                          </a:solidFill>
                          <a:latin typeface="Calibri" charset="0"/>
                        </a:defRPr>
                      </a:lvl4pPr>
                      <a:lvl5pPr marL="2057400" indent="-228600" defTabSz="806450">
                        <a:spcBef>
                          <a:spcPct val="20000"/>
                        </a:spcBef>
                        <a:buFont typeface="Arial" charset="0"/>
                        <a:defRPr sz="1500">
                          <a:solidFill>
                            <a:schemeClr val="tx1"/>
                          </a:solidFill>
                          <a:latin typeface="Calibri" charset="0"/>
                        </a:defRPr>
                      </a:lvl5pPr>
                      <a:lvl6pPr marL="2514600" indent="-228600" defTabSz="806450" fontAlgn="base">
                        <a:spcBef>
                          <a:spcPct val="20000"/>
                        </a:spcBef>
                        <a:spcAft>
                          <a:spcPct val="0"/>
                        </a:spcAft>
                        <a:buFont typeface="Arial" charset="0"/>
                        <a:defRPr sz="1500">
                          <a:solidFill>
                            <a:schemeClr val="tx1"/>
                          </a:solidFill>
                          <a:latin typeface="Calibri" charset="0"/>
                        </a:defRPr>
                      </a:lvl6pPr>
                      <a:lvl7pPr marL="2971800" indent="-228600" defTabSz="806450" fontAlgn="base">
                        <a:spcBef>
                          <a:spcPct val="20000"/>
                        </a:spcBef>
                        <a:spcAft>
                          <a:spcPct val="0"/>
                        </a:spcAft>
                        <a:buFont typeface="Arial" charset="0"/>
                        <a:defRPr sz="1500">
                          <a:solidFill>
                            <a:schemeClr val="tx1"/>
                          </a:solidFill>
                          <a:latin typeface="Calibri" charset="0"/>
                        </a:defRPr>
                      </a:lvl7pPr>
                      <a:lvl8pPr marL="3429000" indent="-228600" defTabSz="806450" fontAlgn="base">
                        <a:spcBef>
                          <a:spcPct val="20000"/>
                        </a:spcBef>
                        <a:spcAft>
                          <a:spcPct val="0"/>
                        </a:spcAft>
                        <a:buFont typeface="Arial" charset="0"/>
                        <a:defRPr sz="1500">
                          <a:solidFill>
                            <a:schemeClr val="tx1"/>
                          </a:solidFill>
                          <a:latin typeface="Calibri" charset="0"/>
                        </a:defRPr>
                      </a:lvl8pPr>
                      <a:lvl9pPr marL="3886200" indent="-228600" defTabSz="806450" fontAlgn="base">
                        <a:spcBef>
                          <a:spcPct val="20000"/>
                        </a:spcBef>
                        <a:spcAft>
                          <a:spcPct val="0"/>
                        </a:spcAft>
                        <a:buFont typeface="Arial" charset="0"/>
                        <a:defRPr sz="1500">
                          <a:solidFill>
                            <a:schemeClr val="tx1"/>
                          </a:solidFill>
                          <a:latin typeface="Calibri" charset="0"/>
                        </a:defRPr>
                      </a:lvl9pPr>
                    </a:lstStyle>
                    <a:p>
                      <a:pPr marL="50800" marR="0" lvl="0" indent="0" algn="l" defTabSz="806450" rtl="0" eaLnBrk="1" fontAlgn="base" latinLnBrk="0" hangingPunct="1">
                        <a:lnSpc>
                          <a:spcPct val="100000"/>
                        </a:lnSpc>
                        <a:spcBef>
                          <a:spcPct val="0"/>
                        </a:spcBef>
                        <a:spcAft>
                          <a:spcPts val="600"/>
                        </a:spcAft>
                        <a:buClrTx/>
                        <a:buSzTx/>
                        <a:buFontTx/>
                        <a:buNone/>
                        <a:tabLst/>
                      </a:pPr>
                      <a:r>
                        <a:rPr kumimoji="0" lang="en-AU" altLang="en-US" sz="1200" b="1" i="0" u="none" strike="noStrike" cap="none" normalizeH="0" baseline="0">
                          <a:ln>
                            <a:noFill/>
                          </a:ln>
                          <a:solidFill>
                            <a:srgbClr val="00AFD8"/>
                          </a:solidFill>
                          <a:effectLst/>
                          <a:latin typeface="Arial" charset="0"/>
                          <a:ea typeface="HelvNeue Bold for IBM" charset="0"/>
                          <a:cs typeface="Arial" charset="0"/>
                        </a:rPr>
                        <a:t>Optimises</a:t>
                      </a:r>
                      <a:r>
                        <a:rPr kumimoji="0" lang="en-US" altLang="en-US" sz="1200" b="1" i="0" u="none" strike="noStrike" cap="none" normalizeH="0" baseline="0">
                          <a:ln>
                            <a:noFill/>
                          </a:ln>
                          <a:solidFill>
                            <a:srgbClr val="00AFD8"/>
                          </a:solidFill>
                          <a:effectLst/>
                          <a:latin typeface="Arial" charset="0"/>
                          <a:ea typeface="HelvNeue Bold for IBM" charset="0"/>
                          <a:cs typeface="Arial" charset="0"/>
                        </a:rPr>
                        <a:t> </a:t>
                      </a:r>
                    </a:p>
                  </a:txBody>
                  <a:tcPr marL="0" marR="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710724">
                <a:tc>
                  <a:txBody>
                    <a:bodyPr/>
                    <a:lstStyle>
                      <a:lvl1pPr marL="50800" defTabSz="806450">
                        <a:spcBef>
                          <a:spcPct val="20000"/>
                        </a:spcBef>
                        <a:buFont typeface="Arial" charset="0"/>
                        <a:defRPr sz="2400">
                          <a:solidFill>
                            <a:schemeClr val="tx1"/>
                          </a:solidFill>
                          <a:latin typeface="Calibri" charset="0"/>
                        </a:defRPr>
                      </a:lvl1pPr>
                      <a:lvl2pPr marL="742950" indent="-285750" defTabSz="806450">
                        <a:spcBef>
                          <a:spcPct val="20000"/>
                        </a:spcBef>
                        <a:buFont typeface="Arial" charset="0"/>
                        <a:defRPr sz="2000">
                          <a:solidFill>
                            <a:schemeClr val="tx1"/>
                          </a:solidFill>
                          <a:latin typeface="Calibri" charset="0"/>
                        </a:defRPr>
                      </a:lvl2pPr>
                      <a:lvl3pPr marL="1143000" indent="-228600" defTabSz="806450">
                        <a:spcBef>
                          <a:spcPct val="20000"/>
                        </a:spcBef>
                        <a:buFont typeface="Arial" charset="0"/>
                        <a:defRPr sz="1900">
                          <a:solidFill>
                            <a:schemeClr val="tx1"/>
                          </a:solidFill>
                          <a:latin typeface="Calibri" charset="0"/>
                        </a:defRPr>
                      </a:lvl3pPr>
                      <a:lvl4pPr marL="1600200" indent="-228600" defTabSz="806450">
                        <a:spcBef>
                          <a:spcPct val="20000"/>
                        </a:spcBef>
                        <a:buFont typeface="Arial" charset="0"/>
                        <a:defRPr sz="1500">
                          <a:solidFill>
                            <a:schemeClr val="tx1"/>
                          </a:solidFill>
                          <a:latin typeface="Calibri" charset="0"/>
                        </a:defRPr>
                      </a:lvl4pPr>
                      <a:lvl5pPr marL="2057400" indent="-228600" defTabSz="806450">
                        <a:spcBef>
                          <a:spcPct val="20000"/>
                        </a:spcBef>
                        <a:buFont typeface="Arial" charset="0"/>
                        <a:defRPr sz="1500">
                          <a:solidFill>
                            <a:schemeClr val="tx1"/>
                          </a:solidFill>
                          <a:latin typeface="Calibri" charset="0"/>
                        </a:defRPr>
                      </a:lvl5pPr>
                      <a:lvl6pPr marL="2514600" indent="-228600" defTabSz="806450" fontAlgn="base">
                        <a:spcBef>
                          <a:spcPct val="20000"/>
                        </a:spcBef>
                        <a:spcAft>
                          <a:spcPct val="0"/>
                        </a:spcAft>
                        <a:buFont typeface="Arial" charset="0"/>
                        <a:defRPr sz="1500">
                          <a:solidFill>
                            <a:schemeClr val="tx1"/>
                          </a:solidFill>
                          <a:latin typeface="Calibri" charset="0"/>
                        </a:defRPr>
                      </a:lvl6pPr>
                      <a:lvl7pPr marL="2971800" indent="-228600" defTabSz="806450" fontAlgn="base">
                        <a:spcBef>
                          <a:spcPct val="20000"/>
                        </a:spcBef>
                        <a:spcAft>
                          <a:spcPct val="0"/>
                        </a:spcAft>
                        <a:buFont typeface="Arial" charset="0"/>
                        <a:defRPr sz="1500">
                          <a:solidFill>
                            <a:schemeClr val="tx1"/>
                          </a:solidFill>
                          <a:latin typeface="Calibri" charset="0"/>
                        </a:defRPr>
                      </a:lvl7pPr>
                      <a:lvl8pPr marL="3429000" indent="-228600" defTabSz="806450" fontAlgn="base">
                        <a:spcBef>
                          <a:spcPct val="20000"/>
                        </a:spcBef>
                        <a:spcAft>
                          <a:spcPct val="0"/>
                        </a:spcAft>
                        <a:buFont typeface="Arial" charset="0"/>
                        <a:defRPr sz="1500">
                          <a:solidFill>
                            <a:schemeClr val="tx1"/>
                          </a:solidFill>
                          <a:latin typeface="Calibri" charset="0"/>
                        </a:defRPr>
                      </a:lvl8pPr>
                      <a:lvl9pPr marL="3886200" indent="-228600" defTabSz="806450" fontAlgn="base">
                        <a:spcBef>
                          <a:spcPct val="20000"/>
                        </a:spcBef>
                        <a:spcAft>
                          <a:spcPct val="0"/>
                        </a:spcAft>
                        <a:buFont typeface="Arial" charset="0"/>
                        <a:defRPr sz="1500">
                          <a:solidFill>
                            <a:schemeClr val="tx1"/>
                          </a:solidFill>
                          <a:latin typeface="Calibri" charset="0"/>
                        </a:defRPr>
                      </a:lvl9pPr>
                    </a:lstStyle>
                    <a:p>
                      <a:pPr marL="50800" marR="0" lvl="0" indent="0" algn="l" defTabSz="806450" rtl="0" eaLnBrk="1" fontAlgn="base" latinLnBrk="0" hangingPunct="1">
                        <a:lnSpc>
                          <a:spcPct val="100000"/>
                        </a:lnSpc>
                        <a:spcBef>
                          <a:spcPct val="0"/>
                        </a:spcBef>
                        <a:spcAft>
                          <a:spcPts val="400"/>
                        </a:spcAft>
                        <a:buClrTx/>
                        <a:buSzTx/>
                        <a:buFontTx/>
                        <a:buNone/>
                        <a:tabLst/>
                      </a:pPr>
                      <a:r>
                        <a:rPr kumimoji="0" lang="en-GB" altLang="en-US" sz="1000" b="0" i="0" u="none" strike="noStrike" cap="none" normalizeH="0" baseline="0">
                          <a:ln>
                            <a:noFill/>
                          </a:ln>
                          <a:solidFill>
                            <a:srgbClr val="59595B"/>
                          </a:solidFill>
                          <a:effectLst/>
                          <a:latin typeface="Arial" charset="0"/>
                          <a:ea typeface="HelvNeue Light for IBM" charset="0"/>
                          <a:cs typeface="Arial" charset="0"/>
                        </a:rPr>
                        <a:t>analysis, compliance and reporting for Austrade’s expenses and grants budgets</a:t>
                      </a:r>
                      <a:endParaRPr kumimoji="0" lang="en-US" altLang="en-US" sz="1000" b="0" i="0" u="none" strike="noStrike" cap="none" normalizeH="0" baseline="0">
                        <a:ln>
                          <a:noFill/>
                        </a:ln>
                        <a:solidFill>
                          <a:srgbClr val="59595B"/>
                        </a:solidFill>
                        <a:effectLst/>
                        <a:latin typeface="Arial" charset="0"/>
                        <a:ea typeface="HelvNeue Light for IBM" charset="0"/>
                        <a:cs typeface="Arial" charset="0"/>
                      </a:endParaRPr>
                    </a:p>
                  </a:txBody>
                  <a:tcPr marL="0" marR="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84404">
                <a:tc>
                  <a:txBody>
                    <a:bodyPr/>
                    <a:lstStyle>
                      <a:lvl1pPr marL="50800" defTabSz="806450">
                        <a:spcBef>
                          <a:spcPct val="20000"/>
                        </a:spcBef>
                        <a:buFont typeface="Arial" charset="0"/>
                        <a:defRPr sz="2400">
                          <a:solidFill>
                            <a:schemeClr val="tx1"/>
                          </a:solidFill>
                          <a:latin typeface="Calibri" charset="0"/>
                        </a:defRPr>
                      </a:lvl1pPr>
                      <a:lvl2pPr marL="742950" indent="-285750" defTabSz="806450">
                        <a:spcBef>
                          <a:spcPct val="20000"/>
                        </a:spcBef>
                        <a:buFont typeface="Arial" charset="0"/>
                        <a:defRPr sz="2000">
                          <a:solidFill>
                            <a:schemeClr val="tx1"/>
                          </a:solidFill>
                          <a:latin typeface="Calibri" charset="0"/>
                        </a:defRPr>
                      </a:lvl2pPr>
                      <a:lvl3pPr marL="1143000" indent="-228600" defTabSz="806450">
                        <a:spcBef>
                          <a:spcPct val="20000"/>
                        </a:spcBef>
                        <a:buFont typeface="Arial" charset="0"/>
                        <a:defRPr sz="1900">
                          <a:solidFill>
                            <a:schemeClr val="tx1"/>
                          </a:solidFill>
                          <a:latin typeface="Calibri" charset="0"/>
                        </a:defRPr>
                      </a:lvl3pPr>
                      <a:lvl4pPr marL="1600200" indent="-228600" defTabSz="806450">
                        <a:spcBef>
                          <a:spcPct val="20000"/>
                        </a:spcBef>
                        <a:buFont typeface="Arial" charset="0"/>
                        <a:defRPr sz="1500">
                          <a:solidFill>
                            <a:schemeClr val="tx1"/>
                          </a:solidFill>
                          <a:latin typeface="Calibri" charset="0"/>
                        </a:defRPr>
                      </a:lvl4pPr>
                      <a:lvl5pPr marL="2057400" indent="-228600" defTabSz="806450">
                        <a:spcBef>
                          <a:spcPct val="20000"/>
                        </a:spcBef>
                        <a:buFont typeface="Arial" charset="0"/>
                        <a:defRPr sz="1500">
                          <a:solidFill>
                            <a:schemeClr val="tx1"/>
                          </a:solidFill>
                          <a:latin typeface="Calibri" charset="0"/>
                        </a:defRPr>
                      </a:lvl5pPr>
                      <a:lvl6pPr marL="2514600" indent="-228600" defTabSz="806450" fontAlgn="base">
                        <a:spcBef>
                          <a:spcPct val="20000"/>
                        </a:spcBef>
                        <a:spcAft>
                          <a:spcPct val="0"/>
                        </a:spcAft>
                        <a:buFont typeface="Arial" charset="0"/>
                        <a:defRPr sz="1500">
                          <a:solidFill>
                            <a:schemeClr val="tx1"/>
                          </a:solidFill>
                          <a:latin typeface="Calibri" charset="0"/>
                        </a:defRPr>
                      </a:lvl6pPr>
                      <a:lvl7pPr marL="2971800" indent="-228600" defTabSz="806450" fontAlgn="base">
                        <a:spcBef>
                          <a:spcPct val="20000"/>
                        </a:spcBef>
                        <a:spcAft>
                          <a:spcPct val="0"/>
                        </a:spcAft>
                        <a:buFont typeface="Arial" charset="0"/>
                        <a:defRPr sz="1500">
                          <a:solidFill>
                            <a:schemeClr val="tx1"/>
                          </a:solidFill>
                          <a:latin typeface="Calibri" charset="0"/>
                        </a:defRPr>
                      </a:lvl7pPr>
                      <a:lvl8pPr marL="3429000" indent="-228600" defTabSz="806450" fontAlgn="base">
                        <a:spcBef>
                          <a:spcPct val="20000"/>
                        </a:spcBef>
                        <a:spcAft>
                          <a:spcPct val="0"/>
                        </a:spcAft>
                        <a:buFont typeface="Arial" charset="0"/>
                        <a:defRPr sz="1500">
                          <a:solidFill>
                            <a:schemeClr val="tx1"/>
                          </a:solidFill>
                          <a:latin typeface="Calibri" charset="0"/>
                        </a:defRPr>
                      </a:lvl8pPr>
                      <a:lvl9pPr marL="3886200" indent="-228600" defTabSz="806450" fontAlgn="base">
                        <a:spcBef>
                          <a:spcPct val="20000"/>
                        </a:spcBef>
                        <a:spcAft>
                          <a:spcPct val="0"/>
                        </a:spcAft>
                        <a:buFont typeface="Arial" charset="0"/>
                        <a:defRPr sz="1500">
                          <a:solidFill>
                            <a:schemeClr val="tx1"/>
                          </a:solidFill>
                          <a:latin typeface="Calibri" charset="0"/>
                        </a:defRPr>
                      </a:lvl9pPr>
                    </a:lstStyle>
                    <a:p>
                      <a:pPr marL="50800" marR="0" lvl="0" indent="0" algn="l" defTabSz="806450" rtl="0" eaLnBrk="1" fontAlgn="base" latinLnBrk="0" hangingPunct="1">
                        <a:lnSpc>
                          <a:spcPct val="100000"/>
                        </a:lnSpc>
                        <a:spcBef>
                          <a:spcPct val="0"/>
                        </a:spcBef>
                        <a:spcAft>
                          <a:spcPts val="600"/>
                        </a:spcAft>
                        <a:buClrTx/>
                        <a:buSzTx/>
                        <a:buFontTx/>
                        <a:buNone/>
                        <a:tabLst/>
                      </a:pPr>
                      <a:r>
                        <a:rPr kumimoji="0" lang="en-US" altLang="en-US" sz="1200" b="1" i="0" u="none" strike="noStrike" cap="none" normalizeH="0" baseline="0">
                          <a:ln>
                            <a:noFill/>
                          </a:ln>
                          <a:solidFill>
                            <a:srgbClr val="00AFD8"/>
                          </a:solidFill>
                          <a:effectLst/>
                          <a:latin typeface="Arial" charset="0"/>
                          <a:ea typeface="HelvNeue Bold for IBM" charset="0"/>
                          <a:cs typeface="Arial" charset="0"/>
                        </a:rPr>
                        <a:t>Manages </a:t>
                      </a:r>
                    </a:p>
                  </a:txBody>
                  <a:tcPr marL="0" marR="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41338">
                <a:tc>
                  <a:txBody>
                    <a:bodyPr/>
                    <a:lstStyle>
                      <a:lvl1pPr marL="50800" defTabSz="806450">
                        <a:spcBef>
                          <a:spcPct val="20000"/>
                        </a:spcBef>
                        <a:buFont typeface="Arial" charset="0"/>
                        <a:defRPr sz="2400">
                          <a:solidFill>
                            <a:schemeClr val="tx1"/>
                          </a:solidFill>
                          <a:latin typeface="Calibri" charset="0"/>
                        </a:defRPr>
                      </a:lvl1pPr>
                      <a:lvl2pPr marL="742950" indent="-285750" defTabSz="806450">
                        <a:spcBef>
                          <a:spcPct val="20000"/>
                        </a:spcBef>
                        <a:buFont typeface="Arial" charset="0"/>
                        <a:defRPr sz="2000">
                          <a:solidFill>
                            <a:schemeClr val="tx1"/>
                          </a:solidFill>
                          <a:latin typeface="Calibri" charset="0"/>
                        </a:defRPr>
                      </a:lvl2pPr>
                      <a:lvl3pPr marL="1143000" indent="-228600" defTabSz="806450">
                        <a:spcBef>
                          <a:spcPct val="20000"/>
                        </a:spcBef>
                        <a:buFont typeface="Arial" charset="0"/>
                        <a:defRPr sz="1900">
                          <a:solidFill>
                            <a:schemeClr val="tx1"/>
                          </a:solidFill>
                          <a:latin typeface="Calibri" charset="0"/>
                        </a:defRPr>
                      </a:lvl3pPr>
                      <a:lvl4pPr marL="1600200" indent="-228600" defTabSz="806450">
                        <a:spcBef>
                          <a:spcPct val="20000"/>
                        </a:spcBef>
                        <a:buFont typeface="Arial" charset="0"/>
                        <a:defRPr sz="1500">
                          <a:solidFill>
                            <a:schemeClr val="tx1"/>
                          </a:solidFill>
                          <a:latin typeface="Calibri" charset="0"/>
                        </a:defRPr>
                      </a:lvl4pPr>
                      <a:lvl5pPr marL="2057400" indent="-228600" defTabSz="806450">
                        <a:spcBef>
                          <a:spcPct val="20000"/>
                        </a:spcBef>
                        <a:buFont typeface="Arial" charset="0"/>
                        <a:defRPr sz="1500">
                          <a:solidFill>
                            <a:schemeClr val="tx1"/>
                          </a:solidFill>
                          <a:latin typeface="Calibri" charset="0"/>
                        </a:defRPr>
                      </a:lvl5pPr>
                      <a:lvl6pPr marL="2514600" indent="-228600" defTabSz="806450" fontAlgn="base">
                        <a:spcBef>
                          <a:spcPct val="20000"/>
                        </a:spcBef>
                        <a:spcAft>
                          <a:spcPct val="0"/>
                        </a:spcAft>
                        <a:buFont typeface="Arial" charset="0"/>
                        <a:defRPr sz="1500">
                          <a:solidFill>
                            <a:schemeClr val="tx1"/>
                          </a:solidFill>
                          <a:latin typeface="Calibri" charset="0"/>
                        </a:defRPr>
                      </a:lvl6pPr>
                      <a:lvl7pPr marL="2971800" indent="-228600" defTabSz="806450" fontAlgn="base">
                        <a:spcBef>
                          <a:spcPct val="20000"/>
                        </a:spcBef>
                        <a:spcAft>
                          <a:spcPct val="0"/>
                        </a:spcAft>
                        <a:buFont typeface="Arial" charset="0"/>
                        <a:defRPr sz="1500">
                          <a:solidFill>
                            <a:schemeClr val="tx1"/>
                          </a:solidFill>
                          <a:latin typeface="Calibri" charset="0"/>
                        </a:defRPr>
                      </a:lvl7pPr>
                      <a:lvl8pPr marL="3429000" indent="-228600" defTabSz="806450" fontAlgn="base">
                        <a:spcBef>
                          <a:spcPct val="20000"/>
                        </a:spcBef>
                        <a:spcAft>
                          <a:spcPct val="0"/>
                        </a:spcAft>
                        <a:buFont typeface="Arial" charset="0"/>
                        <a:defRPr sz="1500">
                          <a:solidFill>
                            <a:schemeClr val="tx1"/>
                          </a:solidFill>
                          <a:latin typeface="Calibri" charset="0"/>
                        </a:defRPr>
                      </a:lvl8pPr>
                      <a:lvl9pPr marL="3886200" indent="-228600" defTabSz="806450" fontAlgn="base">
                        <a:spcBef>
                          <a:spcPct val="20000"/>
                        </a:spcBef>
                        <a:spcAft>
                          <a:spcPct val="0"/>
                        </a:spcAft>
                        <a:buFont typeface="Arial" charset="0"/>
                        <a:defRPr sz="1500">
                          <a:solidFill>
                            <a:schemeClr val="tx1"/>
                          </a:solidFill>
                          <a:latin typeface="Calibri" charset="0"/>
                        </a:defRPr>
                      </a:lvl9pPr>
                    </a:lstStyle>
                    <a:p>
                      <a:pPr marL="50800" marR="0" lvl="0" indent="0" algn="l" defTabSz="806450" rtl="0" eaLnBrk="1" fontAlgn="base" latinLnBrk="0" hangingPunct="1">
                        <a:lnSpc>
                          <a:spcPct val="100000"/>
                        </a:lnSpc>
                        <a:spcBef>
                          <a:spcPct val="0"/>
                        </a:spcBef>
                        <a:spcAft>
                          <a:spcPts val="400"/>
                        </a:spcAft>
                        <a:buClrTx/>
                        <a:buSzTx/>
                        <a:buFontTx/>
                        <a:buNone/>
                        <a:tabLst/>
                      </a:pPr>
                      <a:r>
                        <a:rPr kumimoji="0" lang="en-GB" altLang="en-US" sz="1000" b="0" i="0" u="none" strike="noStrike" cap="none" normalizeH="0" baseline="0">
                          <a:ln>
                            <a:noFill/>
                          </a:ln>
                          <a:solidFill>
                            <a:srgbClr val="59595B"/>
                          </a:solidFill>
                          <a:effectLst/>
                          <a:latin typeface="Arial" charset="0"/>
                          <a:ea typeface="HelvNeue Light for IBM" charset="0"/>
                          <a:cs typeface="Arial" charset="0"/>
                        </a:rPr>
                        <a:t>personnel budgets across 65 remuneration schemes and 300+ employee entitlements</a:t>
                      </a:r>
                      <a:endParaRPr kumimoji="0" lang="en-US" altLang="en-US" sz="1000" b="0" i="0" u="none" strike="noStrike" cap="none" normalizeH="0" baseline="0">
                        <a:ln>
                          <a:noFill/>
                        </a:ln>
                        <a:solidFill>
                          <a:srgbClr val="59595B"/>
                        </a:solidFill>
                        <a:effectLst/>
                        <a:latin typeface="Arial" charset="0"/>
                        <a:ea typeface="HelvNeue Light for IBM" charset="0"/>
                        <a:cs typeface="Arial" charset="0"/>
                      </a:endParaRPr>
                    </a:p>
                  </a:txBody>
                  <a:tcPr marL="0" marR="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184404">
                <a:tc>
                  <a:txBody>
                    <a:bodyPr/>
                    <a:lstStyle>
                      <a:lvl1pPr marL="50800" defTabSz="806450">
                        <a:spcBef>
                          <a:spcPct val="20000"/>
                        </a:spcBef>
                        <a:buFont typeface="Arial" charset="0"/>
                        <a:defRPr sz="2400">
                          <a:solidFill>
                            <a:schemeClr val="tx1"/>
                          </a:solidFill>
                          <a:latin typeface="Calibri" charset="0"/>
                        </a:defRPr>
                      </a:lvl1pPr>
                      <a:lvl2pPr marL="742950" indent="-285750" defTabSz="806450">
                        <a:spcBef>
                          <a:spcPct val="20000"/>
                        </a:spcBef>
                        <a:buFont typeface="Arial" charset="0"/>
                        <a:defRPr sz="2000">
                          <a:solidFill>
                            <a:schemeClr val="tx1"/>
                          </a:solidFill>
                          <a:latin typeface="Calibri" charset="0"/>
                        </a:defRPr>
                      </a:lvl2pPr>
                      <a:lvl3pPr marL="1143000" indent="-228600" defTabSz="806450">
                        <a:spcBef>
                          <a:spcPct val="20000"/>
                        </a:spcBef>
                        <a:buFont typeface="Arial" charset="0"/>
                        <a:defRPr sz="1900">
                          <a:solidFill>
                            <a:schemeClr val="tx1"/>
                          </a:solidFill>
                          <a:latin typeface="Calibri" charset="0"/>
                        </a:defRPr>
                      </a:lvl3pPr>
                      <a:lvl4pPr marL="1600200" indent="-228600" defTabSz="806450">
                        <a:spcBef>
                          <a:spcPct val="20000"/>
                        </a:spcBef>
                        <a:buFont typeface="Arial" charset="0"/>
                        <a:defRPr sz="1500">
                          <a:solidFill>
                            <a:schemeClr val="tx1"/>
                          </a:solidFill>
                          <a:latin typeface="Calibri" charset="0"/>
                        </a:defRPr>
                      </a:lvl4pPr>
                      <a:lvl5pPr marL="2057400" indent="-228600" defTabSz="806450">
                        <a:spcBef>
                          <a:spcPct val="20000"/>
                        </a:spcBef>
                        <a:buFont typeface="Arial" charset="0"/>
                        <a:defRPr sz="1500">
                          <a:solidFill>
                            <a:schemeClr val="tx1"/>
                          </a:solidFill>
                          <a:latin typeface="Calibri" charset="0"/>
                        </a:defRPr>
                      </a:lvl5pPr>
                      <a:lvl6pPr marL="2514600" indent="-228600" defTabSz="806450" fontAlgn="base">
                        <a:spcBef>
                          <a:spcPct val="20000"/>
                        </a:spcBef>
                        <a:spcAft>
                          <a:spcPct val="0"/>
                        </a:spcAft>
                        <a:buFont typeface="Arial" charset="0"/>
                        <a:defRPr sz="1500">
                          <a:solidFill>
                            <a:schemeClr val="tx1"/>
                          </a:solidFill>
                          <a:latin typeface="Calibri" charset="0"/>
                        </a:defRPr>
                      </a:lvl6pPr>
                      <a:lvl7pPr marL="2971800" indent="-228600" defTabSz="806450" fontAlgn="base">
                        <a:spcBef>
                          <a:spcPct val="20000"/>
                        </a:spcBef>
                        <a:spcAft>
                          <a:spcPct val="0"/>
                        </a:spcAft>
                        <a:buFont typeface="Arial" charset="0"/>
                        <a:defRPr sz="1500">
                          <a:solidFill>
                            <a:schemeClr val="tx1"/>
                          </a:solidFill>
                          <a:latin typeface="Calibri" charset="0"/>
                        </a:defRPr>
                      </a:lvl7pPr>
                      <a:lvl8pPr marL="3429000" indent="-228600" defTabSz="806450" fontAlgn="base">
                        <a:spcBef>
                          <a:spcPct val="20000"/>
                        </a:spcBef>
                        <a:spcAft>
                          <a:spcPct val="0"/>
                        </a:spcAft>
                        <a:buFont typeface="Arial" charset="0"/>
                        <a:defRPr sz="1500">
                          <a:solidFill>
                            <a:schemeClr val="tx1"/>
                          </a:solidFill>
                          <a:latin typeface="Calibri" charset="0"/>
                        </a:defRPr>
                      </a:lvl8pPr>
                      <a:lvl9pPr marL="3886200" indent="-228600" defTabSz="806450" fontAlgn="base">
                        <a:spcBef>
                          <a:spcPct val="20000"/>
                        </a:spcBef>
                        <a:spcAft>
                          <a:spcPct val="0"/>
                        </a:spcAft>
                        <a:buFont typeface="Arial" charset="0"/>
                        <a:defRPr sz="1500">
                          <a:solidFill>
                            <a:schemeClr val="tx1"/>
                          </a:solidFill>
                          <a:latin typeface="Calibri" charset="0"/>
                        </a:defRPr>
                      </a:lvl9pPr>
                    </a:lstStyle>
                    <a:p>
                      <a:pPr marL="50800" marR="0" lvl="0" indent="0" algn="l" defTabSz="806450" rtl="0" eaLnBrk="1" fontAlgn="base" latinLnBrk="0" hangingPunct="1">
                        <a:lnSpc>
                          <a:spcPct val="100000"/>
                        </a:lnSpc>
                        <a:spcBef>
                          <a:spcPct val="0"/>
                        </a:spcBef>
                        <a:spcAft>
                          <a:spcPts val="600"/>
                        </a:spcAft>
                        <a:buClrTx/>
                        <a:buSzTx/>
                        <a:buFontTx/>
                        <a:buNone/>
                        <a:tabLst/>
                      </a:pPr>
                      <a:r>
                        <a:rPr kumimoji="0" lang="en-US" altLang="en-US" sz="1200" b="1" i="0" u="none" strike="noStrike" cap="none" normalizeH="0" baseline="0">
                          <a:ln>
                            <a:noFill/>
                          </a:ln>
                          <a:solidFill>
                            <a:srgbClr val="00AFD8"/>
                          </a:solidFill>
                          <a:effectLst/>
                          <a:latin typeface="Arial" charset="0"/>
                          <a:ea typeface="HelvNeue Bold for IBM" charset="0"/>
                          <a:cs typeface="Arial" charset="0"/>
                        </a:rPr>
                        <a:t>Accelerates </a:t>
                      </a:r>
                    </a:p>
                  </a:txBody>
                  <a:tcPr marL="0" marR="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452628">
                <a:tc>
                  <a:txBody>
                    <a:bodyPr/>
                    <a:lstStyle>
                      <a:lvl1pPr marL="50800" defTabSz="806450">
                        <a:spcBef>
                          <a:spcPct val="20000"/>
                        </a:spcBef>
                        <a:buFont typeface="Arial" charset="0"/>
                        <a:defRPr sz="2400">
                          <a:solidFill>
                            <a:schemeClr val="tx1"/>
                          </a:solidFill>
                          <a:latin typeface="Calibri" charset="0"/>
                        </a:defRPr>
                      </a:lvl1pPr>
                      <a:lvl2pPr marL="742950" indent="-285750" defTabSz="806450">
                        <a:spcBef>
                          <a:spcPct val="20000"/>
                        </a:spcBef>
                        <a:buFont typeface="Arial" charset="0"/>
                        <a:defRPr sz="2000">
                          <a:solidFill>
                            <a:schemeClr val="tx1"/>
                          </a:solidFill>
                          <a:latin typeface="Calibri" charset="0"/>
                        </a:defRPr>
                      </a:lvl2pPr>
                      <a:lvl3pPr marL="1143000" indent="-228600" defTabSz="806450">
                        <a:spcBef>
                          <a:spcPct val="20000"/>
                        </a:spcBef>
                        <a:buFont typeface="Arial" charset="0"/>
                        <a:defRPr sz="1900">
                          <a:solidFill>
                            <a:schemeClr val="tx1"/>
                          </a:solidFill>
                          <a:latin typeface="Calibri" charset="0"/>
                        </a:defRPr>
                      </a:lvl3pPr>
                      <a:lvl4pPr marL="1600200" indent="-228600" defTabSz="806450">
                        <a:spcBef>
                          <a:spcPct val="20000"/>
                        </a:spcBef>
                        <a:buFont typeface="Arial" charset="0"/>
                        <a:defRPr sz="1500">
                          <a:solidFill>
                            <a:schemeClr val="tx1"/>
                          </a:solidFill>
                          <a:latin typeface="Calibri" charset="0"/>
                        </a:defRPr>
                      </a:lvl4pPr>
                      <a:lvl5pPr marL="2057400" indent="-228600" defTabSz="806450">
                        <a:spcBef>
                          <a:spcPct val="20000"/>
                        </a:spcBef>
                        <a:buFont typeface="Arial" charset="0"/>
                        <a:defRPr sz="1500">
                          <a:solidFill>
                            <a:schemeClr val="tx1"/>
                          </a:solidFill>
                          <a:latin typeface="Calibri" charset="0"/>
                        </a:defRPr>
                      </a:lvl5pPr>
                      <a:lvl6pPr marL="2514600" indent="-228600" defTabSz="806450" fontAlgn="base">
                        <a:spcBef>
                          <a:spcPct val="20000"/>
                        </a:spcBef>
                        <a:spcAft>
                          <a:spcPct val="0"/>
                        </a:spcAft>
                        <a:buFont typeface="Arial" charset="0"/>
                        <a:defRPr sz="1500">
                          <a:solidFill>
                            <a:schemeClr val="tx1"/>
                          </a:solidFill>
                          <a:latin typeface="Calibri" charset="0"/>
                        </a:defRPr>
                      </a:lvl6pPr>
                      <a:lvl7pPr marL="2971800" indent="-228600" defTabSz="806450" fontAlgn="base">
                        <a:spcBef>
                          <a:spcPct val="20000"/>
                        </a:spcBef>
                        <a:spcAft>
                          <a:spcPct val="0"/>
                        </a:spcAft>
                        <a:buFont typeface="Arial" charset="0"/>
                        <a:defRPr sz="1500">
                          <a:solidFill>
                            <a:schemeClr val="tx1"/>
                          </a:solidFill>
                          <a:latin typeface="Calibri" charset="0"/>
                        </a:defRPr>
                      </a:lvl7pPr>
                      <a:lvl8pPr marL="3429000" indent="-228600" defTabSz="806450" fontAlgn="base">
                        <a:spcBef>
                          <a:spcPct val="20000"/>
                        </a:spcBef>
                        <a:spcAft>
                          <a:spcPct val="0"/>
                        </a:spcAft>
                        <a:buFont typeface="Arial" charset="0"/>
                        <a:defRPr sz="1500">
                          <a:solidFill>
                            <a:schemeClr val="tx1"/>
                          </a:solidFill>
                          <a:latin typeface="Calibri" charset="0"/>
                        </a:defRPr>
                      </a:lvl8pPr>
                      <a:lvl9pPr marL="3886200" indent="-228600" defTabSz="806450" fontAlgn="base">
                        <a:spcBef>
                          <a:spcPct val="20000"/>
                        </a:spcBef>
                        <a:spcAft>
                          <a:spcPct val="0"/>
                        </a:spcAft>
                        <a:buFont typeface="Arial" charset="0"/>
                        <a:defRPr sz="1500">
                          <a:solidFill>
                            <a:schemeClr val="tx1"/>
                          </a:solidFill>
                          <a:latin typeface="Calibri" charset="0"/>
                        </a:defRPr>
                      </a:lvl9pPr>
                    </a:lstStyle>
                    <a:p>
                      <a:pPr marL="50800" marR="0" lvl="0" indent="0" algn="l" defTabSz="806450" rtl="0" eaLnBrk="1" fontAlgn="base" latinLnBrk="0" hangingPunct="1">
                        <a:lnSpc>
                          <a:spcPct val="100000"/>
                        </a:lnSpc>
                        <a:spcBef>
                          <a:spcPct val="0"/>
                        </a:spcBef>
                        <a:spcAft>
                          <a:spcPts val="400"/>
                        </a:spcAft>
                        <a:buClrTx/>
                        <a:buSzTx/>
                        <a:buFontTx/>
                        <a:buNone/>
                        <a:tabLst/>
                      </a:pPr>
                      <a:r>
                        <a:rPr kumimoji="0" lang="en-GB" altLang="en-US" sz="1000" b="0" i="0" u="none" strike="noStrike" cap="none" normalizeH="0" baseline="0">
                          <a:ln>
                            <a:noFill/>
                          </a:ln>
                          <a:solidFill>
                            <a:srgbClr val="59595B"/>
                          </a:solidFill>
                          <a:effectLst/>
                          <a:latin typeface="Arial" charset="0"/>
                          <a:ea typeface="HelvNeue Light for IBM" charset="0"/>
                          <a:cs typeface="Arial" charset="0"/>
                        </a:rPr>
                        <a:t>month-end financial processing from five days to four hours</a:t>
                      </a:r>
                      <a:endParaRPr kumimoji="0" lang="en-US" altLang="en-US" sz="1000" b="0" i="0" u="none" strike="noStrike" cap="none" normalizeH="0" baseline="0">
                        <a:ln>
                          <a:noFill/>
                        </a:ln>
                        <a:solidFill>
                          <a:srgbClr val="59595B"/>
                        </a:solidFill>
                        <a:effectLst/>
                        <a:latin typeface="Arial" charset="0"/>
                        <a:ea typeface="HelvNeue Light for IBM" charset="0"/>
                        <a:cs typeface="Arial" charset="0"/>
                      </a:endParaRPr>
                    </a:p>
                  </a:txBody>
                  <a:tcPr marL="0" marR="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1" name="TextBox 8"/>
          <p:cNvSpPr txBox="1"/>
          <p:nvPr/>
        </p:nvSpPr>
        <p:spPr>
          <a:xfrm>
            <a:off x="7461727" y="3994468"/>
            <a:ext cx="2009933" cy="668814"/>
          </a:xfrm>
          <a:prstGeom prst="rect">
            <a:avLst/>
          </a:prstGeom>
          <a:solidFill>
            <a:srgbClr val="00AFD9"/>
          </a:solidFill>
          <a:ln>
            <a:noFill/>
          </a:ln>
        </p:spPr>
        <p:txBody>
          <a:bodyPr lIns="98612" tIns="98612" rIns="98612" bIns="98612"/>
          <a:lstStyle/>
          <a:p>
            <a:pPr marL="0" marR="0" lvl="0" indent="0" defTabSz="914400" eaLnBrk="1" fontAlgn="auto" latinLnBrk="0" hangingPunct="1">
              <a:lnSpc>
                <a:spcPts val="970"/>
              </a:lnSpc>
              <a:spcBef>
                <a:spcPts val="0"/>
              </a:spcBef>
              <a:spcAft>
                <a:spcPts val="388"/>
              </a:spcAft>
              <a:buClrTx/>
              <a:buSzTx/>
              <a:buFontTx/>
              <a:buNone/>
              <a:tabLst/>
              <a:defRPr lang="en-US"/>
            </a:pPr>
            <a:r>
              <a:rPr kumimoji="0" lang="en-AU" sz="1165"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endParaRPr kumimoji="0" lang="en-AU" sz="1165" b="0" i="0" u="none" strike="noStrike" kern="0" cap="none" spc="0" normalizeH="0" baseline="0" noProof="0" dirty="0">
              <a:ln>
                <a:noFill/>
              </a:ln>
              <a:solidFill>
                <a:srgbClr val="FFFFFF"/>
              </a:solidFill>
              <a:effectLst/>
              <a:uLnTx/>
              <a:uFillTx/>
              <a:latin typeface="Lubalin Demi for IBM" charset="77"/>
              <a:ea typeface="Lubalin Demi for IBM" charset="77"/>
              <a:cs typeface="Lubalin Demi for IBM" charset="77"/>
            </a:endParaRPr>
          </a:p>
          <a:p>
            <a:pPr marL="86290" marR="0" lvl="0" indent="-86290" defTabSz="914400" eaLnBrk="1" fontAlgn="auto" latinLnBrk="0" hangingPunct="1">
              <a:lnSpc>
                <a:spcPts val="970"/>
              </a:lnSpc>
              <a:spcBef>
                <a:spcPts val="0"/>
              </a:spcBef>
              <a:spcAft>
                <a:spcPts val="388"/>
              </a:spcAft>
              <a:buClr>
                <a:prstClr val="white"/>
              </a:buClr>
              <a:buSzPct val="100000"/>
              <a:buFont typeface="Arial" panose="020B0604020202020204" pitchFamily="34" charset="0"/>
              <a:buChar char="•"/>
              <a:tabLst>
                <a:tab pos="86290" algn="l"/>
              </a:tabLst>
              <a:defRPr/>
            </a:pPr>
            <a:r>
              <a:rPr kumimoji="0" lang="en-AU" sz="970" b="0" i="0" u="none" strike="noStrike" kern="0" cap="none" spc="0" normalizeH="0" baseline="0" noProof="0" dirty="0">
                <a:ln>
                  <a:noFill/>
                </a:ln>
                <a:solidFill>
                  <a:prstClr val="black"/>
                </a:solidFill>
                <a:effectLst/>
                <a:uLnTx/>
                <a:uFillTx/>
                <a:latin typeface="Arial" panose="020B0604020202020204" pitchFamily="34" charset="0"/>
                <a:ea typeface="HelvNeue Light for IBM" charset="77"/>
                <a:cs typeface="Arial" panose="020B0604020202020204" pitchFamily="34" charset="0"/>
              </a:rPr>
              <a:t>IBM® </a:t>
            </a:r>
            <a:r>
              <a:rPr kumimoji="0" lang="en-AU" sz="970" b="0" i="0" u="none" strike="noStrike" kern="0" cap="none" spc="0" normalizeH="0" baseline="0" noProof="0" dirty="0" err="1">
                <a:ln>
                  <a:noFill/>
                </a:ln>
                <a:solidFill>
                  <a:prstClr val="black"/>
                </a:solidFill>
                <a:effectLst/>
                <a:uLnTx/>
                <a:uFillTx/>
                <a:latin typeface="Arial" panose="020B0604020202020204" pitchFamily="34" charset="0"/>
                <a:ea typeface="HelvNeue Light for IBM" charset="77"/>
                <a:cs typeface="Arial" panose="020B0604020202020204" pitchFamily="34" charset="0"/>
              </a:rPr>
              <a:t>Cognos</a:t>
            </a:r>
            <a:r>
              <a:rPr kumimoji="0" lang="en-AU" sz="970" b="0" i="0" u="none" strike="noStrike" kern="0" cap="none" spc="0" normalizeH="0" baseline="0" noProof="0" dirty="0">
                <a:ln>
                  <a:noFill/>
                </a:ln>
                <a:solidFill>
                  <a:prstClr val="black"/>
                </a:solidFill>
                <a:effectLst/>
                <a:uLnTx/>
                <a:uFillTx/>
                <a:latin typeface="Arial" panose="020B0604020202020204" pitchFamily="34" charset="0"/>
                <a:ea typeface="HelvNeue Light for IBM" charset="77"/>
                <a:cs typeface="Arial" panose="020B0604020202020204" pitchFamily="34" charset="0"/>
              </a:rPr>
              <a:t>® TM1®</a:t>
            </a:r>
          </a:p>
          <a:p>
            <a:pPr marL="86290" marR="0" lvl="0" indent="-86290" defTabSz="914400" eaLnBrk="1" fontAlgn="auto" latinLnBrk="0" hangingPunct="1">
              <a:lnSpc>
                <a:spcPts val="970"/>
              </a:lnSpc>
              <a:spcBef>
                <a:spcPts val="0"/>
              </a:spcBef>
              <a:spcAft>
                <a:spcPts val="388"/>
              </a:spcAft>
              <a:buClr>
                <a:prstClr val="white"/>
              </a:buClr>
              <a:buSzPct val="100000"/>
              <a:buFont typeface="Arial" panose="020B0604020202020204" pitchFamily="34" charset="0"/>
              <a:buChar char="•"/>
              <a:tabLst>
                <a:tab pos="86290" algn="l"/>
              </a:tabLst>
              <a:defRPr/>
            </a:pPr>
            <a:r>
              <a:rPr kumimoji="0" lang="en-AU" sz="970" b="0" i="0" u="none" strike="noStrike" kern="0" cap="none" spc="0" normalizeH="0" baseline="0" noProof="0" dirty="0">
                <a:ln>
                  <a:noFill/>
                </a:ln>
                <a:solidFill>
                  <a:prstClr val="black"/>
                </a:solidFill>
                <a:effectLst/>
                <a:uLnTx/>
                <a:uFillTx/>
                <a:latin typeface="Arial" panose="020B0604020202020204" pitchFamily="34" charset="0"/>
                <a:ea typeface="HelvNeue Light for IBM" charset="77"/>
                <a:cs typeface="Arial" panose="020B0604020202020204" pitchFamily="34" charset="0"/>
              </a:rPr>
              <a:t>IBM SPSS® </a:t>
            </a:r>
            <a:r>
              <a:rPr kumimoji="0" lang="en-AU" sz="970" b="0" i="0" u="none" strike="noStrike" kern="0" cap="none" spc="0" normalizeH="0" baseline="0" noProof="0" dirty="0" err="1">
                <a:ln>
                  <a:noFill/>
                </a:ln>
                <a:solidFill>
                  <a:prstClr val="black"/>
                </a:solidFill>
                <a:effectLst/>
                <a:uLnTx/>
                <a:uFillTx/>
                <a:latin typeface="Arial" panose="020B0604020202020204" pitchFamily="34" charset="0"/>
                <a:ea typeface="HelvNeue Light for IBM" charset="77"/>
                <a:cs typeface="Arial" panose="020B0604020202020204" pitchFamily="34" charset="0"/>
              </a:rPr>
              <a:t>Modeler</a:t>
            </a:r>
            <a:endParaRPr kumimoji="0" lang="en-AU" sz="970" b="0" i="0" u="none" strike="noStrike" kern="0" cap="none" spc="0" normalizeH="0" baseline="0" noProof="0" dirty="0">
              <a:ln>
                <a:noFill/>
              </a:ln>
              <a:solidFill>
                <a:prstClr val="black"/>
              </a:solidFill>
              <a:effectLst/>
              <a:uLnTx/>
              <a:uFillTx/>
              <a:latin typeface="Arial" panose="020B0604020202020204" pitchFamily="34" charset="0"/>
              <a:ea typeface="HelvNeue Light for IBM" charset="77"/>
              <a:cs typeface="Arial" panose="020B0604020202020204" pitchFamily="34" charset="0"/>
            </a:endParaRPr>
          </a:p>
          <a:p>
            <a:pPr marL="86290" marR="0" lvl="0" indent="-86290" defTabSz="914400" eaLnBrk="1" fontAlgn="auto" latinLnBrk="0" hangingPunct="1">
              <a:lnSpc>
                <a:spcPts val="970"/>
              </a:lnSpc>
              <a:spcBef>
                <a:spcPts val="0"/>
              </a:spcBef>
              <a:spcAft>
                <a:spcPts val="388"/>
              </a:spcAft>
              <a:buClrTx/>
              <a:buSzTx/>
              <a:buFontTx/>
              <a:buNone/>
              <a:tabLst>
                <a:tab pos="0" algn="l"/>
              </a:tabLst>
              <a:defRPr lang="en-US"/>
            </a:pPr>
            <a:r>
              <a:rPr kumimoji="0" lang="en-AU" sz="970" b="0" i="0" u="none" strike="noStrike" kern="0" cap="none" spc="0" normalizeH="0" baseline="0" noProof="0" dirty="0">
                <a:ln>
                  <a:noFill/>
                </a:ln>
                <a:solidFill>
                  <a:prstClr val="black"/>
                </a:solidFill>
                <a:effectLst/>
                <a:uLnTx/>
                <a:uFillTx/>
                <a:latin typeface="Arial" panose="020B0604020202020204" pitchFamily="34" charset="0"/>
                <a:ea typeface="HelvNeue Light for IBM" charset="77"/>
                <a:cs typeface="Arial" panose="020B0604020202020204" pitchFamily="34" charset="0"/>
              </a:rPr>
              <a:t>		</a:t>
            </a:r>
          </a:p>
        </p:txBody>
      </p:sp>
      <p:sp>
        <p:nvSpPr>
          <p:cNvPr id="15" name="TextBox 1"/>
          <p:cNvSpPr txBox="1">
            <a:spLocks noChangeArrowheads="1"/>
          </p:cNvSpPr>
          <p:nvPr/>
        </p:nvSpPr>
        <p:spPr bwMode="auto">
          <a:xfrm>
            <a:off x="7372668" y="6542248"/>
            <a:ext cx="1610043" cy="256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altLang="en-US" sz="1068"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AU" altLang="en-US" sz="1068" b="0" i="0" u="none" strike="noStrike" kern="0" cap="none" spc="0" normalizeH="0" baseline="0" noProof="0" dirty="0">
              <a:ln>
                <a:noFill/>
              </a:ln>
              <a:solidFill>
                <a:prstClr val="black"/>
              </a:solidFill>
              <a:effectLst/>
              <a:uLnTx/>
              <a:uFillTx/>
              <a:latin typeface="Arial" pitchFamily="34" charset="0"/>
              <a:cs typeface="Arial" pitchFamily="34" charset="0"/>
            </a:endParaRPr>
          </a:p>
        </p:txBody>
      </p:sp>
      <p:pic>
        <p:nvPicPr>
          <p:cNvPr id="279572" name="Picture 1">
            <a:hlinkClick r:id="rId4"/>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72451" y="6977063"/>
            <a:ext cx="249714" cy="247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9573" name="Picture 20">
            <a:hlinkClick r:id="rId6"/>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49394" y="6977063"/>
            <a:ext cx="249713" cy="247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9574" name="Picture 21">
            <a:hlinkClick r:id="rId8"/>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98999" y="6977063"/>
            <a:ext cx="251460" cy="247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9575" name="Picture 22">
            <a:hlinkClick r:id="rId10"/>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24592" y="6977063"/>
            <a:ext cx="247968" cy="247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4292283" y="566580"/>
            <a:ext cx="1332389" cy="241605"/>
          </a:xfrm>
          <a:prstGeom prst="rect">
            <a:avLst/>
          </a:prstGeom>
          <a:noFill/>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97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Government</a:t>
            </a:r>
          </a:p>
        </p:txBody>
      </p:sp>
      <p:pic>
        <p:nvPicPr>
          <p:cNvPr id="279577" name="Picture 5"/>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86932" y="488870"/>
            <a:ext cx="2362676" cy="35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9578" name="Picture 15"/>
          <p:cNvPicPr>
            <a:picLocks noChangeAspect="1"/>
          </p:cNvPicPr>
          <p:nvPr/>
        </p:nvPicPr>
        <p:blipFill>
          <a:blip r:embed="rId13" cstate="print">
            <a:extLst>
              <a:ext uri="{28A0092B-C50C-407E-A947-70E740481C1C}">
                <a14:useLocalDpi xmlns:a14="http://schemas.microsoft.com/office/drawing/2010/main" val="0"/>
              </a:ext>
            </a:extLst>
          </a:blip>
          <a:srcRect b="25549"/>
          <a:stretch>
            <a:fillRect/>
          </a:stretch>
        </p:blipFill>
        <p:spPr bwMode="auto">
          <a:xfrm>
            <a:off x="7823200" y="1359377"/>
            <a:ext cx="1334135" cy="1325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32257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8322"/>
          <a:stretch/>
        </p:blipFill>
        <p:spPr>
          <a:xfrm>
            <a:off x="452610" y="1104900"/>
            <a:ext cx="4480560" cy="2638904"/>
          </a:xfrm>
          <a:prstGeom prst="rect">
            <a:avLst/>
          </a:prstGeom>
        </p:spPr>
      </p:pic>
      <p:sp>
        <p:nvSpPr>
          <p:cNvPr id="14" name="TextBox 6"/>
          <p:cNvSpPr txBox="1"/>
          <p:nvPr/>
        </p:nvSpPr>
        <p:spPr>
          <a:xfrm>
            <a:off x="452610" y="2958480"/>
            <a:ext cx="2886938" cy="648072"/>
          </a:xfrm>
          <a:prstGeom prst="rect">
            <a:avLst/>
          </a:prstGeom>
          <a:solidFill>
            <a:schemeClr val="bg1">
              <a:alpha val="90000"/>
            </a:schemeClr>
          </a:solidFill>
          <a:ln>
            <a:noFill/>
          </a:ln>
        </p:spPr>
        <p:txBody>
          <a:bodyPr wrap="square" lIns="72000" tIns="72000" rIns="72000" bIns="72000" anchor="t"/>
          <a:lstStyle/>
          <a:p>
            <a:pPr marL="63500" marR="0" lvl="0" indent="-76200" defTabSz="914400" eaLnBrk="1" fontAlgn="auto" latinLnBrk="0" hangingPunct="1">
              <a:lnSpc>
                <a:spcPts val="1300"/>
              </a:lnSpc>
              <a:spcBef>
                <a:spcPts val="0"/>
              </a:spcBef>
              <a:spcAft>
                <a:spcPts val="1100"/>
              </a:spcAft>
              <a:buClrTx/>
              <a:buSzTx/>
              <a:buFontTx/>
              <a:buNone/>
              <a:tabLst/>
              <a:defRPr lang="en-US"/>
            </a:pPr>
            <a:r>
              <a:rPr kumimoji="0" lang="en-GB" sz="1200" b="1" i="1" u="none" strike="noStrike" kern="0" cap="none" spc="0" normalizeH="0" baseline="0" noProof="0" dirty="0">
                <a:ln>
                  <a:noFill/>
                </a:ln>
                <a:solidFill>
                  <a:srgbClr val="00639C"/>
                </a:solidFill>
                <a:effectLst/>
                <a:uLnTx/>
                <a:uFillTx/>
                <a:latin typeface="Arial" panose="020B0604020202020204" pitchFamily="34" charset="0"/>
                <a:ea typeface="Lubalin Demi Italic for IBM" charset="77"/>
                <a:cs typeface="Arial" panose="020B0604020202020204" pitchFamily="34" charset="0"/>
              </a:rPr>
              <a:t>“Automation frees up time for finance to work closely with the business and build smarter budgets.”</a:t>
            </a:r>
            <a:endParaRPr kumimoji="0" lang="en-US" sz="800" b="0" i="0" u="none" strike="noStrike" kern="0" cap="none" spc="0" normalizeH="0" baseline="0" noProof="0" dirty="0">
              <a:ln>
                <a:noFill/>
              </a:ln>
              <a:solidFill>
                <a:srgbClr val="00AFD8"/>
              </a:solidFill>
              <a:effectLst/>
              <a:uLnTx/>
              <a:uFillTx/>
              <a:latin typeface="Arial" panose="020B0604020202020204" pitchFamily="34" charset="0"/>
              <a:ea typeface="HelvNeue Light for IBM" charset="77"/>
              <a:cs typeface="Arial" panose="020B0604020202020204" pitchFamily="34" charset="0"/>
            </a:endParaRPr>
          </a:p>
        </p:txBody>
      </p:sp>
      <p:sp>
        <p:nvSpPr>
          <p:cNvPr id="3" name="TextBox 3"/>
          <p:cNvSpPr txBox="1"/>
          <p:nvPr/>
        </p:nvSpPr>
        <p:spPr>
          <a:xfrm>
            <a:off x="2815200" y="4009480"/>
            <a:ext cx="4428000" cy="2218292"/>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err="1">
                <a:ln>
                  <a:noFill/>
                </a:ln>
                <a:solidFill>
                  <a:srgbClr val="00639C"/>
                </a:solidFill>
                <a:effectLst/>
                <a:uLnTx/>
                <a:uFillTx/>
                <a:latin typeface="Arial" panose="020B0604020202020204" pitchFamily="34" charset="0"/>
                <a:ea typeface="Lubalin Demi for IBM" charset="77"/>
                <a:cs typeface="Arial" panose="020B0604020202020204" pitchFamily="34" charset="0"/>
              </a:rPr>
              <a:t>Erhvervsstyrelsen</a:t>
            </a:r>
            <a:endPar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endParaRPr>
          </a:p>
          <a:p>
            <a:pPr marL="0" marR="0" lvl="0" indent="0" defTabSz="914400" eaLnBrk="1" fontAlgn="auto" latinLnBrk="0" hangingPunct="1">
              <a:lnSpc>
                <a:spcPct val="100000"/>
              </a:lnSpc>
              <a:spcBef>
                <a:spcPts val="0"/>
              </a:spcBef>
              <a:spcAft>
                <a:spcPts val="800"/>
              </a:spcAft>
              <a:buClrTx/>
              <a:buSzTx/>
              <a:buFontTx/>
              <a:buNone/>
              <a:tabLst/>
              <a:defRPr lang="en-US"/>
            </a:pPr>
            <a:r>
              <a:rPr kumimoji="0" lang="en-GB"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Automating financial planning processes and building budgets that everyone believes in</a:t>
            </a:r>
            <a:endPar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endParaRPr>
          </a:p>
        </p:txBody>
      </p:sp>
      <p:sp>
        <p:nvSpPr>
          <p:cNvPr id="4" name="TextBox 4"/>
          <p:cNvSpPr txBox="1"/>
          <p:nvPr/>
        </p:nvSpPr>
        <p:spPr>
          <a:xfrm>
            <a:off x="5173200" y="1241799"/>
            <a:ext cx="4218994" cy="10356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auto" latinLnBrk="0" hangingPunct="1">
              <a:lnSpc>
                <a:spcPct val="100000"/>
              </a:lnSpc>
              <a:spcBef>
                <a:spcPts val="0"/>
              </a:spcBef>
              <a:spcAft>
                <a:spcPts val="500"/>
              </a:spcAft>
              <a:buClrTx/>
              <a:buSzTx/>
              <a:buFontTx/>
              <a:buNone/>
              <a:tabLst/>
              <a:defRPr lang="en-US"/>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rPr>
              <a:t>To ensure that the 450 projects it manages are delivering public value, Erhvervsstyrelsen must be able to iterate its financial planning processes rapidly and create budgets that meet business needs. </a:t>
            </a:r>
            <a:endParaRPr kumimoji="0" lang="en-US" sz="8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endParaRPr>
          </a:p>
        </p:txBody>
      </p:sp>
      <p:sp>
        <p:nvSpPr>
          <p:cNvPr id="5" name="TextBox 5"/>
          <p:cNvSpPr txBox="1"/>
          <p:nvPr/>
        </p:nvSpPr>
        <p:spPr>
          <a:xfrm>
            <a:off x="5173200" y="2201462"/>
            <a:ext cx="4218994" cy="15182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0"/>
              </a:spcBef>
              <a:spcAft>
                <a:spcPts val="500"/>
              </a:spcAft>
              <a:buClrTx/>
              <a:buSzTx/>
              <a:buFontTx/>
              <a:buNone/>
              <a:tabLst/>
              <a:defRPr lang="en-US"/>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rPr>
              <a:t>By introducing a more automated, analytics-driven budgeting process, the organization is now able to build budgets faster and focus more accurately on its business needs.</a:t>
            </a: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endParaRPr>
          </a:p>
        </p:txBody>
      </p:sp>
      <p:sp>
        <p:nvSpPr>
          <p:cNvPr id="8" name="TextBox 8"/>
          <p:cNvSpPr txBox="1"/>
          <p:nvPr/>
        </p:nvSpPr>
        <p:spPr>
          <a:xfrm>
            <a:off x="2815200" y="6227772"/>
            <a:ext cx="4428000" cy="1097690"/>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900"/>
              </a:spcAft>
              <a:buClrTx/>
              <a:buSzTx/>
              <a:buFontTx/>
              <a:buNone/>
              <a:tabLst/>
              <a:defRPr lang="en-US"/>
            </a:pPr>
            <a:r>
              <a:rPr kumimoji="0" lang="en-GB" sz="1000" b="0" i="0" u="none" strike="noStrike" kern="0" cap="none" spc="0" normalizeH="0" baseline="0" noProof="0" dirty="0">
                <a:ln>
                  <a:noFill/>
                </a:ln>
                <a:solidFill>
                  <a:srgbClr val="59595B"/>
                </a:solidFill>
                <a:effectLst/>
                <a:uLnTx/>
                <a:uFillTx/>
                <a:latin typeface="Arial" panose="020B0604020202020204" pitchFamily="34" charset="0"/>
                <a:ea typeface="HelvNeue Light for IBM" charset="77"/>
                <a:cs typeface="Arial" panose="020B0604020202020204" pitchFamily="34" charset="0"/>
              </a:rPr>
              <a:t>Government agency Erhvervsstyrelsen, the Danish Business Authority, supports businesses across Denmark. It runs 450 projects across 27 offices, employs 600 people, and is responsible for an annual budget of DKK 600 million (USD 89.8 million), as well as a number of national and EU grants.</a:t>
            </a:r>
            <a:endParaRPr kumimoji="0" lang="en-US" sz="1000" b="0" i="0" u="none" strike="noStrike" kern="0" cap="none" spc="0" normalizeH="0" baseline="0" noProof="0" dirty="0">
              <a:ln>
                <a:noFill/>
              </a:ln>
              <a:solidFill>
                <a:srgbClr val="59595B"/>
              </a:solidFill>
              <a:effectLst/>
              <a:uLnTx/>
              <a:uFillTx/>
              <a:latin typeface="Arial" panose="020B0604020202020204" pitchFamily="34" charset="0"/>
              <a:ea typeface="HelvNeue Light for IBM" charset="77"/>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37360" cy="2272859"/>
        </p:xfrm>
        <a:graphic>
          <a:graphicData uri="http://schemas.openxmlformats.org/drawingml/2006/table">
            <a:tbl>
              <a:tblPr/>
              <a:tblGrid>
                <a:gridCol w="1737360">
                  <a:extLst>
                    <a:ext uri="{9D8B030D-6E8A-4147-A177-3AD203B41FA5}">
                      <a16:colId xmlns:a16="http://schemas.microsoft.com/office/drawing/2014/main" val="20000"/>
                    </a:ext>
                  </a:extLst>
                </a:gridCol>
              </a:tblGrid>
              <a:tr h="241300">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17780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Accelerates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413468">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the creation of each iteration of a new budget</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161452">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Saves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612251">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time by reducing manual work and coordination during budgeting</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144016">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Enables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444500">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more constructive dialog between finance and the business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510565"/>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endParaRPr kumimoji="0" lang="en-US" sz="1200" b="0" i="0" u="none" strike="noStrike" kern="0" cap="none" spc="0" normalizeH="0" baseline="0" noProof="0" dirty="0">
              <a:ln>
                <a:noFill/>
              </a:ln>
              <a:solidFill>
                <a:srgbClr val="FFFFFF"/>
              </a:solidFill>
              <a:effectLst/>
              <a:uLnTx/>
              <a:uFillTx/>
              <a:latin typeface="Lubalin Demi for IBM" charset="77"/>
              <a:ea typeface="Lubalin Demi for IBM" charset="77"/>
              <a:cs typeface="Lubalin Demi for IBM" charset="77"/>
            </a:endParaRPr>
          </a:p>
          <a:p>
            <a:pPr marL="88900" marR="0" lvl="0" indent="-88900" defTabSz="914400" eaLnBrk="1" fontAlgn="auto" latinLnBrk="0" hangingPunct="1">
              <a:lnSpc>
                <a:spcPts val="1000"/>
              </a:lnSpc>
              <a:spcBef>
                <a:spcPts val="0"/>
              </a:spcBef>
              <a:spcAft>
                <a:spcPts val="400"/>
              </a:spcAft>
              <a:buClr>
                <a:schemeClr val="bg1"/>
              </a:buClr>
              <a:buSzPct val="100000"/>
              <a:buFont typeface="Arial" panose="020B0604020202020204" pitchFamily="34" charset="0"/>
              <a:buChar char="•"/>
              <a:tabLst>
                <a:tab pos="88900" algn="l"/>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rPr>
              <a:t>IBM® Cognos® TM1®</a:t>
            </a: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pic>
        <p:nvPicPr>
          <p:cNvPr id="2" name="Picture 1">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6" invalidUrl="https://www.linkedin.com/shareArticle?mini=true&amp;url=http://ibm.co/1IHbq58&amp;title=Erhvervsstyrelsen automates financial planning processes and building budgets that everyone believes in&amp;summary=&amp;source="/>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10" invalidUrl="https://twitter.com/home?status=http://ibm.co/1IHbq58 via @ibmclientvoices"/>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70443" y="465864"/>
            <a:ext cx="1371600"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Government</a:t>
            </a:r>
          </a:p>
        </p:txBody>
      </p:sp>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14444" y="370145"/>
            <a:ext cx="1395768" cy="437657"/>
          </a:xfrm>
          <a:prstGeom prst="rect">
            <a:avLst/>
          </a:prstGeom>
        </p:spPr>
      </p:pic>
    </p:spTree>
    <p:extLst>
      <p:ext uri="{BB962C8B-B14F-4D97-AF65-F5344CB8AC3E}">
        <p14:creationId xmlns:p14="http://schemas.microsoft.com/office/powerpoint/2010/main" val="22122426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09480"/>
            <a:ext cx="4428000" cy="2218292"/>
          </a:xfrm>
          <a:prstGeom prst="rect">
            <a:avLst/>
          </a:prstGeom>
          <a:noFill/>
          <a:ln>
            <a:noFill/>
          </a:ln>
        </p:spPr>
        <p:txBody>
          <a:bodyPr wrap="square" lIns="0" tIns="0" rIns="0" bIns="0" anchor="t"/>
          <a:lstStyle/>
          <a:p>
            <a:pPr>
              <a:spcAft>
                <a:spcPts val="800"/>
              </a:spcAft>
              <a:defRPr lang="en-US"/>
            </a:pPr>
            <a:r>
              <a:rPr lang="en-US" sz="2800" b="1" dirty="0" err="1">
                <a:solidFill>
                  <a:srgbClr val="00639C"/>
                </a:solidFill>
                <a:latin typeface="Arial" panose="020B0604020202020204" pitchFamily="34" charset="0"/>
                <a:ea typeface="Lubalin Demi for IBM" charset="77"/>
                <a:cs typeface="Arial" panose="020B0604020202020204" pitchFamily="34" charset="0"/>
              </a:rPr>
              <a:t>Tesoreria</a:t>
            </a:r>
            <a:r>
              <a:rPr lang="en-US" sz="2800" b="1" dirty="0">
                <a:solidFill>
                  <a:srgbClr val="00639C"/>
                </a:solidFill>
                <a:latin typeface="Arial" panose="020B0604020202020204" pitchFamily="34" charset="0"/>
                <a:ea typeface="Lubalin Demi for IBM" charset="77"/>
                <a:cs typeface="Arial" panose="020B0604020202020204" pitchFamily="34" charset="0"/>
              </a:rPr>
              <a:t> General de la </a:t>
            </a:r>
            <a:r>
              <a:rPr lang="en-US" sz="2800" b="1" dirty="0" err="1">
                <a:solidFill>
                  <a:srgbClr val="00639C"/>
                </a:solidFill>
                <a:latin typeface="Arial" panose="020B0604020202020204" pitchFamily="34" charset="0"/>
                <a:ea typeface="Lubalin Demi for IBM" charset="77"/>
                <a:cs typeface="Arial" panose="020B0604020202020204" pitchFamily="34" charset="0"/>
              </a:rPr>
              <a:t>Nacion</a:t>
            </a:r>
            <a:endParaRPr lang="en-US" sz="2800" b="1" dirty="0">
              <a:solidFill>
                <a:srgbClr val="00639C"/>
              </a:solidFill>
              <a:latin typeface="Arial" panose="020B0604020202020204" pitchFamily="34" charset="0"/>
              <a:ea typeface="Lubalin Demi for IBM" charset="77"/>
              <a:cs typeface="Arial" panose="020B0604020202020204" pitchFamily="34" charset="0"/>
            </a:endParaRPr>
          </a:p>
          <a:p>
            <a:pPr>
              <a:spcAft>
                <a:spcPts val="800"/>
              </a:spcAft>
              <a:defRPr lang="en-US"/>
            </a:pPr>
            <a:r>
              <a:rPr lang="en-US" sz="2400" b="1" dirty="0">
                <a:solidFill>
                  <a:srgbClr val="00AFD8"/>
                </a:solidFill>
                <a:latin typeface="Arial" panose="020B0604020202020204" pitchFamily="34" charset="0"/>
                <a:ea typeface="Lubalin Demi for IBM" charset="77"/>
                <a:cs typeface="Arial" panose="020B0604020202020204" pitchFamily="34" charset="0"/>
              </a:rPr>
              <a:t>Efficient management of public spending with IBM Analytics</a:t>
            </a:r>
          </a:p>
        </p:txBody>
      </p:sp>
      <p:sp>
        <p:nvSpPr>
          <p:cNvPr id="4" name="TextBox 4"/>
          <p:cNvSpPr txBox="1"/>
          <p:nvPr/>
        </p:nvSpPr>
        <p:spPr>
          <a:xfrm>
            <a:off x="5173200" y="1241799"/>
            <a:ext cx="4196087" cy="1035675"/>
          </a:xfrm>
          <a:prstGeom prst="rect">
            <a:avLst/>
          </a:prstGeom>
          <a:noFill/>
          <a:ln>
            <a:noFill/>
          </a:ln>
        </p:spPr>
        <p:txBody>
          <a:bodyPr wrap="square" lIns="0" tIns="0" rIns="0" bIns="0" anchor="t"/>
          <a:lstStyle/>
          <a:p>
            <a:pPr>
              <a:spcAft>
                <a:spcPts val="400"/>
              </a:spcAft>
              <a:defRPr lang="en-US"/>
            </a:pPr>
            <a:r>
              <a:rPr lang="en-US" sz="1200" b="1" dirty="0">
                <a:solidFill>
                  <a:srgbClr val="FFFFFF"/>
                </a:solidFill>
                <a:latin typeface="Arial" panose="020B0604020202020204" pitchFamily="34" charset="0"/>
                <a:ea typeface="Lubalin Demi for IBM" charset="77"/>
                <a:cs typeface="Arial" panose="020B0604020202020204" pitchFamily="34" charset="0"/>
              </a:rPr>
              <a:t>Business challenge</a:t>
            </a:r>
          </a:p>
          <a:p>
            <a:pPr>
              <a:spcAft>
                <a:spcPts val="500"/>
              </a:spcAft>
              <a:defRPr lang="en-US"/>
            </a:pPr>
            <a:r>
              <a:rPr lang="en-US" sz="1000" dirty="0">
                <a:latin typeface="Arial" charset="0"/>
                <a:ea typeface="Arial" charset="0"/>
                <a:cs typeface="Arial" charset="0"/>
              </a:rPr>
              <a:t>Optimizing the national budget requires accurate financial planning and forecasts. To support this goal, TGN needs to collect and analyze financial data from 25 different government bodies.</a:t>
            </a:r>
          </a:p>
          <a:p>
            <a:pPr>
              <a:spcAft>
                <a:spcPts val="500"/>
              </a:spcAft>
              <a:defRPr lang="en-US"/>
            </a:pPr>
            <a:endParaRPr lang="en-US" sz="1000" dirty="0">
              <a:solidFill>
                <a:prstClr val="black"/>
              </a:solidFill>
              <a:latin typeface="Arial" panose="020B0604020202020204" pitchFamily="34" charset="0"/>
              <a:ea typeface="HelvNeue Light for IBM" charset="77"/>
              <a:cs typeface="Arial" panose="020B0604020202020204" pitchFamily="34" charset="0"/>
            </a:endParaRPr>
          </a:p>
        </p:txBody>
      </p:sp>
      <p:sp>
        <p:nvSpPr>
          <p:cNvPr id="5" name="TextBox 5"/>
          <p:cNvSpPr txBox="1"/>
          <p:nvPr/>
        </p:nvSpPr>
        <p:spPr>
          <a:xfrm>
            <a:off x="5173200" y="2201462"/>
            <a:ext cx="4196087" cy="1518275"/>
          </a:xfrm>
          <a:prstGeom prst="rect">
            <a:avLst/>
          </a:prstGeom>
          <a:noFill/>
          <a:ln>
            <a:noFill/>
          </a:ln>
        </p:spPr>
        <p:txBody>
          <a:bodyPr wrap="square" lIns="0" tIns="0" rIns="0" bIns="0" anchor="t"/>
          <a:lstStyle/>
          <a:p>
            <a:pPr>
              <a:spcAft>
                <a:spcPts val="400"/>
              </a:spcAft>
              <a:defRPr lang="en-US"/>
            </a:pPr>
            <a:r>
              <a:rPr lang="en-US" sz="1200" b="1" dirty="0">
                <a:solidFill>
                  <a:srgbClr val="FFFFFF"/>
                </a:solidFill>
                <a:latin typeface="Arial" panose="020B0604020202020204" pitchFamily="34" charset="0"/>
                <a:ea typeface="Lubalin Demi for IBM" charset="77"/>
                <a:cs typeface="Arial" panose="020B0604020202020204" pitchFamily="34" charset="0"/>
              </a:rPr>
              <a:t>Transformation</a:t>
            </a:r>
          </a:p>
          <a:p>
            <a:pPr>
              <a:spcAft>
                <a:spcPts val="500"/>
              </a:spcAft>
              <a:defRPr lang="en-US"/>
            </a:pPr>
            <a:r>
              <a:rPr lang="en-US" sz="1000" dirty="0" err="1">
                <a:latin typeface="Arial" charset="0"/>
                <a:ea typeface="Arial" charset="0"/>
                <a:cs typeface="Arial" charset="0"/>
              </a:rPr>
              <a:t>Tesorería</a:t>
            </a:r>
            <a:r>
              <a:rPr lang="en-US" sz="1000" dirty="0">
                <a:latin typeface="Arial" charset="0"/>
                <a:ea typeface="Arial" charset="0"/>
                <a:cs typeface="Arial" charset="0"/>
              </a:rPr>
              <a:t> General de la </a:t>
            </a:r>
            <a:r>
              <a:rPr lang="en-US" sz="1000" dirty="0" err="1">
                <a:latin typeface="Arial" charset="0"/>
                <a:ea typeface="Arial" charset="0"/>
                <a:cs typeface="Arial" charset="0"/>
              </a:rPr>
              <a:t>Nación</a:t>
            </a:r>
            <a:r>
              <a:rPr lang="en-US" sz="1000" dirty="0">
                <a:latin typeface="Arial" charset="0"/>
                <a:ea typeface="Arial" charset="0"/>
                <a:cs typeface="Arial" charset="0"/>
              </a:rPr>
              <a:t> (TGN), Uruguay’s national treasury, has used IBM Analytics software to build an innovative platform that automates data collection, improves collaboration and increases quality and traceability. By accelerating the creation of financial plans, budgets and revisions, it strengthens the country’s financial management.</a:t>
            </a:r>
          </a:p>
          <a:p>
            <a:pPr>
              <a:spcAft>
                <a:spcPts val="500"/>
              </a:spcAft>
              <a:defRPr lang="en-US"/>
            </a:pPr>
            <a:endParaRPr lang="en-US" sz="1000" dirty="0">
              <a:solidFill>
                <a:prstClr val="black"/>
              </a:solidFill>
              <a:latin typeface="Arial" panose="020B0604020202020204" pitchFamily="34" charset="0"/>
              <a:ea typeface="HelvNeue Light for IBM" charset="77"/>
              <a:cs typeface="Arial" panose="020B0604020202020204" pitchFamily="34" charset="0"/>
            </a:endParaRPr>
          </a:p>
        </p:txBody>
      </p:sp>
      <p:sp>
        <p:nvSpPr>
          <p:cNvPr id="8" name="TextBox 8"/>
          <p:cNvSpPr txBox="1"/>
          <p:nvPr/>
        </p:nvSpPr>
        <p:spPr>
          <a:xfrm>
            <a:off x="2815200" y="6320875"/>
            <a:ext cx="4428000" cy="719028"/>
          </a:xfrm>
          <a:prstGeom prst="rect">
            <a:avLst/>
          </a:prstGeom>
          <a:noFill/>
          <a:ln>
            <a:noFill/>
          </a:ln>
        </p:spPr>
        <p:txBody>
          <a:bodyPr wrap="square" lIns="0" tIns="0" rIns="0" bIns="0" anchor="t"/>
          <a:lstStyle/>
          <a:p>
            <a:r>
              <a:rPr lang="en-US" sz="1000" dirty="0">
                <a:latin typeface="Arial" charset="0"/>
                <a:ea typeface="Arial" charset="0"/>
                <a:cs typeface="Arial" charset="0"/>
              </a:rPr>
              <a:t>Part of the Uruguayan Ministry of Economy and Finance, Tesorería General de la Nación (TGN) is the institution tasked with managing the country’s national budget. TGN formulates, implements and monitors the financial planning of public spending across the whole country, with the goal of achieving consistency between the government’s financial program and the national budget.</a:t>
            </a: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a:lnSpc>
                <a:spcPts val="1300"/>
              </a:lnSpc>
              <a:defRPr lang="en-US"/>
            </a:pPr>
            <a:endParaRPr lang="en-US" sz="950" spc="-14">
              <a:solidFill>
                <a:srgbClr val="EC008B"/>
              </a:solidFill>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37360" cy="2519060"/>
        </p:xfrm>
        <a:graphic>
          <a:graphicData uri="http://schemas.openxmlformats.org/drawingml/2006/table">
            <a:tbl>
              <a:tblPr/>
              <a:tblGrid>
                <a:gridCol w="1737360">
                  <a:extLst>
                    <a:ext uri="{9D8B030D-6E8A-4147-A177-3AD203B41FA5}">
                      <a16:colId xmlns:a16="http://schemas.microsoft.com/office/drawing/2014/main" val="20000"/>
                    </a:ext>
                  </a:extLst>
                </a:gridCol>
              </a:tblGrid>
              <a:tr h="241300">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17780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Cuts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464820">
                <a:tc>
                  <a:txBody>
                    <a:bodyPr/>
                    <a:lstStyle/>
                    <a:p>
                      <a:pPr marL="50800" marR="50800" lvl="0" indent="0">
                        <a:lnSpc>
                          <a:spcPct val="100000"/>
                        </a:lnSpc>
                        <a:spcAft>
                          <a:spcPts val="400"/>
                        </a:spcAft>
                        <a:defRPr lang="en-US"/>
                      </a:pPr>
                      <a:r>
                        <a:rPr lang="en-US" sz="1000" dirty="0">
                          <a:latin typeface="Arial" panose="020B0604020202020204" pitchFamily="34" charset="0"/>
                          <a:cs typeface="Arial" panose="020B0604020202020204" pitchFamily="34" charset="0"/>
                        </a:rPr>
                        <a:t>The</a:t>
                      </a:r>
                      <a:r>
                        <a:rPr lang="en-US" sz="1000" baseline="0" dirty="0">
                          <a:latin typeface="Arial" panose="020B0604020202020204" pitchFamily="34" charset="0"/>
                          <a:cs typeface="Arial" panose="020B0604020202020204" pitchFamily="34" charset="0"/>
                        </a:rPr>
                        <a:t> time needed to create financial reports, from one week to one day</a:t>
                      </a:r>
                      <a:endParaRPr lang="en-US" sz="1000" dirty="0">
                        <a:latin typeface="Arial" panose="020B0604020202020204" pitchFamily="34" charset="0"/>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161452">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Drives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624220">
                <a:tc>
                  <a:txBody>
                    <a:bodyPr/>
                    <a:lstStyle/>
                    <a:p>
                      <a:pPr marL="50800" marR="50800" lvl="0" indent="0">
                        <a:lnSpc>
                          <a:spcPct val="100000"/>
                        </a:lnSpc>
                        <a:spcAft>
                          <a:spcPts val="400"/>
                        </a:spcAft>
                        <a:defRPr lang="en-US"/>
                      </a:pPr>
                      <a:r>
                        <a:rPr lang="en-US" sz="1000" dirty="0">
                          <a:latin typeface="Arial" panose="020B0604020202020204" pitchFamily="34" charset="0"/>
                          <a:cs typeface="Arial" panose="020B0604020202020204" pitchFamily="34" charset="0"/>
                        </a:rPr>
                        <a:t>Real-time data analysis, improving financial planning and forecasting</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144016">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Standardizes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444500">
                <a:tc>
                  <a:txBody>
                    <a:bodyPr/>
                    <a:lstStyle/>
                    <a:p>
                      <a:pPr marL="50800" marR="50800" lvl="0" indent="0">
                        <a:lnSpc>
                          <a:spcPct val="100000"/>
                        </a:lnSpc>
                        <a:spcAft>
                          <a:spcPts val="400"/>
                        </a:spcAft>
                        <a:defRPr lang="en-US"/>
                      </a:pPr>
                      <a:r>
                        <a:rPr lang="en-US" sz="1000" dirty="0">
                          <a:latin typeface="Arial" panose="020B0604020202020204" pitchFamily="34" charset="0"/>
                          <a:cs typeface="Arial" panose="020B0604020202020204" pitchFamily="34" charset="0"/>
                        </a:rPr>
                        <a:t>Accounting</a:t>
                      </a:r>
                      <a:r>
                        <a:rPr lang="en-US" sz="1000" baseline="0" dirty="0">
                          <a:latin typeface="Arial" panose="020B0604020202020204" pitchFamily="34" charset="0"/>
                          <a:cs typeface="Arial" panose="020B0604020202020204" pitchFamily="34" charset="0"/>
                        </a:rPr>
                        <a:t> best practices and improves core workflows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586765"/>
          </a:xfrm>
          <a:prstGeom prst="rect">
            <a:avLst/>
          </a:prstGeom>
          <a:solidFill>
            <a:srgbClr val="00AFD9"/>
          </a:solidFill>
          <a:ln>
            <a:noFill/>
          </a:ln>
        </p:spPr>
        <p:txBody>
          <a:bodyPr wrap="square" lIns="101600" tIns="101600" rIns="101600" bIns="101600" anchor="t"/>
          <a:lstStyle/>
          <a:p>
            <a:pPr>
              <a:lnSpc>
                <a:spcPts val="1000"/>
              </a:lnSpc>
              <a:spcAft>
                <a:spcPts val="400"/>
              </a:spcAft>
              <a:defRPr lang="en-US"/>
            </a:pPr>
            <a:r>
              <a:rPr lang="en-US" sz="1200" b="1" dirty="0">
                <a:solidFill>
                  <a:srgbClr val="FFFFFF"/>
                </a:solidFill>
                <a:latin typeface="Arial" panose="020B0604020202020204" pitchFamily="34" charset="0"/>
                <a:ea typeface="Lubalin Demi for IBM" charset="77"/>
                <a:cs typeface="Arial" panose="020B0604020202020204" pitchFamily="34" charset="0"/>
              </a:rPr>
              <a:t>Solution components</a:t>
            </a:r>
            <a:endParaRPr lang="en-US" sz="1200" dirty="0">
              <a:solidFill>
                <a:srgbClr val="FFFFFF"/>
              </a:solidFill>
              <a:latin typeface="Lubalin Demi for IBM" charset="77"/>
              <a:ea typeface="Lubalin Demi for IBM" charset="77"/>
              <a:cs typeface="Lubalin Demi for IBM" charset="77"/>
            </a:endParaRPr>
          </a:p>
          <a:p>
            <a:pPr marL="88900" indent="-88900">
              <a:lnSpc>
                <a:spcPts val="1000"/>
              </a:lnSpc>
              <a:spcAft>
                <a:spcPts val="400"/>
              </a:spcAft>
              <a:buClr>
                <a:prstClr val="white"/>
              </a:buClr>
              <a:buSzPct val="100000"/>
              <a:buFont typeface="Arial" panose="020B0604020202020204" pitchFamily="34" charset="0"/>
              <a:buChar char="•"/>
              <a:tabLst>
                <a:tab pos="88900" algn="l"/>
              </a:tabLst>
              <a:defRPr/>
            </a:pPr>
            <a:r>
              <a:rPr lang="en-US" sz="1000" dirty="0">
                <a:solidFill>
                  <a:prstClr val="black"/>
                </a:solidFill>
                <a:latin typeface="Arial" panose="020B0604020202020204" pitchFamily="34" charset="0"/>
                <a:ea typeface="HelvNeue Light for IBM" charset="77"/>
                <a:cs typeface="Arial" panose="020B0604020202020204" pitchFamily="34" charset="0"/>
              </a:rPr>
              <a:t>IBM® Cognos® TM1®</a:t>
            </a: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eaLnBrk="1" hangingPunct="1"/>
            <a:r>
              <a:rPr lang="en-US" altLang="en-US" sz="1100" b="1" dirty="0">
                <a:solidFill>
                  <a:srgbClr val="00639C"/>
                </a:solidFill>
              </a:rPr>
              <a:t>Share this</a:t>
            </a:r>
            <a:endParaRPr lang="en-IN" altLang="en-US" sz="1100" dirty="0">
              <a:solidFill>
                <a:prstClr val="black"/>
              </a:solidFill>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2dgEGDv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70443" y="465864"/>
            <a:ext cx="1371600" cy="246221"/>
          </a:xfrm>
          <a:prstGeom prst="rect">
            <a:avLst/>
          </a:prstGeom>
          <a:noFill/>
        </p:spPr>
        <p:txBody>
          <a:bodyPr wrap="square" rtlCol="0">
            <a:spAutoFit/>
          </a:bodyPr>
          <a:lstStyle/>
          <a:p>
            <a:pPr algn="ctr"/>
            <a:r>
              <a:rPr lang="en-GB" sz="1000" dirty="0">
                <a:solidFill>
                  <a:prstClr val="black"/>
                </a:solidFill>
                <a:latin typeface="Arial" panose="020B0604020202020204" pitchFamily="34" charset="0"/>
                <a:cs typeface="Arial" panose="020B0604020202020204" pitchFamily="34" charset="0"/>
              </a:rPr>
              <a:t>Government</a:t>
            </a:r>
          </a:p>
        </p:txBody>
      </p:sp>
      <p:sp>
        <p:nvSpPr>
          <p:cNvPr id="7" name="AutoShape 4" descr="Image result for asu foundation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6" descr="Image result for asu foundation logo"/>
          <p:cNvSpPr>
            <a:spLocks noChangeAspect="1" noChangeArrowheads="1"/>
          </p:cNvSpPr>
          <p:nvPr/>
        </p:nvSpPr>
        <p:spPr bwMode="auto">
          <a:xfrm>
            <a:off x="307975" y="-8748603"/>
            <a:ext cx="9061312" cy="90613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10" descr="data:image/jpeg;base64,/9j/4AAQSkZJRgABAQAAAQABAAD/2wCEAAkGBxQTEBIUEhQWFRQXFxUVFhgXGBoWFxgXGBgaFx0dGhgYHCggGBomHB4aJDEhJSkrLi8uGB8/ODMsNygtLisBCgoKDg0OGhAQGiwkHyQsLDcsNCwwLC8sNzQ0Nyw1NTExNCw0LzYtLCwtLCwsNCwsLCwsLCwtLCwsLCwsLCwsLP/AABEIAEsBZgMBIgACEQEDEQH/xAAcAAEAAgMBAQEAAAAAAAAAAAAABgcBBAUDAgj/xABGEAACAQMCBAMGAwMHCgcAAAABAgMABBESIQUGEzEHQVEUIjJhcYEjUpFysbIXVGKDkqHRMzU2QoKTorPBwxUWJCUmc3T/xAAZAQEBAQEBAQAAAAAAAAAAAAAAAQIDBAb/xAAsEQACAgEEAQIFAwUAAAAAAAAAAQIRAwQSITFBFGETUYGh4QUiwTI0UnGR/9oADAMBAAIRAxEAPwCtaUrYsIFeVEeRYlY4LsCVX5nHlXQ+qbpWa9Ks8eC9x/OYf7LVn+Re4/nMP9l6lo83rMP+RV9Kkg5Iu2vJbWOPW8ZGphsgVt1YsewI/caktv4N3Z+OaFdv6Tb/AKVbNy1OKPcitqVZ/wDIxcfzmH+y9avFfCSeCCWZriIiNGcgK2SFGcVLRlazC+NxXVKk3JPJ0nETMI5Ej6QQnUCc69XbH0ru8Y8KZreIyvcw6QVB2YAamC5JPYDOaWalqMcZbW+SvKV2rLgkb3TwNdRJhgiSYZo5CTgYI7D5mpDxvw6Fpo9pvoI9edOUffTjPYfMVSvPBOm+SCUqW2fKNvK6onE7YsxAUFXGSdgASO9R/jfDjb3EsDMGMbaSw7H9aGo5YydI0qUpQ2KUpQClKUApSlAKV72Uqq6s6CRR3QsVDf7S7irI5m4DZjgSXcFuInkMTbsXK6jgjUe4+1Q5ZMqg0muysKUpVOopSlAKV0OG8EuLhXaCF5AnxlRnG2fufkN60KEtdGKUpQopSlAKUpQClKUApSlAKUpQClKUApSlAK2uF2JnnihXvI6J9NRAJ+wyftWrU38HuHdXiaNjaJGk+/wj99Dnmnsg5fI/QCrgADy2rR4ZxiOe3WdD7jAkZ+RI8vpWvzffGCxuZFBLCNtOBk6iMD+81CfCK7duGTQYZXic6chvhf3h2Kk76uxFYPn4492Nz90WBwx1ZTIukl2JJGnfGwyVJDYAxnNV/wA/8+3tjdGNIEEOkFJHDMH9dwQBg7Y79vWtO35/axuWjnUy277hl3KOPix77BhuCRqyPvU+4XzDZXylI5Y5cjeNsasfNG3pR1WN4pbpxtFc8B8Rnubn8VQjEYRV1EFQM6RgFtzljjdsINgCan3Hb0ScLvNwSIJQ3bvoPcKSF+mTiolz34cwovtVovTMZVpIh8DoCNWB/qnGc+RGfrXXQk8IvCSCht30YzgAI22eo4/TGKrN5FiltnDjkjPgB8V79IP+5U28Uv8ANN1+yv8AEKhPgB8V79IP+5U38Uv803X7K/xCj7Ln/uvqj84o2CCO4IxVs+PB9yw/rf3R1Uo7j7Vdfi9c2yJZe027zZEmjTKYtOyZzgHVnb6Y+dV9nvzus2Pj5lLwRMzAIpZtyAoJPujUTgegBP2r14hfPPK8shzI5ycDGTsOwqb8rcT4dqnWO1khma3nWNnl6q56bEjcDSxG1dKKyXhPB0uVUNeXGkLIQD0g65AXPbCjOfMmlmpZ2pVt56RWs1jKihnikVT2ZkZQfoSMGvALnYb/AE3rv8H5xu4JhIZpJVJ/ESVmkR18wVY7belTHnizbhs8F5w9ujFc6dSADGoe+NvykHcD0Prss1LNKMtrXfXyKykgZQCysoOcEqQDjvjPfFIoGb4VZvL3VJ3+1Wd48NmWx+ccp/vSt/wX43PM1zFLKzpHEmhTj3dyNsD0pZh6l/B+LX3KgVCTgAk+gBJrMsTLjUCudxqBGRnGd/of0rvcm8YngvYVhkKLJcRLIBjDKZAuDnywT+tTrxY457LfqYEAuWgXMzANoj1PhY1OwbOolvpSzc80lNQSuypnjI7gjPbII/fXzVw8l378XsLy3vcSNGB05NIDgsCQfTII7+ecGo/4X8BiaO6v7lQ6WwbShxguidQkg7HAxjO2T8qWZ9TSluXKID0W06tLafzYOn9e1W1x/wD0VtvpD/FUFveeL2SYy9Zl9I1/yQX8ug7MPr3qw+cLoS8tRSaFj1dE6U2UHVvgeQoznqHNyx7l5RTNZIwcHY+edqk3DOYlsoI/ZFQ3L5eaZ01FNyFjj1dsDcn51NLS5HF+D3klyiG5tg5SVV0k6U6g3H0II7dqHbJnlDlrgg3JHK0l/cqqgiFWBmkxsq98A/mI2FaXNNokN7cxRjCJIyqMk4A+Zqa+DfHJzeR2vUPQEcjBMDGcg5zjOck1yueearv2u8t+sejrePTpX4TtjOnNPJhTyPO48VRzOVebrmySZLcKRJu2VLFSBjIx229dqj2aujwt4/Pc2l6s7BumuFOADgo2xwNxtUP8LeVYrky3NzgwW4yyHYM2nV7x/KBv89qWRZowc21VVfuQcDO47DvWM1KL/nu7aUtDJ0Is+5FGFCKvkCMe8fXPnUkv+HR8R4S1/FGsV3AW63TGFfp7k4G2dJDfqKHV5pRpzXZWiqTnAJx3wO319KAd++B3+VXPyhxlrngV814zSKnVViuA7RiNWxkDGdyM/OohwXxEnjmjVI4UtyyqYVQY0EgEau5bHme9LMLPNuSUevcg1KnnjDwWO3vUeFQizJrKjYB1OCQPLII29c1A6p3xZFkipIUpShsUpSgFKUoBSlKAUpSgFXL4DcOxDc3BHxssS/RAScfUtj/ZqmqlHAefbyzhWGAxhASRlATknJyc71GefVY55Me2JevNXNcFgsZnLfiEhQq6jsMk/TcfrXN4Hz5Z30wt49ZZlZsOmF2+u2ao7mbmi4vmja5ZSYwwXSoUDVgnbzOw/StHhHE5LadJoSBIhJXIyNwRuPPaptPHH9OXw+f6i6+c+TjcDGCW30HO4Y5C7keZ74wqjOxJBrkcH8IZIbqKU3Q0xur+6hVzpIOO+AD2+lRj+VfiP54v92P8afyr8R/PF/ux/jSmI4dVGO1NUXvxDBjZSQC4KgHfJI7YBBP0BB2rUfg6vbSQvt1I2RyDk+8MbMRlseRbJr858V5pu7iVJJZmLRnVHj3Qh9VA2BqQ2XixxBF0sYpPm6HP/CwzSmcn+n5UltaLV5F5Jj4aJdEjyNJp1FgFGFzgAD6nzrPigueE3WPyg/8AEKp4+JXEOsJeqMhSoTSOngnOdPr8695vFK/dSrGFlIIIMQIIPcEZpRr0efepyabIXGuSoHckAfc1bXjypCWG3bqg+mcR7Z+x/Sqz4RxZreXqRpEzDddaBwpznKg9jXb4v4g3dzGY5xA6HOxiGxxjI32O/eqz3ZITlkjJLhETIq2uc5fbuAWs8XvGAp1QO64XQ2QPTY/Q1U1dTgfH57RmMD6Qww6kakcdsMp2Pn+tGbzYnJqUe0c+3gaR1RAWdyFUAZJJOAMCrS8X75I4LGyBBeMI7+ekKugZPz3P0FQ6HnOWM6oIbWGQggyRwgPv5gkkKfoBUfubhpHZ5GLuxyzMckn5mhl45TmpS4SLQ8c4SfYZQMx6HXUN1ydBAz8xn9Kz4E2j6ruXSemUVA3kWBJIHrgEfrUa4Z4j3UVv7OywzxgYXrKWIA7DY+8MetfHDvEW8hmeUdNtSLGEKkRooOfcRWAXfufOh53hy/BeKkcXgSkX9sCMEXUII9D1lGKlvjgP/c0//PH/AByVHv8AzZILk3CwWyy5BGIsgMCTqAJ+Ik9/kKcwc3z3gxcLCxAwHEYDqM5wGztvTyd9k3kjOvBO/Aj4b7+r/c9Y8J7iO4sb+wYgO/VZfmsiBCfngj+8VDeDc+XNqmi3WCMHGrEQy2BjLHO5rj3XF5HnE6hIpAQQYV6Y1Ak6sDz3pRylp5TlO+Lqvoa17aPDI8UqlXQlWB8iP+nzq1uP/wCitt9IP4qgl5zlPNp66W8zAYDSQqXx82GM1tz+IV28PRZbcxYA0GEacDsMZobywyT28dO3ydq34LBZcGS/aJZ7iXRo6gzHFqOxC9jjvv3Pyrs8i8WmuOFcVaZtQEcioAAqKOixIUAYHeoXwPn2e3t2t2jhngOcRyqSFBOcDB+HPYHtW1w7xMuoWfTHB0mXSIQhWNBv2AOcnJznOdqcnGeDJJNNW7u7+x6eDC44qmRj8GQ/b3d64fPaEcTvARv1W2+uCK8m5ln9sW7Uqkq40BRhFUDSEC/l07YrtcV8RZpjr9ntknxgThCZF/ZLEgH574p5O+3Isu9LtV2SPwXH/p+Jfsj+F6x4QTrNw/iFnqAkdXZR5kSRCPOPMAgfrUc4V4iz2ysILe1TXu50Plz6sde5rhScekFytxCqW0gGwgBVc75JBJznO47bClHOWnnNzvi6r6HMeMqSrDDKSpHoRsR+tWvybN7Ly7eSy4AmM3SB/wBcsgiAwe+WB+wqF3PNiyv1J7K1ll83xImo4xl1V9LH7Vqcf5mnu2TqlQiYCRINMSgei59PWh1yQnlSi1S8/gnHI4/+OcU/r/8AkpVZ2f8AlI/2l/iFS2z8RpooDBHbWiwsGDII30nV3yNe+a4drxwRztMLW2OdOlCjGNCuN0GrIO3mTSiY4ZIuba7Jx46n8ez/APqf+JarCpZzBz5NeR6J4LZsBgrhG1pkd1OvY1E6I3poShjUZeBSlKp3FKUoBSlKAUpSgFKUoBW7Y8KlmSZ4kLJCoeUjGFU5x3O52O3yNaaqSQACSdgBuSfIAetWbwV7aGSLh4lYSFZUmKhTE88sRG8moHCD3Rjbc/Ycs2RwXCtlaQRF2VFGWYhVHqzHAH3Jr6uoDG7o+zIxRhkHDA4IyNu9Wby5G0JtTEkPsaQCeeRhGWklCliupjnWrgAAYxiuZHBC0dpIzx9a7iitlLYIR9ZE0r798FQM75Y+malnL1HPRAM0zVwT2seImnQaY7gvpdYIwkUULvhVjckKzBRhyc47eZ4nDZxPDatJFbtOReywoFSMZQIkcZXsw1amAbc6Bv3oFqr5ogNlaNKSEwSFZzlgo0qMk5YgdvKvDNWKtm7h1u47cT6IoQU0hwbmcAGQKdIZFViMbgHc17RXVvcyXAmWKO29shgi0KoGlWdmOsDOGCgFs4Aeg9R7FaZrd4dwqacSmFC4iQySYx7qDz3O/wBvSpdzOJksHN3DBHJJcBIhGIwyRKutsGPPu50Dc5/Xf75e4jBYW1sZWcSTSe0OI1V8wrmNUfLDAYFz6/3VTTzNwuK5/wCkV4XwCe4UvEgKagmpnSNS5GdKlyNTY8hnuPWvK74NPEjvJGUCSdF8kZEmnVjGc9t89qm54K0ccsEUEPELdZ3YRhik8QdV0MsgbJRl074Iyp+dfXH+H9aG8t7V2uJUuYpypdXk0mERkAg/iFGGDj5d6lmPUfu9iA3dhJGsTOuBKnUj3B1LkrnbtuDWrmpNzqNAsYGI6kNsqSgEHQ5dm0kqcZAIz9amlxYILaVJRE6oLZoiViigbS6ajGVZpGQg+8523O1LNvPUU2uypRTNT3xCtx0Q5URn2hlVGSIPpK5/DeI4khG2CVzuN+9dTgHD82caEK6SWszYRIgnVKtpDuzGR5wQNlA/xWHqP2KVFd2PC5ZkmeJC6wr1JMY91PXHc/avNrFxCJ9P4TOYw2R8YAYjHfsRUm5E4i1vBxCVCA6RwEA9mxKMqR5gjII9DUq4fbWfQtirIYpbi4ngjYqSkpgAWNlYhSRIGABwDhaWZyZ5Rk1XH4KmzSrSuLSF3ht5FVJriGVS0ixI4KOHjLLExWMkCQZ7kYrk83y23s7zQLGPaWSJFXHuLAzBzjy1Yj3/AKVUsdRbSp8kQ4bwqWfqdFC/TRpHx5Iu5P1+Xc1pZFTnly+hsbWB5XkWSaZZ8RBWPRiOkK+ojSrnX9vpXRWBLVkSIRFJeJRqCyo59mljiYDfOF3I+xqWHnak1X+v5K1zSrH4ZNDPKBcJAFjvpI4/dVAF6MmhScgMmtU7ncnvvW5eCKJGlliBuFt7hlEscKk6Wj6ZaOJiMCQnB8xq7gUsj1NOtpWl1ZtGIy4AEiB03BypOM7HbcdjvWvmrKOZI1khSFrt7GJ1GlMljPJ1SqfCXC42xsK9eEwSa5pHWBZQ9usqW6Qsy4QMxZpW0RLjOogHcGlj1LS5RWGR6172lo0jFUGSFd8ZA91FLsd/QA1Yt9KtvcwwxxwhJeISI+UVvwj0MAMeyEMx/wCtRfl9EHEpI9Sore1woWOEBdJI0GfIZIFU2s26LaXjg4kVhI0MkwXMcZVXbI2L9tu9fNhaNNIscYBds4BIXsCe5OBsDU54Bwt7W3EV2gjM17ZBEYqS6pJ75xk+5jz7Gujy+8dzITMsOIr5o0AVFXpmGUYO3vDIB+uKhh6irpWirzWM1OY/ZzaC7fphmiWyZBjIkD4eTT5EwYII7EmpLfWkGoZRej7Ta+zkrAqFTIoIRkYtIhjznUB86WWWprwVDmtv/wANl0hghYGNpsr72I1YqWbHwgEHvVj8FuDOZT0oxpuTGGijhbRGuQqyxPg9HcnWrZyT6V58Fl6fUjg6Jd7G6K4VMPItzKFxq8ivkT2A9KWZeofSRWNKnHE+j7AbxVTXcRR22nA9yaMkTMqjZcoqEH+mTUHqnoxz3roUpShsUpSgFKUoBSlKAUpSgFMUpQGNIrOKUoDGkelZxSlAY01tcOvnglWSMgOucZAYYIwQQdiME1rUoGk+De4jxSSYIraFSPVoSNFjRdRySFUYydsn5Vo4pShEklSAFBSlCgVjSKzSgAFY0is0oBimKUoDGKzilKAYpilKAYrAFZpQGMU01mlAMUpSgGKYpSgGKxprNKAwRWcUpQG7f8UklWNG0hIwQiooRRqOScL3Y+ZNaVKUIkl0KUpQopSlAKUpQClKUApSlAf/2Q=="/>
          <p:cNvSpPr>
            <a:spLocks noChangeAspect="1" noChangeArrowheads="1"/>
          </p:cNvSpPr>
          <p:nvPr/>
        </p:nvSpPr>
        <p:spPr bwMode="auto">
          <a:xfrm>
            <a:off x="155575" y="-427038"/>
            <a:ext cx="4267200" cy="8953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p:nvSpPr>
        <p:spPr>
          <a:xfrm>
            <a:off x="7705165" y="5042287"/>
            <a:ext cx="1900534" cy="276999"/>
          </a:xfrm>
          <a:prstGeom prst="rect">
            <a:avLst/>
          </a:prstGeom>
          <a:noFill/>
        </p:spPr>
        <p:txBody>
          <a:bodyPr wrap="square" rtlCol="0">
            <a:spAutoFit/>
          </a:bodyPr>
          <a:lstStyle/>
          <a:p>
            <a:r>
              <a:rPr lang="en-US" sz="1200" dirty="0">
                <a:latin typeface="Arial" charset="0"/>
                <a:ea typeface="Arial" charset="0"/>
                <a:cs typeface="Arial" charset="0"/>
                <a:hlinkClick r:id="rId11" action="ppaction://hlinkfile"/>
              </a:rPr>
              <a:t>Tesoreia General Video</a:t>
            </a:r>
            <a:endParaRPr lang="en-US" sz="1200" dirty="0">
              <a:latin typeface="Arial" charset="0"/>
              <a:ea typeface="Arial" charset="0"/>
              <a:cs typeface="Arial" charset="0"/>
            </a:endParaRPr>
          </a:p>
        </p:txBody>
      </p:sp>
      <p:sp>
        <p:nvSpPr>
          <p:cNvPr id="16" name="Rectangle 2"/>
          <p:cNvSpPr>
            <a:spLocks noChangeArrowheads="1"/>
          </p:cNvSpPr>
          <p:nvPr/>
        </p:nvSpPr>
        <p:spPr bwMode="auto">
          <a:xfrm>
            <a:off x="478409" y="1095933"/>
            <a:ext cx="23244102"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8409" y="1095932"/>
            <a:ext cx="4402292" cy="2623805"/>
          </a:xfrm>
          <a:prstGeom prst="rect">
            <a:avLst/>
          </a:prstGeom>
          <a:solidFill>
            <a:srgbClr val="FFFFFF"/>
          </a:solidFill>
        </p:spPr>
      </p:pic>
      <p:sp>
        <p:nvSpPr>
          <p:cNvPr id="17" name="Rectangle 4"/>
          <p:cNvSpPr>
            <a:spLocks noChangeArrowheads="1"/>
          </p:cNvSpPr>
          <p:nvPr/>
        </p:nvSpPr>
        <p:spPr bwMode="auto">
          <a:xfrm>
            <a:off x="8963359" y="7002036"/>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8" name="Picture 3">
            <a:hlinkClick r:id="rId11" action="ppaction://hlinkfile"/>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963359" y="7055970"/>
            <a:ext cx="301665" cy="301665"/>
          </a:xfrm>
          <a:prstGeom prst="rect">
            <a:avLst/>
          </a:prstGeom>
          <a:solidFill>
            <a:srgbClr val="FFFFFF"/>
          </a:solidFill>
        </p:spPr>
      </p:pic>
      <p:sp>
        <p:nvSpPr>
          <p:cNvPr id="25" name="TextBox 6"/>
          <p:cNvSpPr txBox="1"/>
          <p:nvPr/>
        </p:nvSpPr>
        <p:spPr>
          <a:xfrm>
            <a:off x="478409" y="2593071"/>
            <a:ext cx="4220990" cy="924185"/>
          </a:xfrm>
          <a:prstGeom prst="rect">
            <a:avLst/>
          </a:prstGeom>
          <a:solidFill>
            <a:schemeClr val="bg1">
              <a:alpha val="90000"/>
            </a:schemeClr>
          </a:solidFill>
          <a:ln>
            <a:noFill/>
          </a:ln>
        </p:spPr>
        <p:txBody>
          <a:bodyPr wrap="square" lIns="72000" tIns="72000" rIns="72000" bIns="72000" anchor="t"/>
          <a:lstStyle/>
          <a:p>
            <a:r>
              <a:rPr lang="en-US" sz="1200" i="1" dirty="0">
                <a:solidFill>
                  <a:srgbClr val="0070C0"/>
                </a:solidFill>
              </a:rPr>
              <a:t>“</a:t>
            </a:r>
            <a:r>
              <a:rPr lang="en-US" sz="1200" b="1" i="1" dirty="0">
                <a:solidFill>
                  <a:srgbClr val="0070C0"/>
                </a:solidFill>
                <a:latin typeface="Arial" panose="020B0604020202020204" pitchFamily="34" charset="0"/>
                <a:cs typeface="Arial" panose="020B0604020202020204" pitchFamily="34" charset="0"/>
              </a:rPr>
              <a:t>With the IBM solution, we can complete a planning cycle in just one or two days, freeing up time for more effective data analysis.”</a:t>
            </a:r>
            <a:endParaRPr lang="en-US" sz="1200" b="1" dirty="0">
              <a:solidFill>
                <a:srgbClr val="0070C0"/>
              </a:solidFill>
              <a:latin typeface="Arial" panose="020B0604020202020204" pitchFamily="34" charset="0"/>
              <a:cs typeface="Arial" panose="020B0604020202020204" pitchFamily="34" charset="0"/>
            </a:endParaRPr>
          </a:p>
          <a:p>
            <a:r>
              <a:rPr lang="en-US" sz="1000" b="1" dirty="0">
                <a:solidFill>
                  <a:schemeClr val="tx2">
                    <a:lumMod val="60000"/>
                    <a:lumOff val="40000"/>
                  </a:schemeClr>
                </a:solidFill>
                <a:latin typeface="Arial" panose="020B0604020202020204" pitchFamily="34" charset="0"/>
                <a:cs typeface="Arial" panose="020B0604020202020204" pitchFamily="34" charset="0"/>
              </a:rPr>
              <a:t>—Adriana </a:t>
            </a:r>
            <a:r>
              <a:rPr lang="en-US" sz="1000" b="1" dirty="0" err="1">
                <a:solidFill>
                  <a:schemeClr val="tx2">
                    <a:lumMod val="60000"/>
                    <a:lumOff val="40000"/>
                  </a:schemeClr>
                </a:solidFill>
                <a:latin typeface="Arial" panose="020B0604020202020204" pitchFamily="34" charset="0"/>
                <a:cs typeface="Arial" panose="020B0604020202020204" pitchFamily="34" charset="0"/>
              </a:rPr>
              <a:t>Arosteguiberry</a:t>
            </a:r>
            <a:r>
              <a:rPr lang="en-US" sz="1000" b="1" dirty="0">
                <a:solidFill>
                  <a:schemeClr val="tx2">
                    <a:lumMod val="60000"/>
                    <a:lumOff val="40000"/>
                  </a:schemeClr>
                </a:solidFill>
                <a:latin typeface="Arial" panose="020B0604020202020204" pitchFamily="34" charset="0"/>
                <a:cs typeface="Arial" panose="020B0604020202020204" pitchFamily="34" charset="0"/>
              </a:rPr>
              <a:t> </a:t>
            </a:r>
            <a:r>
              <a:rPr lang="en-US" sz="1000" b="1" dirty="0" err="1">
                <a:solidFill>
                  <a:schemeClr val="tx2">
                    <a:lumMod val="60000"/>
                    <a:lumOff val="40000"/>
                  </a:schemeClr>
                </a:solidFill>
                <a:latin typeface="Arial" panose="020B0604020202020204" pitchFamily="34" charset="0"/>
                <a:cs typeface="Arial" panose="020B0604020202020204" pitchFamily="34" charset="0"/>
              </a:rPr>
              <a:t>Cantullera</a:t>
            </a:r>
            <a:r>
              <a:rPr lang="en-US" sz="1000" b="1" dirty="0">
                <a:solidFill>
                  <a:schemeClr val="tx2">
                    <a:lumMod val="60000"/>
                    <a:lumOff val="40000"/>
                  </a:schemeClr>
                </a:solidFill>
                <a:latin typeface="Arial" panose="020B0604020202020204" pitchFamily="34" charset="0"/>
                <a:cs typeface="Arial" panose="020B0604020202020204" pitchFamily="34" charset="0"/>
              </a:rPr>
              <a:t>, General Treasurer, TGN</a:t>
            </a:r>
          </a:p>
          <a:p>
            <a:pPr marL="63500" indent="-76200">
              <a:lnSpc>
                <a:spcPts val="1300"/>
              </a:lnSpc>
              <a:spcAft>
                <a:spcPts val="1100"/>
              </a:spcAft>
              <a:defRPr lang="en-US"/>
            </a:pPr>
            <a:endParaRPr lang="en-GB" sz="1200" b="1" i="1" dirty="0">
              <a:solidFill>
                <a:srgbClr val="00639C"/>
              </a:solidFill>
              <a:latin typeface="Arial" panose="020B0604020202020204" pitchFamily="34" charset="0"/>
              <a:ea typeface="Lubalin Demi Italic for IBM" charset="77"/>
              <a:cs typeface="Arial" panose="020B0604020202020204" pitchFamily="34" charset="0"/>
            </a:endParaRPr>
          </a:p>
        </p:txBody>
      </p:sp>
      <p:pic>
        <p:nvPicPr>
          <p:cNvPr id="20" name="Picture 19">
            <a:hlinkClick r:id="rId11" action="ppaction://hlinkfile"/>
          </p:cNvPr>
          <p:cNvPicPr>
            <a:picLocks noChangeAspect="1"/>
          </p:cNvPicPr>
          <p:nvPr/>
        </p:nvPicPr>
        <p:blipFill>
          <a:blip r:embed="rId14"/>
          <a:stretch>
            <a:fillRect/>
          </a:stretch>
        </p:blipFill>
        <p:spPr>
          <a:xfrm>
            <a:off x="7825217" y="5343366"/>
            <a:ext cx="1490963" cy="887412"/>
          </a:xfrm>
          <a:prstGeom prst="rect">
            <a:avLst/>
          </a:prstGeom>
        </p:spPr>
      </p:pic>
    </p:spTree>
    <p:extLst>
      <p:ext uri="{BB962C8B-B14F-4D97-AF65-F5344CB8AC3E}">
        <p14:creationId xmlns:p14="http://schemas.microsoft.com/office/powerpoint/2010/main" val="8361379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25900"/>
            <a:ext cx="4428000" cy="2463744"/>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err="1">
                <a:ln>
                  <a:noFill/>
                </a:ln>
                <a:solidFill>
                  <a:srgbClr val="00639C"/>
                </a:solidFill>
                <a:effectLst/>
                <a:uLnTx/>
                <a:uFillTx/>
                <a:latin typeface="Arial" panose="020B0604020202020204" pitchFamily="34" charset="0"/>
                <a:ea typeface="Lubalin Demi for IBM" charset="77"/>
                <a:cs typeface="Arial" panose="020B0604020202020204" pitchFamily="34" charset="0"/>
              </a:rPr>
              <a:t>Vlaamse</a:t>
            </a:r>
            <a:r>
              <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 </a:t>
            </a:r>
            <a:r>
              <a:rPr kumimoji="0" lang="en-US" sz="2800" b="1" i="0" u="none" strike="noStrike" kern="0" cap="none" spc="0" normalizeH="0" baseline="0" noProof="0" dirty="0" err="1">
                <a:ln>
                  <a:noFill/>
                </a:ln>
                <a:solidFill>
                  <a:srgbClr val="00639C"/>
                </a:solidFill>
                <a:effectLst/>
                <a:uLnTx/>
                <a:uFillTx/>
                <a:latin typeface="Arial" panose="020B0604020202020204" pitchFamily="34" charset="0"/>
                <a:ea typeface="Lubalin Demi for IBM" charset="77"/>
                <a:cs typeface="Arial" panose="020B0604020202020204" pitchFamily="34" charset="0"/>
              </a:rPr>
              <a:t>Vervoersmaatschappij</a:t>
            </a:r>
            <a:endPar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endParaRPr>
          </a:p>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Uses analytics to develop customer-centric solutions to strengthen its competitive position</a:t>
            </a:r>
            <a:endPar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endParaRPr>
          </a:p>
        </p:txBody>
      </p:sp>
      <p:sp>
        <p:nvSpPr>
          <p:cNvPr id="4" name="TextBox 4"/>
          <p:cNvSpPr txBox="1"/>
          <p:nvPr/>
        </p:nvSpPr>
        <p:spPr>
          <a:xfrm>
            <a:off x="5173200" y="1241799"/>
            <a:ext cx="4243516" cy="1155679"/>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auto" latinLnBrk="0" hangingPunct="1">
              <a:lnSpc>
                <a:spcPct val="100000"/>
              </a:lnSpc>
              <a:spcBef>
                <a:spcPts val="0"/>
              </a:spcBef>
              <a:spcAft>
                <a:spcPts val="500"/>
              </a:spcAft>
              <a:buClrTx/>
              <a:buSzTx/>
              <a:buFontTx/>
              <a:buNone/>
              <a:tabLst/>
              <a:defRPr lang="en-US"/>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Anticipating an important shift in its competitive landscape, </a:t>
            </a: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Vlaamse</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Vervoersmaatschappij</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De </a:t>
            </a: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Lijn</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invested in modern systems like a ticketing and onboard computing system that will dramatically boost the collection of critical data about passengers, departure and arrival times, etc.  But the volume of data promised to be exponentially more complex than the organization could effectively collect and analyze.</a:t>
            </a: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5" name="TextBox 5"/>
          <p:cNvSpPr txBox="1"/>
          <p:nvPr/>
        </p:nvSpPr>
        <p:spPr>
          <a:xfrm>
            <a:off x="5173200" y="2487560"/>
            <a:ext cx="4392688" cy="1104357"/>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Using advanced analytics, the transit company can transform the pile of data generated by all these different systems into integrated insights which enable management to refine and optimize processes across the </a:t>
            </a: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organisation</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p>
          <a:p>
            <a:pPr marL="0" marR="0" lvl="0" indent="0" defTabSz="914400" eaLnBrk="1" fontAlgn="auto" latinLnBrk="0" hangingPunct="1">
              <a:lnSpc>
                <a:spcPct val="100000"/>
              </a:lnSpc>
              <a:spcBef>
                <a:spcPts val="0"/>
              </a:spcBef>
              <a:spcAft>
                <a:spcPts val="400"/>
              </a:spcAft>
              <a:buClrTx/>
              <a:buSzTx/>
              <a:buFontTx/>
              <a:buNone/>
              <a:tabLst/>
              <a:defRPr lang="en-US"/>
            </a:pPr>
            <a:endPar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endParaRPr>
          </a:p>
        </p:txBody>
      </p:sp>
      <p:sp>
        <p:nvSpPr>
          <p:cNvPr id="8" name="TextBox 8"/>
          <p:cNvSpPr txBox="1"/>
          <p:nvPr/>
        </p:nvSpPr>
        <p:spPr>
          <a:xfrm>
            <a:off x="2815200" y="6420465"/>
            <a:ext cx="4428000" cy="825908"/>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Arial Unicode MS" pitchFamily="34" charset="-128"/>
                <a:cs typeface="Arial" panose="020B0604020202020204" pitchFamily="34" charset="0"/>
              </a:rPr>
              <a:t>Vlaamse</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pitchFamily="34" charset="-128"/>
                <a:cs typeface="Arial" panose="020B0604020202020204" pitchFamily="34" charset="0"/>
              </a:rPr>
              <a:t> </a:t>
            </a: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Arial Unicode MS" pitchFamily="34" charset="-128"/>
                <a:cs typeface="Arial" panose="020B0604020202020204" pitchFamily="34" charset="0"/>
              </a:rPr>
              <a:t>Vervoersmaatschappij</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pitchFamily="34" charset="-128"/>
                <a:cs typeface="Arial" panose="020B0604020202020204" pitchFamily="34" charset="0"/>
              </a:rPr>
              <a:t> De </a:t>
            </a: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Arial Unicode MS" pitchFamily="34" charset="-128"/>
                <a:cs typeface="Arial" panose="020B0604020202020204" pitchFamily="34" charset="0"/>
              </a:rPr>
              <a:t>Lijn</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pitchFamily="34" charset="-128"/>
                <a:cs typeface="Arial" panose="020B0604020202020204" pitchFamily="34" charset="0"/>
              </a:rPr>
              <a:t> (De </a:t>
            </a: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Arial Unicode MS" pitchFamily="34" charset="-128"/>
                <a:cs typeface="Arial" panose="020B0604020202020204" pitchFamily="34" charset="0"/>
              </a:rPr>
              <a:t>Lijn</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pitchFamily="34" charset="-128"/>
                <a:cs typeface="Arial" panose="020B0604020202020204" pitchFamily="34" charset="0"/>
              </a:rPr>
              <a:t>) serves more than 6.5 million inhabitants with 3,600 buses and approximately 360 trams across the Flemish region of Belgium. The company provides more than 540 million passenger journeys annually. Founded in 1991, De </a:t>
            </a: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Arial Unicode MS" pitchFamily="34" charset="-128"/>
                <a:cs typeface="Arial" panose="020B0604020202020204" pitchFamily="34" charset="0"/>
              </a:rPr>
              <a:t>Lijn</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pitchFamily="34" charset="-128"/>
                <a:cs typeface="Arial" panose="020B0604020202020204" pitchFamily="34" charset="0"/>
              </a:rPr>
              <a:t> employs over 8,300 people.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922206" cy="3559313"/>
        </p:xfrm>
        <a:graphic>
          <a:graphicData uri="http://schemas.openxmlformats.org/drawingml/2006/table">
            <a:tbl>
              <a:tblPr/>
              <a:tblGrid>
                <a:gridCol w="1922206">
                  <a:extLst>
                    <a:ext uri="{9D8B030D-6E8A-4147-A177-3AD203B41FA5}">
                      <a16:colId xmlns:a16="http://schemas.microsoft.com/office/drawing/2014/main" val="20000"/>
                    </a:ext>
                  </a:extLst>
                </a:gridCol>
              </a:tblGrid>
              <a:tr h="203493">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292846">
                <a:tc>
                  <a:txBody>
                    <a:bodyPr/>
                    <a:lstStyle/>
                    <a:p>
                      <a:pPr marL="50800" marR="50800" lvl="0" indent="0">
                        <a:lnSpc>
                          <a:spcPct val="100000"/>
                        </a:lnSpc>
                        <a:spcAft>
                          <a:spcPts val="600"/>
                        </a:spcAft>
                        <a:defRPr lang="en-US"/>
                      </a:pPr>
                      <a:r>
                        <a:rPr lang="en-US" sz="1200" b="1" baseline="0" dirty="0">
                          <a:solidFill>
                            <a:srgbClr val="00AFD8"/>
                          </a:solidFill>
                          <a:latin typeface="Arial" panose="020B0604020202020204" pitchFamily="34" charset="0"/>
                          <a:ea typeface="HelvNeue Bold for IBM" charset="77"/>
                          <a:cs typeface="Arial" panose="020B0604020202020204" pitchFamily="34" charset="0"/>
                        </a:rPr>
                        <a:t>Speeds analysis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89012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US" altLang="en-US" sz="1000" dirty="0">
                          <a:latin typeface="Arial" panose="020B0604020202020204" pitchFamily="34" charset="0"/>
                          <a:cs typeface="Arial" panose="020B0604020202020204" pitchFamily="34" charset="0"/>
                        </a:rPr>
                        <a:t>And</a:t>
                      </a:r>
                      <a:r>
                        <a:rPr lang="en-US" altLang="en-US" sz="1000" baseline="0" dirty="0">
                          <a:latin typeface="Arial" panose="020B0604020202020204" pitchFamily="34" charset="0"/>
                          <a:cs typeface="Arial" panose="020B0604020202020204" pitchFamily="34" charset="0"/>
                        </a:rPr>
                        <a:t> querying to enable rapid changes to meet ongoing business demands</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292846">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3.5x</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reduction</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788893">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ea typeface="+mn-ea"/>
                          <a:cs typeface="Arial" panose="020B0604020202020204" pitchFamily="34" charset="0"/>
                        </a:rPr>
                        <a:t>In</a:t>
                      </a:r>
                      <a:r>
                        <a:rPr lang="en-GB" altLang="en-US" sz="1000" baseline="0" dirty="0">
                          <a:solidFill>
                            <a:schemeClr val="tx1"/>
                          </a:solidFill>
                          <a:latin typeface="Arial" panose="020B0604020202020204" pitchFamily="34" charset="0"/>
                          <a:ea typeface="+mn-ea"/>
                          <a:cs typeface="Arial" panose="020B0604020202020204" pitchFamily="34" charset="0"/>
                        </a:rPr>
                        <a:t> ETL loading times making information available sooner to the business</a:t>
                      </a:r>
                      <a:endParaRPr lang="en-US" altLang="en-US" sz="1000" dirty="0">
                        <a:latin typeface="Arial" panose="020B0604020202020204" pitchFamily="34" charset="0"/>
                        <a:ea typeface="MS PGothic" panose="020B0600070205080204" pitchFamily="34" charset="-128"/>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174422">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Increases</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trust</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823661">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cs typeface="Arial" panose="020B0604020202020204" pitchFamily="34" charset="0"/>
                        </a:rPr>
                        <a:t>By</a:t>
                      </a:r>
                      <a:r>
                        <a:rPr lang="en-GB" altLang="en-US" sz="1000" baseline="0" dirty="0">
                          <a:solidFill>
                            <a:schemeClr val="tx1"/>
                          </a:solidFill>
                          <a:latin typeface="Arial" panose="020B0604020202020204" pitchFamily="34" charset="0"/>
                          <a:cs typeface="Arial" panose="020B0604020202020204" pitchFamily="34" charset="0"/>
                        </a:rPr>
                        <a:t> creating precisely targeted insights to decision makers</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1321317"/>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charset="-128"/>
                <a:cs typeface="Arial" panose="020B0604020202020204" pitchFamily="34" charset="0"/>
              </a:rPr>
              <a:t>IBM® </a:t>
            </a:r>
            <a:r>
              <a:rPr kumimoji="0" lang="en-GB"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MS PGothic" charset="-128"/>
                <a:cs typeface="Arial" panose="020B0604020202020204" pitchFamily="34" charset="0"/>
              </a:rPr>
              <a:t>Cognos</a:t>
            </a: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charset="-128"/>
                <a:cs typeface="Arial" panose="020B0604020202020204" pitchFamily="34" charset="0"/>
              </a:rPr>
              <a:t>® TM1</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anose="020B0600070205080204" pitchFamily="34" charset="-128"/>
                <a:cs typeface="Arial" panose="020B0604020202020204" pitchFamily="34" charset="0"/>
              </a:rPr>
              <a:t>IBM® </a:t>
            </a:r>
            <a:r>
              <a:rPr kumimoji="0" lang="en-US"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MS PGothic" panose="020B0600070205080204" pitchFamily="34" charset="-128"/>
                <a:cs typeface="Arial" panose="020B0604020202020204" pitchFamily="34" charset="0"/>
              </a:rPr>
              <a:t>Cognos</a:t>
            </a: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anose="020B0600070205080204" pitchFamily="34" charset="-128"/>
                <a:cs typeface="Arial" panose="020B0604020202020204" pitchFamily="34" charset="0"/>
              </a:rPr>
              <a:t> Business Intelligence</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IBM </a:t>
            </a: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Infosphere</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Data Capture</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IBM </a:t>
            </a: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Infosphere</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DataStage</a:t>
            </a: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IBM SPSS Modeler</a:t>
            </a:r>
          </a:p>
          <a:p>
            <a:pPr marL="0" marR="0" lvl="0" indent="0" defTabSz="914400" eaLnBrk="1" fontAlgn="auto" latinLnBrk="0" hangingPunct="1">
              <a:lnSpc>
                <a:spcPct val="100000"/>
              </a:lnSpc>
              <a:spcBef>
                <a:spcPts val="0"/>
              </a:spcBef>
              <a:spcAft>
                <a:spcPts val="0"/>
              </a:spcAft>
              <a:buClr>
                <a:schemeClr val="bg1"/>
              </a:buClr>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28RIhGA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94834" y="495256"/>
            <a:ext cx="1756731"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Travel &amp; Transportation</a:t>
            </a:r>
          </a:p>
        </p:txBody>
      </p:sp>
      <p:sp>
        <p:nvSpPr>
          <p:cNvPr id="6" name="Rectangle 2"/>
          <p:cNvSpPr>
            <a:spLocks noChangeArrowheads="1"/>
          </p:cNvSpPr>
          <p:nvPr/>
        </p:nvSpPr>
        <p:spPr bwMode="auto">
          <a:xfrm>
            <a:off x="622199" y="1093679"/>
            <a:ext cx="225792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Rectangle 4"/>
          <p:cNvSpPr>
            <a:spLocks noChangeArrowheads="1"/>
          </p:cNvSpPr>
          <p:nvPr/>
        </p:nvSpPr>
        <p:spPr bwMode="auto">
          <a:xfrm>
            <a:off x="7497344" y="495256"/>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24"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47251" y="1103512"/>
            <a:ext cx="4138533" cy="2652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46778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6869" b="5004"/>
          <a:stretch/>
        </p:blipFill>
        <p:spPr>
          <a:xfrm>
            <a:off x="457200" y="1101600"/>
            <a:ext cx="4492800" cy="2638800"/>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7945" y="299995"/>
            <a:ext cx="1008466" cy="575141"/>
          </a:xfrm>
          <a:prstGeom prst="rect">
            <a:avLst/>
          </a:prstGeom>
        </p:spPr>
      </p:pic>
      <p:sp>
        <p:nvSpPr>
          <p:cNvPr id="14" name="TextBox 6"/>
          <p:cNvSpPr txBox="1"/>
          <p:nvPr/>
        </p:nvSpPr>
        <p:spPr>
          <a:xfrm>
            <a:off x="452610" y="2664000"/>
            <a:ext cx="3555510" cy="944959"/>
          </a:xfrm>
          <a:prstGeom prst="rect">
            <a:avLst/>
          </a:prstGeom>
          <a:solidFill>
            <a:schemeClr val="bg1">
              <a:alpha val="90000"/>
            </a:schemeClr>
          </a:solidFill>
          <a:ln>
            <a:noFill/>
          </a:ln>
        </p:spPr>
        <p:txBody>
          <a:bodyPr wrap="square" lIns="72000" tIns="72000" rIns="72000" bIns="72000" anchor="t"/>
          <a:lstStyle/>
          <a:p>
            <a:pPr marL="63500" marR="0" lvl="0" indent="-76200" defTabSz="914400" eaLnBrk="1" fontAlgn="auto" latinLnBrk="0" hangingPunct="1">
              <a:lnSpc>
                <a:spcPts val="1300"/>
              </a:lnSpc>
              <a:spcBef>
                <a:spcPts val="0"/>
              </a:spcBef>
              <a:spcAft>
                <a:spcPts val="1100"/>
              </a:spcAft>
              <a:buClrTx/>
              <a:buSzTx/>
              <a:buFontTx/>
              <a:buNone/>
              <a:tabLst/>
              <a:defRPr lang="en-US"/>
            </a:pPr>
            <a:r>
              <a:rPr kumimoji="0" lang="en-US" sz="1200" b="1" i="1" u="none" strike="noStrike" kern="0" cap="none" spc="0" normalizeH="0" baseline="0" noProof="0" dirty="0">
                <a:ln>
                  <a:noFill/>
                </a:ln>
                <a:solidFill>
                  <a:srgbClr val="00639C"/>
                </a:solidFill>
                <a:effectLst/>
                <a:uLnTx/>
                <a:uFillTx/>
                <a:latin typeface="Arial" panose="020B0604020202020204" pitchFamily="34" charset="0"/>
                <a:ea typeface="Lubalin Demi Italic for IBM" charset="77"/>
                <a:cs typeface="Arial" panose="020B0604020202020204" pitchFamily="34" charset="0"/>
              </a:rPr>
              <a:t>“</a:t>
            </a:r>
            <a:r>
              <a:rPr kumimoji="0" lang="en-GB" sz="1200" b="1" i="1" u="none" strike="noStrike" kern="0" cap="none" spc="0" normalizeH="0" baseline="0" noProof="0" dirty="0">
                <a:ln>
                  <a:noFill/>
                </a:ln>
                <a:solidFill>
                  <a:srgbClr val="00639C"/>
                </a:solidFill>
                <a:effectLst/>
                <a:uLnTx/>
                <a:uFillTx/>
                <a:latin typeface="Arial" panose="020B0604020202020204" pitchFamily="34" charset="0"/>
                <a:ea typeface="Lubalin Demi Italic for IBM" charset="77"/>
                <a:cs typeface="Arial" panose="020B0604020202020204" pitchFamily="34" charset="0"/>
              </a:rPr>
              <a:t>We’re now able to deliver outstanding healthcare to more people than ever</a:t>
            </a:r>
            <a:r>
              <a:rPr kumimoji="0" lang="en-US" sz="1200" b="1" i="1" u="none" strike="noStrike" kern="0" cap="none" spc="0" normalizeH="0" baseline="0" noProof="0" dirty="0">
                <a:ln>
                  <a:noFill/>
                </a:ln>
                <a:solidFill>
                  <a:srgbClr val="00639C"/>
                </a:solidFill>
                <a:effectLst/>
                <a:uLnTx/>
                <a:uFillTx/>
                <a:latin typeface="Arial" panose="020B0604020202020204" pitchFamily="34" charset="0"/>
                <a:ea typeface="Lubalin Demi Italic for IBM" charset="77"/>
                <a:cs typeface="Arial" panose="020B0604020202020204" pitchFamily="34" charset="0"/>
              </a:rPr>
              <a:t>.”</a:t>
            </a:r>
          </a:p>
          <a:p>
            <a:pPr marL="0" marR="0" lvl="0" indent="0" defTabSz="1017588" eaLnBrk="1" fontAlgn="base" latinLnBrk="0" hangingPunct="1">
              <a:lnSpc>
                <a:spcPts val="1300"/>
              </a:lnSpc>
              <a:spcBef>
                <a:spcPct val="0"/>
              </a:spcBef>
              <a:spcAft>
                <a:spcPts val="1100"/>
              </a:spcAft>
              <a:buClrTx/>
              <a:buSzTx/>
              <a:buFontTx/>
              <a:buNone/>
              <a:tabLst/>
              <a:defRPr/>
            </a:pPr>
            <a:r>
              <a:rPr kumimoji="0" lang="en-US" altLang="en-US" sz="1000" b="0" i="0" u="none" strike="noStrike" kern="0" cap="none" spc="0" normalizeH="0" baseline="0" noProof="0" dirty="0">
                <a:ln>
                  <a:noFill/>
                </a:ln>
                <a:solidFill>
                  <a:srgbClr val="00AFD8"/>
                </a:solidFill>
                <a:effectLst/>
                <a:uLnTx/>
                <a:uFillTx/>
                <a:latin typeface="Arial" panose="020B0604020202020204" pitchFamily="34" charset="0"/>
                <a:cs typeface="Arial" panose="020B0604020202020204" pitchFamily="34" charset="0"/>
              </a:rPr>
              <a:t>—</a:t>
            </a:r>
            <a:r>
              <a:rPr kumimoji="0" lang="en-GB" altLang="en-US" sz="1000" b="0" i="0" u="none" strike="noStrike" kern="0" cap="none" spc="0" normalizeH="0" baseline="0" noProof="0" dirty="0">
                <a:ln>
                  <a:noFill/>
                </a:ln>
                <a:solidFill>
                  <a:srgbClr val="00AFD8"/>
                </a:solidFill>
                <a:effectLst/>
                <a:uLnTx/>
                <a:uFillTx/>
                <a:latin typeface="Arial" panose="020B0604020202020204" pitchFamily="34" charset="0"/>
                <a:cs typeface="Arial" panose="020B0604020202020204" pitchFamily="34" charset="0"/>
              </a:rPr>
              <a:t>Jim Slagle, Senior Director of Business Intelligence and Data Analytics, Apria Healthcare</a:t>
            </a:r>
          </a:p>
          <a:p>
            <a:pPr marL="63500" marR="0" lvl="0" indent="-76200" defTabSz="914400" eaLnBrk="1" fontAlgn="auto" latinLnBrk="0" hangingPunct="1">
              <a:lnSpc>
                <a:spcPts val="1300"/>
              </a:lnSpc>
              <a:spcBef>
                <a:spcPts val="0"/>
              </a:spcBef>
              <a:spcAft>
                <a:spcPts val="1100"/>
              </a:spcAft>
              <a:buClrTx/>
              <a:buSzTx/>
              <a:buFontTx/>
              <a:buNone/>
              <a:tabLst/>
              <a:defRPr lang="en-US"/>
            </a:pPr>
            <a:endParaRPr kumimoji="0" lang="en-US" sz="800" b="0" i="0" u="none" strike="noStrike" kern="0" cap="none" spc="0" normalizeH="0" baseline="0" noProof="0" dirty="0">
              <a:ln>
                <a:noFill/>
              </a:ln>
              <a:solidFill>
                <a:srgbClr val="00AFD8"/>
              </a:solidFill>
              <a:effectLst/>
              <a:uLnTx/>
              <a:uFillTx/>
              <a:latin typeface="Arial" panose="020B0604020202020204" pitchFamily="34" charset="0"/>
              <a:ea typeface="HelvNeue Light for IBM" charset="77"/>
              <a:cs typeface="Arial" panose="020B0604020202020204" pitchFamily="34" charset="0"/>
            </a:endParaRPr>
          </a:p>
        </p:txBody>
      </p:sp>
      <p:sp>
        <p:nvSpPr>
          <p:cNvPr id="3" name="TextBox 3"/>
          <p:cNvSpPr txBox="1"/>
          <p:nvPr/>
        </p:nvSpPr>
        <p:spPr>
          <a:xfrm>
            <a:off x="2815200" y="4009480"/>
            <a:ext cx="4428000" cy="2218292"/>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Apria Healthcare </a:t>
            </a:r>
          </a:p>
          <a:p>
            <a:pPr marL="0" marR="0" lvl="0" indent="0" defTabSz="914400" eaLnBrk="1" fontAlgn="auto" latinLnBrk="0" hangingPunct="1">
              <a:lnSpc>
                <a:spcPct val="100000"/>
              </a:lnSpc>
              <a:spcBef>
                <a:spcPts val="0"/>
              </a:spcBef>
              <a:spcAft>
                <a:spcPts val="800"/>
              </a:spcAft>
              <a:buClrTx/>
              <a:buSzTx/>
              <a:buFontTx/>
              <a:buNone/>
              <a:tabLst/>
              <a:defRPr lang="en-US"/>
            </a:pPr>
            <a:r>
              <a:rPr kumimoji="0" lang="en-GB"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Using accurate forecasts to enable more competitive healthcare services</a:t>
            </a:r>
            <a:endPar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endParaRPr>
          </a:p>
        </p:txBody>
      </p:sp>
      <p:sp>
        <p:nvSpPr>
          <p:cNvPr id="4" name="TextBox 4"/>
          <p:cNvSpPr txBox="1"/>
          <p:nvPr/>
        </p:nvSpPr>
        <p:spPr>
          <a:xfrm>
            <a:off x="5173200" y="1241799"/>
            <a:ext cx="3689199" cy="10356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auto" latinLnBrk="0" hangingPunct="1">
              <a:lnSpc>
                <a:spcPct val="100000"/>
              </a:lnSpc>
              <a:spcBef>
                <a:spcPts val="0"/>
              </a:spcBef>
              <a:spcAft>
                <a:spcPts val="500"/>
              </a:spcAft>
              <a:buClrTx/>
              <a:buSzTx/>
              <a:buFontTx/>
              <a:buNone/>
              <a:tabLst/>
              <a:defRPr lang="en-US"/>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rPr>
              <a:t>Apria aims to expand its high-quality care services into new markets. Cost-savings could help it to unlock capital to invest in growth—but manual forecasting made it difficult to identify </a:t>
            </a:r>
            <a:b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rPr>
            </a:b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rPr>
              <a:t>cost </a:t>
            </a:r>
            <a:r>
              <a:rPr kumimoji="0" lang="en-GB"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rPr>
              <a:t>centers</a:t>
            </a: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rPr>
              <a:t>.</a:t>
            </a:r>
            <a:endParaRPr kumimoji="0" lang="en-US" sz="8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endParaRPr>
          </a:p>
        </p:txBody>
      </p:sp>
      <p:sp>
        <p:nvSpPr>
          <p:cNvPr id="5" name="TextBox 5"/>
          <p:cNvSpPr txBox="1"/>
          <p:nvPr/>
        </p:nvSpPr>
        <p:spPr>
          <a:xfrm>
            <a:off x="5173200" y="2201462"/>
            <a:ext cx="3689199" cy="15182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0"/>
              </a:spcBef>
              <a:spcAft>
                <a:spcPts val="500"/>
              </a:spcAft>
              <a:buClrTx/>
              <a:buSzTx/>
              <a:buFontTx/>
              <a:buNone/>
              <a:tabLst/>
              <a:defRPr lang="en-US"/>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rPr>
              <a:t>Apria worked with partner Aviana to replace its spreadsheet-driven forecasting system with a centralized, best-practice approach—laying the foundation for a more efficient </a:t>
            </a:r>
            <a:b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rPr>
            </a:b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rPr>
              <a:t>operating structure.</a:t>
            </a: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endParaRPr>
          </a:p>
        </p:txBody>
      </p:sp>
      <p:sp>
        <p:nvSpPr>
          <p:cNvPr id="8" name="TextBox 8"/>
          <p:cNvSpPr txBox="1"/>
          <p:nvPr/>
        </p:nvSpPr>
        <p:spPr>
          <a:xfrm>
            <a:off x="2815200" y="5998029"/>
            <a:ext cx="4428000" cy="1327433"/>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900"/>
              </a:spcAft>
              <a:buClrTx/>
              <a:buSzTx/>
              <a:buFontTx/>
              <a:buNone/>
              <a:tabLst/>
              <a:defRPr lang="en-US"/>
            </a:pPr>
            <a:r>
              <a:rPr kumimoji="0" lang="en-GB" sz="1000" b="0" i="0" u="none" strike="noStrike" kern="0" cap="none" spc="0" normalizeH="0" baseline="0" noProof="0" dirty="0">
                <a:ln>
                  <a:noFill/>
                </a:ln>
                <a:solidFill>
                  <a:srgbClr val="59595B"/>
                </a:solidFill>
                <a:effectLst/>
                <a:uLnTx/>
                <a:uFillTx/>
                <a:latin typeface="Arial" panose="020B0604020202020204" pitchFamily="34" charset="0"/>
                <a:ea typeface="HelvNeue Light for IBM" charset="77"/>
                <a:cs typeface="Arial" panose="020B0604020202020204" pitchFamily="34" charset="0"/>
              </a:rPr>
              <a:t>Apria is one of the United States’ leading providers of home respiratory services and related medical equipment, used in areas such as oxygen therapy, inhalation therapies, sleep </a:t>
            </a:r>
            <a:r>
              <a:rPr kumimoji="0" lang="en-GB" sz="1000" b="0" i="0" u="none" strike="noStrike" kern="0" cap="none" spc="0" normalizeH="0" baseline="0" noProof="0" dirty="0" err="1">
                <a:ln>
                  <a:noFill/>
                </a:ln>
                <a:solidFill>
                  <a:srgbClr val="59595B"/>
                </a:solidFill>
                <a:effectLst/>
                <a:uLnTx/>
                <a:uFillTx/>
                <a:latin typeface="Arial" panose="020B0604020202020204" pitchFamily="34" charset="0"/>
                <a:ea typeface="HelvNeue Light for IBM" charset="77"/>
                <a:cs typeface="Arial" panose="020B0604020202020204" pitchFamily="34" charset="0"/>
              </a:rPr>
              <a:t>apnea</a:t>
            </a:r>
            <a:r>
              <a:rPr kumimoji="0" lang="en-GB" sz="1000" b="0" i="0" u="none" strike="noStrike" kern="0" cap="none" spc="0" normalizeH="0" baseline="0" noProof="0" dirty="0">
                <a:ln>
                  <a:noFill/>
                </a:ln>
                <a:solidFill>
                  <a:srgbClr val="59595B"/>
                </a:solidFill>
                <a:effectLst/>
                <a:uLnTx/>
                <a:uFillTx/>
                <a:latin typeface="Arial" panose="020B0604020202020204" pitchFamily="34" charset="0"/>
                <a:ea typeface="HelvNeue Light for IBM" charset="77"/>
                <a:cs typeface="Arial" panose="020B0604020202020204" pitchFamily="34" charset="0"/>
              </a:rPr>
              <a:t> treatment and negative pressure wound therapy. Headquartered in Lake Forest, California, Apria owns and operates more than 400 locations throughout the United States and serves more than 1.2 million patients each year. </a:t>
            </a:r>
            <a:endParaRPr kumimoji="0" lang="en-US" sz="1000" b="0" i="0" u="none" strike="noStrike" kern="0" cap="none" spc="0" normalizeH="0" baseline="0" noProof="0" dirty="0">
              <a:ln>
                <a:noFill/>
              </a:ln>
              <a:solidFill>
                <a:srgbClr val="59595B"/>
              </a:solidFill>
              <a:effectLst/>
              <a:uLnTx/>
              <a:uFillTx/>
              <a:latin typeface="Arial" panose="020B0604020202020204" pitchFamily="34" charset="0"/>
              <a:ea typeface="HelvNeue Light for IBM" charset="77"/>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37360" cy="2327088"/>
        </p:xfrm>
        <a:graphic>
          <a:graphicData uri="http://schemas.openxmlformats.org/drawingml/2006/table">
            <a:tbl>
              <a:tblPr/>
              <a:tblGrid>
                <a:gridCol w="1737360">
                  <a:extLst>
                    <a:ext uri="{9D8B030D-6E8A-4147-A177-3AD203B41FA5}">
                      <a16:colId xmlns:a16="http://schemas.microsoft.com/office/drawing/2014/main" val="20000"/>
                    </a:ext>
                  </a:extLst>
                </a:gridCol>
              </a:tblGrid>
              <a:tr h="241300">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17780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Reveals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521320">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new insights into the true costs of operating a large healthcare business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161452">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Highlights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558628">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opportunities to redirect investment to investments that enhance care</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144016">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Boosts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444500">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competitiveness by enabling smarter pricing to meet customer needs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681465"/>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endParaRPr kumimoji="0" lang="en-US" sz="1200" b="0" i="0" u="none" strike="noStrike" kern="0" cap="none" spc="0" normalizeH="0" baseline="0" noProof="0" dirty="0">
              <a:ln>
                <a:noFill/>
              </a:ln>
              <a:solidFill>
                <a:srgbClr val="FFFFFF"/>
              </a:solidFill>
              <a:effectLst/>
              <a:uLnTx/>
              <a:uFillTx/>
              <a:latin typeface="Lubalin Demi for IBM" charset="77"/>
              <a:ea typeface="Lubalin Demi for IBM" charset="77"/>
              <a:cs typeface="Lubalin Demi for IBM" charset="77"/>
            </a:endParaRPr>
          </a:p>
          <a:p>
            <a:pPr marL="88900" marR="0" lvl="0" indent="-88900" defTabSz="914400" eaLnBrk="1" fontAlgn="auto" latinLnBrk="0" hangingPunct="1">
              <a:lnSpc>
                <a:spcPts val="1000"/>
              </a:lnSpc>
              <a:spcBef>
                <a:spcPts val="0"/>
              </a:spcBef>
              <a:spcAft>
                <a:spcPts val="400"/>
              </a:spcAft>
              <a:buClr>
                <a:schemeClr val="bg1"/>
              </a:buClr>
              <a:buSzPct val="100000"/>
              <a:buFont typeface="Arial" panose="020B0604020202020204" pitchFamily="34" charset="0"/>
              <a:buChar char="•"/>
              <a:tabLst>
                <a:tab pos="88900" algn="l"/>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rPr>
              <a:t>IBM® Cognos® TM1® </a:t>
            </a:r>
            <a:b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rPr>
            </a:b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rPr>
              <a:t>on Cloud</a:t>
            </a: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endParaRP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pic>
        <p:nvPicPr>
          <p:cNvPr id="2" name="Picture 1">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7" invalidUrl="https://www.linkedin.com/shareArticle?mini=true&amp;url=http://ibm.co/1O6peSN&amp;title=Apria Healthcare: Using accurate forecasts to enable more competitive healthcare services&amp;summary=&amp;source="/>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9"/>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11" invalidUrl="https://twitter.com/home?status=http://ibm.co/1O6peSN via @ibmclientvoices"/>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70443" y="465864"/>
            <a:ext cx="1371600"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Healthcare</a:t>
            </a:r>
          </a:p>
        </p:txBody>
      </p:sp>
      <p:pic>
        <p:nvPicPr>
          <p:cNvPr id="27" name="Picture 2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33940" y="5835371"/>
            <a:ext cx="1626806" cy="589265"/>
          </a:xfrm>
          <a:prstGeom prst="rect">
            <a:avLst/>
          </a:prstGeom>
        </p:spPr>
      </p:pic>
    </p:spTree>
    <p:extLst>
      <p:ext uri="{BB962C8B-B14F-4D97-AF65-F5344CB8AC3E}">
        <p14:creationId xmlns:p14="http://schemas.microsoft.com/office/powerpoint/2010/main" val="11120802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25900"/>
            <a:ext cx="4428000" cy="2218292"/>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lang="en-US" sz="2800" b="1" kern="0" noProof="0" dirty="0">
                <a:solidFill>
                  <a:srgbClr val="00639C"/>
                </a:solidFill>
                <a:latin typeface="Arial" panose="020B0604020202020204" pitchFamily="34" charset="0"/>
                <a:ea typeface="Lubalin Demi for IBM" charset="77"/>
                <a:cs typeface="Arial" panose="020B0604020202020204" pitchFamily="34" charset="0"/>
              </a:rPr>
              <a:t>A</a:t>
            </a:r>
            <a:r>
              <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thenahealth</a:t>
            </a:r>
          </a:p>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Delivering the best possible service to customers </a:t>
            </a:r>
            <a:endPar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endParaRPr>
          </a:p>
        </p:txBody>
      </p:sp>
      <p:sp>
        <p:nvSpPr>
          <p:cNvPr id="4" name="TextBox 4"/>
          <p:cNvSpPr txBox="1"/>
          <p:nvPr/>
        </p:nvSpPr>
        <p:spPr>
          <a:xfrm>
            <a:off x="5173200" y="1241799"/>
            <a:ext cx="4243516" cy="10356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Athenahealth needs to provide the same excellent level of support to all its customers – whether they are individual doctors, small clinics or large hospitals</a:t>
            </a:r>
            <a:r>
              <a:rPr kumimoji="0" lang="en-US" sz="1000" b="0" i="0" u="none" strike="noStrike" kern="0" cap="none" spc="0" normalizeH="0" baseline="0" noProof="0" dirty="0">
                <a:ln>
                  <a:noFill/>
                </a:ln>
                <a:solidFill>
                  <a:sysClr val="windowText" lastClr="000000"/>
                </a:solidFill>
                <a:effectLst/>
                <a:uLnTx/>
                <a:uFillTx/>
              </a:rPr>
              <a:t>. </a:t>
            </a: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dirty="0">
              <a:ln>
                <a:noFill/>
              </a:ln>
              <a:solidFill>
                <a:srgbClr val="000000"/>
              </a:solidFill>
              <a:effectLst/>
              <a:uLnTx/>
              <a:uFillTx/>
              <a:ea typeface="MS PGothic" pitchFamily="34" charset="-128"/>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5" name="TextBox 5"/>
          <p:cNvSpPr txBox="1"/>
          <p:nvPr/>
        </p:nvSpPr>
        <p:spPr>
          <a:xfrm>
            <a:off x="5173200" y="2425593"/>
            <a:ext cx="4392688" cy="1294144"/>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0"/>
              </a:spcBef>
              <a:spcAft>
                <a:spcPts val="400"/>
              </a:spcAft>
              <a:buClrTx/>
              <a:buSzTx/>
              <a:buFontTx/>
              <a:buNone/>
              <a:tabLst/>
              <a:defRPr lang="en-US"/>
            </a:pPr>
            <a:r>
              <a:rPr kumimoji="0" lang="en-GB"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Athenahealth</a:t>
            </a: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needs to provide the same excellent level of support to all its customers – whether they are individual doctors, small clinics or large hospitals. By automating its analytics processes, Athena health can focus on customer service and find new ways to optimize processes such as billing and medical records management.</a:t>
            </a:r>
            <a:endPar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defTabSz="914400" eaLnBrk="1" fontAlgn="auto" latinLnBrk="0" hangingPunct="1">
              <a:lnSpc>
                <a:spcPct val="100000"/>
              </a:lnSpc>
              <a:spcBef>
                <a:spcPts val="0"/>
              </a:spcBef>
              <a:spcAft>
                <a:spcPts val="400"/>
              </a:spcAft>
              <a:buClrTx/>
              <a:buSzTx/>
              <a:buFontTx/>
              <a:buNone/>
              <a:tabLst/>
              <a:defRPr lang="en-US"/>
            </a:pPr>
            <a:endPar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400"/>
              </a:spcAft>
              <a:buClrTx/>
              <a:buSzTx/>
              <a:buFontTx/>
              <a:buNone/>
              <a:tabLst/>
              <a:defRPr lang="en-US"/>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4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b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br>
            <a:endParaRPr kumimoji="0" lang="en-US" sz="1000" b="1" i="0" u="none" strike="noStrike" kern="0" cap="none" spc="0" normalizeH="0" baseline="0" noProof="0" dirty="0">
              <a:ln>
                <a:noFill/>
              </a:ln>
              <a:solidFill>
                <a:srgbClr val="FFFFFF"/>
              </a:solidFill>
              <a:effectLst/>
              <a:uLnTx/>
              <a:uFillTx/>
              <a:latin typeface="Arial" charset="0"/>
              <a:ea typeface="Arial" charset="0"/>
              <a:cs typeface="Arial" charset="0"/>
            </a:endParaRPr>
          </a:p>
        </p:txBody>
      </p:sp>
      <p:sp>
        <p:nvSpPr>
          <p:cNvPr id="8" name="TextBox 8"/>
          <p:cNvSpPr txBox="1"/>
          <p:nvPr/>
        </p:nvSpPr>
        <p:spPr>
          <a:xfrm>
            <a:off x="2815200" y="6017341"/>
            <a:ext cx="4428000" cy="973394"/>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0"/>
              </a:spcAft>
              <a:buClrTx/>
              <a:buSzTx/>
              <a:buFontTx/>
              <a:buNone/>
              <a:tabLst/>
              <a:defRPr/>
            </a:pPr>
            <a:r>
              <a:rPr lang="en-US" sz="1000" kern="0" dirty="0">
                <a:solidFill>
                  <a:sysClr val="windowText" lastClr="000000"/>
                </a:solidFill>
                <a:latin typeface="Arial" panose="020B0604020202020204" pitchFamily="34" charset="0"/>
                <a:cs typeface="Arial" panose="020B0604020202020204" pitchFamily="34" charset="0"/>
              </a:rPr>
              <a:t>A</a:t>
            </a: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thenahealth</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provides cloud-based electronic health records, patient engagement, population health management and medical billing services for clients in the healthcare industry. More than 64,000 health providers are now part of the company’s nationwide cloud-based network, Athena net, where real-time data is collected, curated and put to work to drive performance for organizations of all sizes</a:t>
            </a:r>
            <a:r>
              <a:rPr kumimoji="0" lang="en-US" sz="1000" b="0" i="0" u="none" strike="noStrike" kern="0" cap="none" spc="0" normalizeH="0" baseline="0" noProof="0" dirty="0">
                <a:ln>
                  <a:noFill/>
                </a:ln>
                <a:solidFill>
                  <a:sysClr val="windowText" lastClr="000000"/>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pitchFamily="34" charset="-128"/>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37360" cy="3282468"/>
        </p:xfrm>
        <a:graphic>
          <a:graphicData uri="http://schemas.openxmlformats.org/drawingml/2006/table">
            <a:tbl>
              <a:tblPr/>
              <a:tblGrid>
                <a:gridCol w="1737360">
                  <a:extLst>
                    <a:ext uri="{9D8B030D-6E8A-4147-A177-3AD203B41FA5}">
                      <a16:colId xmlns:a16="http://schemas.microsoft.com/office/drawing/2014/main" val="20000"/>
                    </a:ext>
                  </a:extLst>
                </a:gridCol>
              </a:tblGrid>
              <a:tr h="296464">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New</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acquisitions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64050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cs typeface="Arial" panose="020B0604020202020204" pitchFamily="34" charset="0"/>
                        </a:rPr>
                        <a:t>clients and revenue streams can be integrated into the business more quickly and consistently</a:t>
                      </a: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C-Level</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Executives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686337">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cs typeface="Arial" panose="020B0604020202020204" pitchFamily="34" charset="0"/>
                        </a:rPr>
                        <a:t>Can generate reports and gain insight instantly, without help from analysts</a:t>
                      </a: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Faster</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Reporting</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561721">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cs typeface="Arial" panose="020B0604020202020204" pitchFamily="34" charset="0"/>
                        </a:rPr>
                        <a:t>The monthly financial close process has been accelerated from one day to 15 minutes</a:t>
                      </a: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1184409"/>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IBM® </a:t>
            </a:r>
            <a:r>
              <a:rPr kumimoji="0" lang="en-GB"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Cognos</a:t>
            </a: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Disclosure Management</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IBM </a:t>
            </a:r>
            <a:r>
              <a:rPr kumimoji="0" lang="en-GB"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Cognos</a:t>
            </a: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TM1®</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28RIhGA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94834" y="495256"/>
            <a:ext cx="1756731"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Healthcare</a:t>
            </a:r>
          </a:p>
        </p:txBody>
      </p:sp>
      <p:sp>
        <p:nvSpPr>
          <p:cNvPr id="6" name="Rectangle 2"/>
          <p:cNvSpPr>
            <a:spLocks noChangeArrowheads="1"/>
          </p:cNvSpPr>
          <p:nvPr/>
        </p:nvSpPr>
        <p:spPr bwMode="auto">
          <a:xfrm>
            <a:off x="622199" y="1093679"/>
            <a:ext cx="225792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Rectangle 4"/>
          <p:cNvSpPr>
            <a:spLocks noChangeArrowheads="1"/>
          </p:cNvSpPr>
          <p:nvPr/>
        </p:nvSpPr>
        <p:spPr bwMode="auto">
          <a:xfrm>
            <a:off x="8191245" y="515501"/>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7419" y="1098104"/>
            <a:ext cx="4147067" cy="2639822"/>
          </a:xfrm>
          <a:prstGeom prst="rect">
            <a:avLst/>
          </a:prstGeom>
        </p:spPr>
      </p:pic>
      <p:sp>
        <p:nvSpPr>
          <p:cNvPr id="24" name="TextBox 6"/>
          <p:cNvSpPr txBox="1"/>
          <p:nvPr/>
        </p:nvSpPr>
        <p:spPr>
          <a:xfrm>
            <a:off x="820996" y="2684203"/>
            <a:ext cx="3682179" cy="983228"/>
          </a:xfrm>
          <a:prstGeom prst="rect">
            <a:avLst/>
          </a:prstGeom>
          <a:solidFill>
            <a:schemeClr val="bg1">
              <a:alpha val="90000"/>
            </a:schemeClr>
          </a:solidFill>
          <a:ln>
            <a:noFill/>
          </a:ln>
        </p:spPr>
        <p:txBody>
          <a:bodyPr wrap="square" lIns="72000" tIns="72000" rIns="72000" bIns="7200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200" b="1" i="1" u="none" strike="noStrike" kern="0" cap="none" spc="0" normalizeH="0" baseline="0" noProof="0" dirty="0">
                <a:ln>
                  <a:noFill/>
                </a:ln>
                <a:solidFill>
                  <a:srgbClr val="0070C0"/>
                </a:solidFill>
                <a:effectLst/>
                <a:uLnTx/>
                <a:uFillTx/>
                <a:latin typeface="Arial" panose="020B0604020202020204" pitchFamily="34" charset="0"/>
                <a:ea typeface="DejaVu Sans" charset="0"/>
                <a:cs typeface="Arial" panose="020B0604020202020204" pitchFamily="34" charset="0"/>
              </a:rPr>
              <a:t>“</a:t>
            </a:r>
            <a:r>
              <a:rPr kumimoji="0" lang="en-GB" altLang="en-US" sz="1200" b="1" i="1"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Our reports to the board now practically write themselves – the numbers flow seamlessly from our operational systems.</a:t>
            </a:r>
            <a:r>
              <a:rPr kumimoji="0" lang="en-US" altLang="en-US" sz="1200" b="1" i="1" u="none" strike="noStrike" kern="0" cap="none" spc="0" normalizeH="0" baseline="0" noProof="0" dirty="0">
                <a:ln>
                  <a:noFill/>
                </a:ln>
                <a:solidFill>
                  <a:srgbClr val="0070C0"/>
                </a:solidFill>
                <a:effectLst/>
                <a:uLnTx/>
                <a:uFillTx/>
                <a:latin typeface="Arial" panose="020B0604020202020204" pitchFamily="34" charset="0"/>
                <a:ea typeface="DejaVu Sans" charset="0"/>
                <a:cs typeface="Arial" panose="020B0604020202020204" pitchFamily="34"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rPr>
              <a:t>— </a:t>
            </a:r>
            <a:r>
              <a:rPr kumimoji="0" lang="en-GB"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Eric Molin, Senior Manager of Finance, Planning and Analysis, </a:t>
            </a:r>
            <a:r>
              <a:rPr kumimoji="0" lang="en-GB" altLang="en-US" sz="1200" b="0" i="1" u="none" strike="noStrike" kern="0" cap="none" spc="0" normalizeH="0" baseline="0" noProof="0" dirty="0" err="1">
                <a:ln>
                  <a:noFill/>
                </a:ln>
                <a:solidFill>
                  <a:schemeClr val="tx2">
                    <a:lumMod val="60000"/>
                    <a:lumOff val="40000"/>
                  </a:schemeClr>
                </a:solidFill>
                <a:effectLst/>
                <a:uLnTx/>
                <a:uFillTx/>
                <a:latin typeface="Arial" panose="020B0604020202020204" pitchFamily="34" charset="0"/>
                <a:cs typeface="Arial" panose="020B0604020202020204" pitchFamily="34" charset="0"/>
              </a:rPr>
              <a:t>Athenahealth</a:t>
            </a:r>
            <a:endPar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6095576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25900"/>
            <a:ext cx="4428000" cy="2218292"/>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B. Braun </a:t>
            </a:r>
            <a:r>
              <a:rPr kumimoji="0" lang="en-US" sz="2800" b="1" i="0" u="none" strike="noStrike" kern="0" cap="none" spc="0" normalizeH="0" baseline="0" noProof="0" dirty="0" err="1">
                <a:ln>
                  <a:noFill/>
                </a:ln>
                <a:solidFill>
                  <a:srgbClr val="00639C"/>
                </a:solidFill>
                <a:effectLst/>
                <a:uLnTx/>
                <a:uFillTx/>
                <a:latin typeface="Arial" panose="020B0604020202020204" pitchFamily="34" charset="0"/>
                <a:ea typeface="Lubalin Demi for IBM" charset="77"/>
                <a:cs typeface="Arial" panose="020B0604020202020204" pitchFamily="34" charset="0"/>
              </a:rPr>
              <a:t>Melsungen</a:t>
            </a:r>
            <a:endPar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endParaRPr>
          </a:p>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Streamlined governance of a global enterprise powered by IBM finance solution</a:t>
            </a:r>
            <a:endPar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endParaRPr>
          </a:p>
        </p:txBody>
      </p:sp>
      <p:sp>
        <p:nvSpPr>
          <p:cNvPr id="4" name="TextBox 4"/>
          <p:cNvSpPr txBox="1"/>
          <p:nvPr/>
        </p:nvSpPr>
        <p:spPr>
          <a:xfrm>
            <a:off x="5173200" y="1241799"/>
            <a:ext cx="4243516" cy="10356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Major global healthcare provider B. Braun </a:t>
            </a: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Melsungen</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wanted to make financial processes such as forecasting, group consolidation and reporting more efficient for its 275 legal entities.</a:t>
            </a:r>
            <a:endPar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dirty="0">
              <a:ln>
                <a:noFill/>
              </a:ln>
              <a:solidFill>
                <a:srgbClr val="000000"/>
              </a:solidFill>
              <a:effectLst/>
              <a:uLnTx/>
              <a:uFillTx/>
              <a:ea typeface="MS PGothic" pitchFamily="34" charset="-128"/>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5" name="TextBox 5"/>
          <p:cNvSpPr txBox="1"/>
          <p:nvPr/>
        </p:nvSpPr>
        <p:spPr>
          <a:xfrm>
            <a:off x="5173200" y="2425593"/>
            <a:ext cx="4392688" cy="1294144"/>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0"/>
              </a:spcBef>
              <a:spcAft>
                <a:spcPts val="400"/>
              </a:spcAft>
              <a:buClrTx/>
              <a:buSzTx/>
              <a:buFontTx/>
              <a:buNone/>
              <a:tabLst/>
              <a:defRPr lang="en-US"/>
            </a:pP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In the past, B. Braun operated disparate applications for its global financial and reporting processes. This led to time-consuming manual consolidation, duplicate work and inconsistencies. Today, the company relies on a single IBM finance solution for its entire worldwide controlling process – spanning everything from forecasting to annual reports.</a:t>
            </a: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400"/>
              </a:spcAft>
              <a:buClrTx/>
              <a:buSzTx/>
              <a:buFontTx/>
              <a:buNone/>
              <a:tabLst/>
              <a:defRPr lang="en-US"/>
            </a:pPr>
            <a:endPar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defTabSz="914400" eaLnBrk="1" fontAlgn="auto" latinLnBrk="0" hangingPunct="1">
              <a:lnSpc>
                <a:spcPct val="100000"/>
              </a:lnSpc>
              <a:spcBef>
                <a:spcPts val="0"/>
              </a:spcBef>
              <a:spcAft>
                <a:spcPts val="400"/>
              </a:spcAft>
              <a:buClrTx/>
              <a:buSzTx/>
              <a:buFontTx/>
              <a:buNone/>
              <a:tabLst/>
              <a:defRPr lang="en-US"/>
            </a:pPr>
            <a:endPar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400"/>
              </a:spcAft>
              <a:buClrTx/>
              <a:buSzTx/>
              <a:buFontTx/>
              <a:buNone/>
              <a:tabLst/>
              <a:defRPr lang="en-US"/>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4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b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br>
            <a:endParaRPr kumimoji="0" lang="en-US" sz="1000" b="1" i="0" u="none" strike="noStrike" kern="0" cap="none" spc="0" normalizeH="0" baseline="0" noProof="0" dirty="0">
              <a:ln>
                <a:noFill/>
              </a:ln>
              <a:solidFill>
                <a:srgbClr val="FFFFFF"/>
              </a:solidFill>
              <a:effectLst/>
              <a:uLnTx/>
              <a:uFillTx/>
              <a:latin typeface="Arial" charset="0"/>
              <a:ea typeface="Arial" charset="0"/>
              <a:cs typeface="Arial" charset="0"/>
            </a:endParaRPr>
          </a:p>
        </p:txBody>
      </p:sp>
      <p:sp>
        <p:nvSpPr>
          <p:cNvPr id="8" name="TextBox 8"/>
          <p:cNvSpPr txBox="1"/>
          <p:nvPr/>
        </p:nvSpPr>
        <p:spPr>
          <a:xfrm>
            <a:off x="2815200" y="6244191"/>
            <a:ext cx="4428000" cy="746543"/>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B. Braun </a:t>
            </a: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Melsungen</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AG supplies the global healthcare market with anesthetics, intensive-care medicine, cardiology treatments, extra-corporal blood treatments and products for surgery, as well as services for hospitals, general practitioners and the homecare sector. The company employs 54,000 people spread across 61 countries, and generates annual revenues of EUR5.43 billion</a:t>
            </a:r>
            <a:r>
              <a:rPr kumimoji="0" lang="en-US" sz="1000" b="0" i="0" u="none" strike="noStrike" kern="0" cap="none" spc="0" normalizeH="0" baseline="0" noProof="0" dirty="0">
                <a:ln>
                  <a:noFill/>
                </a:ln>
                <a:solidFill>
                  <a:sysClr val="windowText" lastClr="000000"/>
                </a:solidFill>
                <a:effectLst/>
                <a:uLnTx/>
                <a:uFillTx/>
              </a:rPr>
              <a:t>.</a:t>
            </a:r>
            <a:endParaRPr kumimoji="0" lang="en-GB" sz="10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pitchFamily="34" charset="-128"/>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37360" cy="3245202"/>
        </p:xfrm>
        <a:graphic>
          <a:graphicData uri="http://schemas.openxmlformats.org/drawingml/2006/table">
            <a:tbl>
              <a:tblPr/>
              <a:tblGrid>
                <a:gridCol w="1737360">
                  <a:extLst>
                    <a:ext uri="{9D8B030D-6E8A-4147-A177-3AD203B41FA5}">
                      <a16:colId xmlns:a16="http://schemas.microsoft.com/office/drawing/2014/main" val="20000"/>
                    </a:ext>
                  </a:extLst>
                </a:gridCol>
              </a:tblGrid>
              <a:tr h="296464">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Smart</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Decision Making</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64050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rgbClr val="000000"/>
                          </a:solidFill>
                          <a:latin typeface="Arial" panose="020B0604020202020204" pitchFamily="34" charset="0"/>
                          <a:cs typeface="Arial" panose="020B0604020202020204" pitchFamily="34" charset="0"/>
                        </a:rPr>
                        <a:t>supported by accurate, up-to-date figures</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Enormous</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Savings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686337">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rgbClr val="000000"/>
                          </a:solidFill>
                          <a:latin typeface="Arial" panose="020B0604020202020204" pitchFamily="34" charset="0"/>
                          <a:cs typeface="Arial" panose="020B0604020202020204" pitchFamily="34" charset="0"/>
                        </a:rPr>
                        <a:t>on manual work enabled by introducing automation</a:t>
                      </a:r>
                      <a:endParaRPr lang="en-US" altLang="en-US" sz="1000" dirty="0">
                        <a:latin typeface="Arial" panose="020B0604020202020204" pitchFamily="34" charset="0"/>
                        <a:ea typeface="MS PGothic" panose="020B0600070205080204" pitchFamily="34" charset="-128"/>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More</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Opportunities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561721">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rgbClr val="000000"/>
                          </a:solidFill>
                          <a:latin typeface="Arial" panose="020B0604020202020204" pitchFamily="34" charset="0"/>
                          <a:cs typeface="Arial" panose="020B0604020202020204" pitchFamily="34" charset="0"/>
                        </a:rPr>
                        <a:t>to further improve corporate group management</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1184409"/>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IBM® </a:t>
            </a:r>
            <a:r>
              <a:rPr kumimoji="0" lang="en-GB"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Cognos</a:t>
            </a: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Disclosure Management</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IBM </a:t>
            </a:r>
            <a:r>
              <a:rPr kumimoji="0" lang="en-GB"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Cognos</a:t>
            </a: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TM1®</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IBM </a:t>
            </a:r>
            <a:r>
              <a:rPr kumimoji="0" lang="en-GB"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Cognos</a:t>
            </a: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Controller</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28RIhGA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94834" y="495256"/>
            <a:ext cx="1756731"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Healthcare</a:t>
            </a:r>
          </a:p>
        </p:txBody>
      </p:sp>
      <p:sp>
        <p:nvSpPr>
          <p:cNvPr id="6" name="Rectangle 2"/>
          <p:cNvSpPr>
            <a:spLocks noChangeArrowheads="1"/>
          </p:cNvSpPr>
          <p:nvPr/>
        </p:nvSpPr>
        <p:spPr bwMode="auto">
          <a:xfrm>
            <a:off x="622199" y="1093679"/>
            <a:ext cx="225792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Rectangle 4"/>
          <p:cNvSpPr>
            <a:spLocks noChangeArrowheads="1"/>
          </p:cNvSpPr>
          <p:nvPr/>
        </p:nvSpPr>
        <p:spPr bwMode="auto">
          <a:xfrm>
            <a:off x="8191245" y="515501"/>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7253" y="1097802"/>
            <a:ext cx="4136910" cy="2652176"/>
          </a:xfrm>
          <a:prstGeom prst="rect">
            <a:avLst/>
          </a:prstGeom>
        </p:spPr>
      </p:pic>
      <p:sp>
        <p:nvSpPr>
          <p:cNvPr id="24" name="TextBox 6"/>
          <p:cNvSpPr txBox="1"/>
          <p:nvPr/>
        </p:nvSpPr>
        <p:spPr>
          <a:xfrm>
            <a:off x="820996" y="2703867"/>
            <a:ext cx="3844413" cy="983228"/>
          </a:xfrm>
          <a:prstGeom prst="rect">
            <a:avLst/>
          </a:prstGeom>
          <a:solidFill>
            <a:schemeClr val="bg1">
              <a:alpha val="90000"/>
            </a:schemeClr>
          </a:solidFill>
          <a:ln>
            <a:noFill/>
          </a:ln>
        </p:spPr>
        <p:txBody>
          <a:bodyPr wrap="square" lIns="72000" tIns="72000" rIns="72000" bIns="7200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200" b="1" i="1" u="none" strike="noStrike" kern="0" cap="none" spc="0" normalizeH="0" baseline="0" noProof="0" dirty="0">
                <a:ln>
                  <a:noFill/>
                </a:ln>
                <a:solidFill>
                  <a:srgbClr val="0070C0"/>
                </a:solidFill>
                <a:effectLst/>
                <a:uLnTx/>
                <a:uFillTx/>
                <a:latin typeface="Arial" panose="020B0604020202020204" pitchFamily="34" charset="0"/>
                <a:ea typeface="DejaVu Sans" charset="0"/>
                <a:cs typeface="Arial" panose="020B0604020202020204" pitchFamily="34" charset="0"/>
              </a:rPr>
              <a:t>“</a:t>
            </a:r>
            <a:r>
              <a:rPr kumimoji="0" lang="en-GB" altLang="en-US" sz="1200" b="1" i="1"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The integrated IBM </a:t>
            </a:r>
            <a:r>
              <a:rPr kumimoji="0" lang="en-GB" altLang="en-US" sz="1200" b="1" i="1" u="none" strike="noStrike" kern="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Cognos</a:t>
            </a:r>
            <a:r>
              <a:rPr kumimoji="0" lang="en-GB" altLang="en-US" sz="1200" b="1" i="1"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solution enables globally harmonized reporting and effective corporate governance</a:t>
            </a:r>
            <a:r>
              <a:rPr kumimoji="0" lang="en-GB" altLang="en-US" sz="1200" b="0" i="1" u="none" strike="noStrike" kern="0" cap="none" spc="0" normalizeH="0" baseline="0" noProof="0" dirty="0">
                <a:ln>
                  <a:noFill/>
                </a:ln>
                <a:solidFill>
                  <a:sysClr val="windowText" lastClr="000000"/>
                </a:solidFill>
                <a:effectLst/>
                <a:uLnTx/>
                <a:uFillTx/>
                <a:cs typeface="Arial Unicode MS" pitchFamily="32" charset="0"/>
              </a:rPr>
              <a:t>.</a:t>
            </a:r>
            <a:r>
              <a:rPr kumimoji="0" lang="en-US" altLang="en-US" sz="1200" b="1" i="1" u="none" strike="noStrike" kern="0" cap="none" spc="0" normalizeH="0" baseline="0" noProof="0" dirty="0">
                <a:ln>
                  <a:noFill/>
                </a:ln>
                <a:solidFill>
                  <a:srgbClr val="0070C0"/>
                </a:solidFill>
                <a:effectLst/>
                <a:uLnTx/>
                <a:uFillTx/>
                <a:latin typeface="Arial" panose="020B0604020202020204" pitchFamily="34" charset="0"/>
                <a:ea typeface="DejaVu Sans" charset="0"/>
                <a:cs typeface="Arial" panose="020B0604020202020204" pitchFamily="34"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rPr>
              <a:t>— </a:t>
            </a:r>
            <a:r>
              <a:rPr kumimoji="0" lang="en-GB"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Uwe </a:t>
            </a:r>
            <a:r>
              <a:rPr kumimoji="0" lang="en-GB" altLang="en-US" sz="1200" b="0" i="1" u="none" strike="noStrike" kern="0" cap="none" spc="0" normalizeH="0" baseline="0" noProof="0" dirty="0" err="1">
                <a:ln>
                  <a:noFill/>
                </a:ln>
                <a:solidFill>
                  <a:schemeClr val="tx2">
                    <a:lumMod val="60000"/>
                    <a:lumOff val="40000"/>
                  </a:schemeClr>
                </a:solidFill>
                <a:effectLst/>
                <a:uLnTx/>
                <a:uFillTx/>
                <a:latin typeface="Arial" panose="020B0604020202020204" pitchFamily="34" charset="0"/>
                <a:cs typeface="Arial" panose="020B0604020202020204" pitchFamily="34" charset="0"/>
              </a:rPr>
              <a:t>Waldschmidt</a:t>
            </a:r>
            <a:r>
              <a:rPr kumimoji="0" lang="en-GB"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 Head of Corporate Reporting, B. Braun </a:t>
            </a:r>
            <a:r>
              <a:rPr kumimoji="0" lang="en-GB" altLang="en-US" sz="1200" b="0" i="1" u="none" strike="noStrike" kern="0" cap="none" spc="0" normalizeH="0" baseline="0" noProof="0" dirty="0" err="1">
                <a:ln>
                  <a:noFill/>
                </a:ln>
                <a:solidFill>
                  <a:schemeClr val="tx2">
                    <a:lumMod val="60000"/>
                    <a:lumOff val="40000"/>
                  </a:schemeClr>
                </a:solidFill>
                <a:effectLst/>
                <a:uLnTx/>
                <a:uFillTx/>
                <a:latin typeface="Arial" panose="020B0604020202020204" pitchFamily="34" charset="0"/>
                <a:cs typeface="Arial" panose="020B0604020202020204" pitchFamily="34" charset="0"/>
              </a:rPr>
              <a:t>Melsungen</a:t>
            </a:r>
            <a:r>
              <a:rPr kumimoji="0" lang="en-GB"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 AG</a:t>
            </a:r>
            <a:endPar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907865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25900"/>
            <a:ext cx="4428000" cy="2289511"/>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Fresenius Medical Care</a:t>
            </a:r>
          </a:p>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Optimizes external financial reporting</a:t>
            </a:r>
            <a:endPar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endParaRPr>
          </a:p>
        </p:txBody>
      </p:sp>
      <p:sp>
        <p:nvSpPr>
          <p:cNvPr id="4" name="TextBox 4"/>
          <p:cNvSpPr txBox="1"/>
          <p:nvPr/>
        </p:nvSpPr>
        <p:spPr>
          <a:xfrm>
            <a:off x="5173200" y="1241799"/>
            <a:ext cx="4243516" cy="10356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Fresenius Medical Care wanted to optimize its reporting process, particularly in light of the increased demands made by regulatory authorities on external financial reporting.</a:t>
            </a:r>
            <a:endPar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dirty="0">
              <a:ln>
                <a:noFill/>
              </a:ln>
              <a:solidFill>
                <a:srgbClr val="000000"/>
              </a:solidFill>
              <a:effectLst/>
              <a:uLnTx/>
              <a:uFillTx/>
              <a:ea typeface="MS PGothic" pitchFamily="34" charset="-128"/>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5" name="TextBox 5"/>
          <p:cNvSpPr txBox="1"/>
          <p:nvPr/>
        </p:nvSpPr>
        <p:spPr>
          <a:xfrm>
            <a:off x="5173200" y="2425593"/>
            <a:ext cx="4392688" cy="1294144"/>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Fresenius Medical Care implemented IBM® </a:t>
            </a: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Cognos</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Disclosure Management, a complete solution for collaborative financial reporting.</a:t>
            </a:r>
            <a:endPar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defTabSz="914400" eaLnBrk="1" fontAlgn="auto" latinLnBrk="0" hangingPunct="1">
              <a:lnSpc>
                <a:spcPct val="100000"/>
              </a:lnSpc>
              <a:spcBef>
                <a:spcPts val="0"/>
              </a:spcBef>
              <a:spcAft>
                <a:spcPts val="400"/>
              </a:spcAft>
              <a:buClrTx/>
              <a:buSzTx/>
              <a:buFontTx/>
              <a:buNone/>
              <a:tabLst/>
              <a:defRPr lang="en-US"/>
            </a:pPr>
            <a:endPar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400"/>
              </a:spcAft>
              <a:buClrTx/>
              <a:buSzTx/>
              <a:buFontTx/>
              <a:buNone/>
              <a:tabLst/>
              <a:defRPr lang="en-US"/>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4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b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br>
            <a:endParaRPr kumimoji="0" lang="en-US" sz="1000" b="1" i="0" u="none" strike="noStrike" kern="0" cap="none" spc="0" normalizeH="0" baseline="0" noProof="0" dirty="0">
              <a:ln>
                <a:noFill/>
              </a:ln>
              <a:solidFill>
                <a:srgbClr val="FFFFFF"/>
              </a:solidFill>
              <a:effectLst/>
              <a:uLnTx/>
              <a:uFillTx/>
              <a:latin typeface="Arial" charset="0"/>
              <a:ea typeface="Arial" charset="0"/>
              <a:cs typeface="Arial" charset="0"/>
            </a:endParaRPr>
          </a:p>
        </p:txBody>
      </p:sp>
      <p:sp>
        <p:nvSpPr>
          <p:cNvPr id="8" name="TextBox 8"/>
          <p:cNvSpPr txBox="1"/>
          <p:nvPr/>
        </p:nvSpPr>
        <p:spPr>
          <a:xfrm>
            <a:off x="2815200" y="5944624"/>
            <a:ext cx="4428000" cy="1301750"/>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Fresenius Medical Care is the world’s largest integrated provider of products and services for individuals undergoing dialysis because of chronic kidney failure. Through its network of over 3,400 dialysis clinics, the company provides dialysis treatment to more than 290,000 patients worldwide.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pitchFamily="34" charset="-128"/>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37360" cy="3185831"/>
        </p:xfrm>
        <a:graphic>
          <a:graphicData uri="http://schemas.openxmlformats.org/drawingml/2006/table">
            <a:tbl>
              <a:tblPr/>
              <a:tblGrid>
                <a:gridCol w="1737360">
                  <a:extLst>
                    <a:ext uri="{9D8B030D-6E8A-4147-A177-3AD203B41FA5}">
                      <a16:colId xmlns:a16="http://schemas.microsoft.com/office/drawing/2014/main" val="20000"/>
                    </a:ext>
                  </a:extLst>
                </a:gridCol>
              </a:tblGrid>
              <a:tr h="296464">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Streamlines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64050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cs typeface="Arial" panose="020B0604020202020204" pitchFamily="34" charset="0"/>
                        </a:rPr>
                        <a:t>The</a:t>
                      </a:r>
                      <a:r>
                        <a:rPr lang="en-GB" altLang="en-US" sz="1000" baseline="0" dirty="0">
                          <a:solidFill>
                            <a:schemeClr val="tx1"/>
                          </a:solidFill>
                          <a:latin typeface="Arial" panose="020B0604020202020204" pitchFamily="34" charset="0"/>
                          <a:cs typeface="Arial" panose="020B0604020202020204" pitchFamily="34" charset="0"/>
                        </a:rPr>
                        <a:t> reporting process</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Maintaining</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686337">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ea typeface="+mn-ea"/>
                          <a:cs typeface="Arial" panose="020B0604020202020204" pitchFamily="34" charset="0"/>
                        </a:rPr>
                        <a:t>A</a:t>
                      </a:r>
                      <a:r>
                        <a:rPr lang="en-GB" altLang="en-US" sz="1000" baseline="0" dirty="0">
                          <a:solidFill>
                            <a:schemeClr val="tx1"/>
                          </a:solidFill>
                          <a:latin typeface="Arial" panose="020B0604020202020204" pitchFamily="34" charset="0"/>
                          <a:ea typeface="+mn-ea"/>
                          <a:cs typeface="Arial" panose="020B0604020202020204" pitchFamily="34" charset="0"/>
                        </a:rPr>
                        <a:t> complete history of all changes</a:t>
                      </a:r>
                      <a:endParaRPr lang="en-US" altLang="en-US" sz="1000" dirty="0">
                        <a:latin typeface="Arial" panose="020B0604020202020204" pitchFamily="34" charset="0"/>
                        <a:ea typeface="MS PGothic" panose="020B0600070205080204" pitchFamily="34" charset="-128"/>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Well</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Equipped</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561721">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cs typeface="Arial" panose="020B0604020202020204" pitchFamily="34" charset="0"/>
                        </a:rPr>
                        <a:t>To</a:t>
                      </a:r>
                      <a:r>
                        <a:rPr lang="en-GB" altLang="en-US" sz="1000" baseline="0" dirty="0">
                          <a:solidFill>
                            <a:schemeClr val="tx1"/>
                          </a:solidFill>
                          <a:latin typeface="Arial" panose="020B0604020202020204" pitchFamily="34" charset="0"/>
                          <a:cs typeface="Arial" panose="020B0604020202020204" pitchFamily="34" charset="0"/>
                        </a:rPr>
                        <a:t> face upcoming challenges in financial reporting</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1184409"/>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IBM® </a:t>
            </a:r>
            <a:r>
              <a:rPr kumimoji="0" lang="en-GB"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Cognos</a:t>
            </a: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Disclosure Management</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GB"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Cognos</a:t>
            </a: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Financial Statement Reporting</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28RIhGA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94834" y="495256"/>
            <a:ext cx="1756731"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Healthcare</a:t>
            </a:r>
          </a:p>
        </p:txBody>
      </p:sp>
      <p:sp>
        <p:nvSpPr>
          <p:cNvPr id="6" name="Rectangle 2"/>
          <p:cNvSpPr>
            <a:spLocks noChangeArrowheads="1"/>
          </p:cNvSpPr>
          <p:nvPr/>
        </p:nvSpPr>
        <p:spPr bwMode="auto">
          <a:xfrm>
            <a:off x="622199" y="1093679"/>
            <a:ext cx="225792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Rectangle 4"/>
          <p:cNvSpPr>
            <a:spLocks noChangeArrowheads="1"/>
          </p:cNvSpPr>
          <p:nvPr/>
        </p:nvSpPr>
        <p:spPr bwMode="auto">
          <a:xfrm>
            <a:off x="7497344" y="495256"/>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6917" y="1103511"/>
            <a:ext cx="4120320" cy="2631503"/>
          </a:xfrm>
          <a:prstGeom prst="rect">
            <a:avLst/>
          </a:prstGeom>
        </p:spPr>
      </p:pic>
      <p:sp>
        <p:nvSpPr>
          <p:cNvPr id="25" name="TextBox 6"/>
          <p:cNvSpPr txBox="1"/>
          <p:nvPr/>
        </p:nvSpPr>
        <p:spPr>
          <a:xfrm>
            <a:off x="840660" y="2509568"/>
            <a:ext cx="3844413" cy="1156792"/>
          </a:xfrm>
          <a:prstGeom prst="rect">
            <a:avLst/>
          </a:prstGeom>
          <a:solidFill>
            <a:schemeClr val="bg1">
              <a:alpha val="90000"/>
            </a:schemeClr>
          </a:solidFill>
          <a:ln>
            <a:noFill/>
          </a:ln>
        </p:spPr>
        <p:txBody>
          <a:bodyPr wrap="square" lIns="72000" tIns="72000" rIns="72000" bIns="7200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200" b="1" i="1" u="none" strike="noStrike" kern="0" cap="none" spc="0" normalizeH="0" baseline="0" noProof="0" dirty="0">
                <a:ln>
                  <a:noFill/>
                </a:ln>
                <a:solidFill>
                  <a:srgbClr val="0070C0"/>
                </a:solidFill>
                <a:effectLst/>
                <a:uLnTx/>
                <a:uFillTx/>
                <a:latin typeface="Arial" panose="020B0604020202020204" pitchFamily="34" charset="0"/>
                <a:ea typeface="DejaVu Sans" charset="0"/>
                <a:cs typeface="Arial" panose="020B0604020202020204" pitchFamily="34" charset="0"/>
              </a:rPr>
              <a:t>“</a:t>
            </a:r>
            <a:r>
              <a:rPr kumimoji="0" lang="en-US" sz="1200" b="1" i="1"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With IBM </a:t>
            </a:r>
            <a:r>
              <a:rPr kumimoji="0" lang="en-US" sz="1200" b="1" i="1" u="none" strike="noStrike" kern="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Cognos</a:t>
            </a:r>
            <a:r>
              <a:rPr kumimoji="0" lang="en-US" sz="1200" b="1" i="1"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Disclosure Management, we feel well equipped to face upcoming challenges in financial reporting</a:t>
            </a:r>
            <a:r>
              <a:rPr kumimoji="0" lang="en-US" sz="1200" b="0" i="1" u="none" strike="noStrike" kern="0" cap="none" spc="0" normalizeH="0" baseline="0" noProof="0" dirty="0">
                <a:ln>
                  <a:noFill/>
                </a:ln>
                <a:solidFill>
                  <a:sysClr val="windowText" lastClr="000000"/>
                </a:solidFill>
                <a:effectLst/>
                <a:uLnTx/>
                <a:uFillTx/>
              </a:rPr>
              <a:t>.</a:t>
            </a:r>
            <a:r>
              <a:rPr kumimoji="0" lang="en-US" altLang="en-US" sz="1200" b="1" i="1" u="none" strike="noStrike" kern="0" cap="none" spc="0" normalizeH="0" baseline="0" noProof="0" dirty="0">
                <a:ln>
                  <a:noFill/>
                </a:ln>
                <a:solidFill>
                  <a:srgbClr val="0070C0"/>
                </a:solidFill>
                <a:effectLst/>
                <a:uLnTx/>
                <a:uFillTx/>
                <a:latin typeface="Arial" panose="020B0604020202020204" pitchFamily="34" charset="0"/>
                <a:ea typeface="DejaVu Sans" charset="0"/>
                <a:cs typeface="Arial" panose="020B0604020202020204" pitchFamily="34"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rPr>
              <a:t>— </a:t>
            </a:r>
            <a:r>
              <a:rPr kumimoji="0" 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Vice President Consolidation &amp; Financial Statements, Corporate Controlling &amp; Corporate Accounting</a:t>
            </a:r>
            <a:endParaRPr kumimoji="0" lang="en-GB"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1145910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975" y="1106293"/>
            <a:ext cx="4576472" cy="2646012"/>
          </a:xfrm>
          <a:prstGeom prst="rect">
            <a:avLst/>
          </a:prstGeom>
        </p:spPr>
      </p:pic>
      <p:sp>
        <p:nvSpPr>
          <p:cNvPr id="3" name="TextBox 3"/>
          <p:cNvSpPr txBox="1"/>
          <p:nvPr/>
        </p:nvSpPr>
        <p:spPr>
          <a:xfrm>
            <a:off x="2815200" y="4009480"/>
            <a:ext cx="4428000" cy="2218292"/>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de-DE"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International Medical Corps  </a:t>
            </a:r>
          </a:p>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400" b="1" i="0" u="none" strike="noStrike" kern="0" cap="none" spc="0" normalizeH="0" baseline="0" noProof="0" dirty="0">
                <a:ln>
                  <a:noFill/>
                </a:ln>
                <a:solidFill>
                  <a:srgbClr val="00B0F0"/>
                </a:solidFill>
                <a:effectLst/>
                <a:uLnTx/>
                <a:uFillTx/>
                <a:latin typeface="Arial" panose="020B0604020202020204" pitchFamily="34" charset="0"/>
                <a:cs typeface="Arial" panose="020B0604020202020204" pitchFamily="34" charset="0"/>
              </a:rPr>
              <a:t>Uses advanced analytics to shrink response times and save lives</a:t>
            </a:r>
          </a:p>
          <a:p>
            <a:pPr marL="0" marR="0" lvl="0" indent="0" defTabSz="914400" eaLnBrk="1" fontAlgn="auto" latinLnBrk="0" hangingPunct="1">
              <a:lnSpc>
                <a:spcPct val="100000"/>
              </a:lnSpc>
              <a:spcBef>
                <a:spcPts val="0"/>
              </a:spcBef>
              <a:spcAft>
                <a:spcPts val="800"/>
              </a:spcAft>
              <a:buClrTx/>
              <a:buSzTx/>
              <a:buFontTx/>
              <a:buNone/>
              <a:tabLst/>
              <a:defRPr lang="en-US"/>
            </a:pPr>
            <a:endPar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endParaRPr>
          </a:p>
        </p:txBody>
      </p:sp>
      <p:sp>
        <p:nvSpPr>
          <p:cNvPr id="8" name="TextBox 8"/>
          <p:cNvSpPr txBox="1"/>
          <p:nvPr/>
        </p:nvSpPr>
        <p:spPr>
          <a:xfrm>
            <a:off x="2815200" y="6481681"/>
            <a:ext cx="4428000" cy="919317"/>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Arial" charset="0"/>
              </a:rPr>
              <a:t>International Medical Corps (IMC) is a global humanitarian nonprofit organization founded in 1984 by volunteer doctors and nurses. The organization provides disaster relief in addition to healthcare and training, with the goal of creating self-reliant medical services in disaster-prone areas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Arial" charset="0"/>
              </a:rPr>
              <a:t> </a:t>
            </a: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dirty="0">
              <a:ln>
                <a:noFill/>
              </a:ln>
              <a:solidFill>
                <a:srgbClr val="EC008B"/>
              </a:solidFill>
              <a:effectLst/>
              <a:uLnTx/>
              <a:uFillTx/>
              <a:latin typeface="Times New Roman" charset="77"/>
              <a:ea typeface="Times New Roman" charset="77"/>
              <a:cs typeface="Times New Roman" charset="77"/>
            </a:endParaRPr>
          </a:p>
        </p:txBody>
      </p:sp>
      <p:sp>
        <p:nvSpPr>
          <p:cNvPr id="11" name="TextBox 8"/>
          <p:cNvSpPr txBox="1"/>
          <p:nvPr/>
        </p:nvSpPr>
        <p:spPr>
          <a:xfrm>
            <a:off x="7535699" y="3997935"/>
            <a:ext cx="2070000" cy="1303530"/>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endParaRPr kumimoji="0" lang="en-US" sz="1200" b="0"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endParaRPr>
          </a:p>
          <a:p>
            <a:pPr marL="88900" marR="0" lvl="0" indent="-88900" defTabSz="914400" eaLnBrk="1" fontAlgn="auto" latinLnBrk="0" hangingPunct="1">
              <a:lnSpc>
                <a:spcPts val="1000"/>
              </a:lnSpc>
              <a:spcBef>
                <a:spcPts val="0"/>
              </a:spcBef>
              <a:spcAft>
                <a:spcPts val="400"/>
              </a:spcAft>
              <a:buClr>
                <a:prstClr val="white"/>
              </a:buClr>
              <a:buSzPct val="100000"/>
              <a:buFont typeface="Arial" panose="020B0604020202020204" pitchFamily="34" charset="0"/>
              <a:buChar char="•"/>
              <a:tabLst>
                <a:tab pos="88900" algn="l"/>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Cognos Analytics</a:t>
            </a:r>
          </a:p>
          <a:p>
            <a:pPr marL="88900" marR="0" lvl="0" indent="-88900" defTabSz="914400" eaLnBrk="1" fontAlgn="auto" latinLnBrk="0" hangingPunct="1">
              <a:lnSpc>
                <a:spcPts val="1000"/>
              </a:lnSpc>
              <a:spcBef>
                <a:spcPts val="0"/>
              </a:spcBef>
              <a:spcAft>
                <a:spcPts val="400"/>
              </a:spcAft>
              <a:buClr>
                <a:prstClr val="white"/>
              </a:buClr>
              <a:buSzPct val="100000"/>
              <a:buFont typeface="Arial" panose="020B0604020202020204" pitchFamily="34" charset="0"/>
              <a:buChar char="•"/>
              <a:tabLst>
                <a:tab pos="88900" algn="l"/>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Cognos TM1</a:t>
            </a:r>
          </a:p>
          <a:p>
            <a:pPr marL="88900" marR="0" lvl="0" indent="-88900" defTabSz="914400" eaLnBrk="1" fontAlgn="auto" latinLnBrk="0" hangingPunct="1">
              <a:lnSpc>
                <a:spcPts val="1000"/>
              </a:lnSpc>
              <a:spcBef>
                <a:spcPts val="0"/>
              </a:spcBef>
              <a:spcAft>
                <a:spcPts val="400"/>
              </a:spcAft>
              <a:buClr>
                <a:prstClr val="white"/>
              </a:buClr>
              <a:buSzPct val="100000"/>
              <a:buFont typeface="Arial" panose="020B0604020202020204" pitchFamily="34" charset="0"/>
              <a:buChar char="•"/>
              <a:tabLst>
                <a:tab pos="88900" algn="l"/>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SPSS Statistics  </a:t>
            </a:r>
          </a:p>
          <a:p>
            <a:pPr marL="88900" marR="0" lvl="0" indent="-88900" defTabSz="914400" eaLnBrk="1" fontAlgn="auto" latinLnBrk="0" hangingPunct="1">
              <a:lnSpc>
                <a:spcPts val="1000"/>
              </a:lnSpc>
              <a:spcBef>
                <a:spcPts val="0"/>
              </a:spcBef>
              <a:spcAft>
                <a:spcPts val="400"/>
              </a:spcAft>
              <a:buClr>
                <a:prstClr val="white"/>
              </a:buClr>
              <a:buSzPct val="100000"/>
              <a:buFont typeface="Arial" panose="020B0604020202020204" pitchFamily="34" charset="0"/>
              <a:buChar char="•"/>
              <a:tabLst>
                <a:tab pos="88900" algn="l"/>
              </a:tabLst>
              <a:defRPr/>
            </a:pPr>
            <a:endParaRPr kumimoji="0" lang="en-GB" sz="1000" b="0" i="0" u="none" strike="noStrike" kern="0" cap="none" spc="0" normalizeH="0" baseline="0" noProof="0" dirty="0">
              <a:ln>
                <a:noFill/>
              </a:ln>
              <a:solidFill>
                <a:prstClr val="black"/>
              </a:solidFill>
              <a:effectLst/>
              <a:uLnTx/>
              <a:uFillTx/>
              <a:latin typeface="Arial" panose="020B0604020202020204" pitchFamily="34" charset="0"/>
              <a:ea typeface="HelvNeue Light for IBM" charset="77"/>
              <a:cs typeface="Arial" panose="020B0604020202020204" pitchFamily="34" charset="0"/>
            </a:endParaRPr>
          </a:p>
        </p:txBody>
      </p:sp>
      <p:sp>
        <p:nvSpPr>
          <p:cNvPr id="13" name="TextBox 12"/>
          <p:cNvSpPr txBox="1"/>
          <p:nvPr/>
        </p:nvSpPr>
        <p:spPr>
          <a:xfrm>
            <a:off x="3756734" y="459117"/>
            <a:ext cx="2356389"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Healthcare </a:t>
            </a:r>
          </a:p>
        </p:txBody>
      </p:sp>
      <p:graphicFrame>
        <p:nvGraphicFramePr>
          <p:cNvPr id="24" name="Table 10"/>
          <p:cNvGraphicFramePr/>
          <p:nvPr>
            <p:extLst/>
          </p:nvPr>
        </p:nvGraphicFramePr>
        <p:xfrm>
          <a:off x="457200" y="4025900"/>
          <a:ext cx="1769806" cy="3456568"/>
        </p:xfrm>
        <a:graphic>
          <a:graphicData uri="http://schemas.openxmlformats.org/drawingml/2006/table">
            <a:tbl>
              <a:tblPr/>
              <a:tblGrid>
                <a:gridCol w="1769806">
                  <a:extLst>
                    <a:ext uri="{9D8B030D-6E8A-4147-A177-3AD203B41FA5}">
                      <a16:colId xmlns:a16="http://schemas.microsoft.com/office/drawing/2014/main" val="20000"/>
                    </a:ext>
                  </a:extLst>
                </a:gridCol>
              </a:tblGrid>
              <a:tr h="219362">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1214572">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de-DE" sz="1200" b="1" baseline="0" dirty="0">
                          <a:solidFill>
                            <a:srgbClr val="00AFD8"/>
                          </a:solidFill>
                          <a:latin typeface="Arial" panose="020B0604020202020204" pitchFamily="34" charset="0"/>
                          <a:ea typeface="HelvNeue Bold for IBM" charset="77"/>
                          <a:cs typeface="Arial" panose="020B0604020202020204" pitchFamily="34" charset="0"/>
                        </a:rPr>
                        <a:t>Provides better care</a:t>
                      </a:r>
                    </a:p>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HelvNeue Light for IBM" charset="77"/>
                          <a:cs typeface="Arial" panose="020B0604020202020204" pitchFamily="34" charset="0"/>
                        </a:rPr>
                        <a:t>To victims of disasters, with automated processes and easier analysis  </a:t>
                      </a:r>
                      <a:endParaRPr lang="de-DE" sz="1200" b="1" baseline="0" dirty="0">
                        <a:solidFill>
                          <a:srgbClr val="00AFD8"/>
                        </a:solidFill>
                        <a:latin typeface="Arial" panose="020B0604020202020204" pitchFamily="34" charset="0"/>
                        <a:ea typeface="HelvNeue Bold for IBM" charset="77"/>
                        <a:cs typeface="Arial" panose="020B0604020202020204" pitchFamily="34" charset="0"/>
                      </a:endParaRPr>
                    </a:p>
                    <a:p>
                      <a:pPr marL="50800" marR="50800" lvl="0" indent="0">
                        <a:lnSpc>
                          <a:spcPct val="100000"/>
                        </a:lnSpc>
                        <a:spcAft>
                          <a:spcPts val="600"/>
                        </a:spcAft>
                        <a:defRPr lang="en-US"/>
                      </a:pPr>
                      <a:endParaRPr lang="de-DE" sz="1200" b="1" baseline="0" dirty="0">
                        <a:solidFill>
                          <a:srgbClr val="00AFD8"/>
                        </a:solidFill>
                        <a:latin typeface="Arial" panose="020B0604020202020204" pitchFamily="34" charset="0"/>
                        <a:ea typeface="HelvNeue Bold for IBM" charset="77"/>
                        <a:cs typeface="Arial" panose="020B0604020202020204" pitchFamily="34" charset="0"/>
                      </a:endParaRPr>
                    </a:p>
                    <a:p>
                      <a:pPr marL="50800" marR="50800" lvl="0" indent="0">
                        <a:lnSpc>
                          <a:spcPct val="100000"/>
                        </a:lnSpc>
                        <a:spcAft>
                          <a:spcPts val="600"/>
                        </a:spcAft>
                        <a:defRPr lang="en-US"/>
                      </a:pPr>
                      <a:r>
                        <a:rPr lang="de-DE" sz="1200" b="1" baseline="0" dirty="0">
                          <a:solidFill>
                            <a:srgbClr val="00AFD8"/>
                          </a:solidFill>
                          <a:latin typeface="Arial" panose="020B0604020202020204" pitchFamily="34" charset="0"/>
                          <a:ea typeface="HelvNeue Bold for IBM" charset="77"/>
                          <a:cs typeface="Arial" panose="020B0604020202020204" pitchFamily="34" charset="0"/>
                        </a:rPr>
                        <a:t>Responds faster </a:t>
                      </a:r>
                      <a:endParaRPr lang="de-DE"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2022634">
                <a:tc>
                  <a:txBody>
                    <a:bodyPr/>
                    <a:lstStyle/>
                    <a:p>
                      <a:pPr marL="50800" marR="50800" lvl="0" indent="0">
                        <a:lnSpc>
                          <a:spcPct val="100000"/>
                        </a:lnSpc>
                        <a:spcAft>
                          <a:spcPts val="400"/>
                        </a:spcAft>
                        <a:defRPr lang="en-US"/>
                      </a:pPr>
                      <a:r>
                        <a:rPr lang="en-US" sz="1000" dirty="0">
                          <a:latin typeface="Arial" panose="020B0604020202020204" pitchFamily="34" charset="0"/>
                          <a:cs typeface="Arial" panose="020B0604020202020204" pitchFamily="34" charset="0"/>
                        </a:rPr>
                        <a:t>To patients</a:t>
                      </a:r>
                      <a:r>
                        <a:rPr lang="en-US" sz="1000" baseline="0" dirty="0">
                          <a:latin typeface="Arial" panose="020B0604020202020204" pitchFamily="34" charset="0"/>
                          <a:cs typeface="Arial" panose="020B0604020202020204" pitchFamily="34" charset="0"/>
                        </a:rPr>
                        <a:t> and disasters w</a:t>
                      </a:r>
                      <a:r>
                        <a:rPr lang="en-US" sz="1000" dirty="0">
                          <a:latin typeface="Arial" panose="020B0604020202020204" pitchFamily="34" charset="0"/>
                          <a:cs typeface="Arial" panose="020B0604020202020204" pitchFamily="34" charset="0"/>
                        </a:rPr>
                        <a:t>ith vital information consolidated into dashboards</a:t>
                      </a:r>
                    </a:p>
                    <a:p>
                      <a:pPr marL="50800" marR="50800" lvl="0" indent="0">
                        <a:lnSpc>
                          <a:spcPct val="100000"/>
                        </a:lnSpc>
                        <a:spcAft>
                          <a:spcPts val="400"/>
                        </a:spcAft>
                        <a:defRPr lang="en-US"/>
                      </a:pPr>
                      <a:endParaRPr lang="en-GB" sz="1000" baseline="0" dirty="0">
                        <a:solidFill>
                          <a:srgbClr val="59595B"/>
                        </a:solidFill>
                        <a:latin typeface="Arial" panose="020B0604020202020204" pitchFamily="34" charset="0"/>
                        <a:ea typeface="HelvNeue Light for IBM" charset="77"/>
                        <a:cs typeface="Arial" panose="020B0604020202020204" pitchFamily="34" charset="0"/>
                      </a:endParaRPr>
                    </a:p>
                    <a:p>
                      <a:pPr marL="50800" marR="50800" lvl="0" indent="0" algn="l" defTabSz="914400" rtl="0" eaLnBrk="1" fontAlgn="auto" latinLnBrk="0" hangingPunct="1">
                        <a:lnSpc>
                          <a:spcPct val="100000"/>
                        </a:lnSpc>
                        <a:spcBef>
                          <a:spcPts val="0"/>
                        </a:spcBef>
                        <a:spcAft>
                          <a:spcPts val="600"/>
                        </a:spcAft>
                        <a:buClrTx/>
                        <a:buSzTx/>
                        <a:buFontTx/>
                        <a:buNone/>
                        <a:tabLst/>
                        <a:defRPr lang="en-US"/>
                      </a:pPr>
                      <a:r>
                        <a:rPr kumimoji="0" lang="de-DE" sz="1200" b="1" i="0" u="none" strike="noStrike" kern="1200" cap="none" spc="0" normalizeH="0" baseline="0" noProof="0" dirty="0">
                          <a:ln>
                            <a:noFill/>
                          </a:ln>
                          <a:solidFill>
                            <a:srgbClr val="00AFD8"/>
                          </a:solidFill>
                          <a:effectLst/>
                          <a:uLnTx/>
                          <a:uFillTx/>
                          <a:latin typeface="Arial" panose="020B0604020202020204" pitchFamily="34" charset="0"/>
                          <a:ea typeface="HelvNeue Bold for IBM" charset="77"/>
                          <a:cs typeface="Arial" panose="020B0604020202020204" pitchFamily="34" charset="0"/>
                        </a:rPr>
                        <a:t>Clearer view of  finances / resources</a:t>
                      </a:r>
                    </a:p>
                    <a:p>
                      <a:pPr marL="50800" marR="50800" lvl="0" indent="0">
                        <a:lnSpc>
                          <a:spcPct val="100000"/>
                        </a:lnSpc>
                        <a:spcAft>
                          <a:spcPts val="400"/>
                        </a:spcAft>
                        <a:defRPr lang="en-US"/>
                      </a:pPr>
                      <a:r>
                        <a:rPr lang="en-US" sz="1000" baseline="0" dirty="0">
                          <a:solidFill>
                            <a:schemeClr val="tx1"/>
                          </a:solidFill>
                          <a:latin typeface="Arial" panose="020B0604020202020204" pitchFamily="34" charset="0"/>
                          <a:ea typeface="HelvNeue Light for IBM" charset="77"/>
                          <a:cs typeface="Arial" panose="020B0604020202020204" pitchFamily="34" charset="0"/>
                        </a:rPr>
                        <a:t>Can now see all donations and grants in real-time—helping to channel them to the right areas without delay.</a:t>
                      </a: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bl>
          </a:graphicData>
        </a:graphic>
      </p:graphicFrame>
      <p:sp>
        <p:nvSpPr>
          <p:cNvPr id="6" name="AutoShape 2" descr="Image result for grupo financiero banorte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6" name="TextBox 4"/>
          <p:cNvSpPr txBox="1"/>
          <p:nvPr/>
        </p:nvSpPr>
        <p:spPr>
          <a:xfrm>
            <a:off x="5108402" y="1282160"/>
            <a:ext cx="4251138" cy="10356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International Medical Corps (IMC) wanted to provide faster care to disaster victims, but a lack of actionable information on emerging situations made it difficult to allocate resources efficiently. </a:t>
            </a:r>
            <a:endParaRPr kumimoji="0" lang="en-US" altLang="en-US" sz="1000" b="0" i="0" u="none" strike="noStrike" kern="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endParaRPr>
          </a:p>
        </p:txBody>
      </p:sp>
      <p:sp>
        <p:nvSpPr>
          <p:cNvPr id="27" name="TextBox 5"/>
          <p:cNvSpPr txBox="1"/>
          <p:nvPr/>
        </p:nvSpPr>
        <p:spPr>
          <a:xfrm>
            <a:off x="5108402" y="2135519"/>
            <a:ext cx="4251138" cy="15182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0"/>
              </a:spcBef>
              <a:spcAft>
                <a:spcPts val="500"/>
              </a:spcAft>
              <a:buClrTx/>
              <a:buSzTx/>
              <a:buFontTx/>
              <a:buNone/>
              <a:tabLst/>
              <a:defRPr lang="en-US"/>
            </a:pPr>
            <a:r>
              <a:rPr kumimoji="0" lang="en-US" altLang="en-US" sz="1000" b="0" i="0" u="none" strike="noStrike" kern="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By replacing multiple separate reporting systems with a single, centralized IBM Analytics solution, IMC ensures doctors and coordinators have access to the information they need when they need it. </a:t>
            </a:r>
            <a:endParaRPr kumimoji="0" lang="en-GB" sz="1000" b="0" i="0" u="none" strike="noStrike" kern="0" cap="none" spc="0" normalizeH="0" baseline="0" noProof="0" dirty="0">
              <a:ln>
                <a:noFill/>
              </a:ln>
              <a:solidFill>
                <a:prstClr val="black"/>
              </a:solidFill>
              <a:effectLst/>
              <a:uLnTx/>
              <a:uFillTx/>
              <a:latin typeface="Arial" panose="020B0604020202020204" pitchFamily="34" charset="0"/>
              <a:ea typeface="HelvNeue Light for IBM" charset="77"/>
              <a:cs typeface="Arial" panose="020B0604020202020204" pitchFamily="34" charset="0"/>
            </a:endParaRPr>
          </a:p>
        </p:txBody>
      </p:sp>
      <p:sp>
        <p:nvSpPr>
          <p:cNvPr id="14" name="TextBox 6"/>
          <p:cNvSpPr txBox="1"/>
          <p:nvPr/>
        </p:nvSpPr>
        <p:spPr>
          <a:xfrm>
            <a:off x="457200" y="2936606"/>
            <a:ext cx="3368027" cy="688339"/>
          </a:xfrm>
          <a:prstGeom prst="rect">
            <a:avLst/>
          </a:prstGeom>
          <a:solidFill>
            <a:schemeClr val="bg1">
              <a:alpha val="90000"/>
            </a:schemeClr>
          </a:solidFill>
          <a:ln>
            <a:noFill/>
          </a:ln>
        </p:spPr>
        <p:txBody>
          <a:bodyPr wrap="square" lIns="72000" tIns="72000" rIns="72000" bIns="72000" anchor="t"/>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200" b="0"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“Our IBM Analytics solution helps us respond to patients and reach disaster areas faster.”</a:t>
            </a:r>
            <a:endParaRPr kumimoji="0" lang="en-US" sz="1200" b="1" i="1" u="none" strike="noStrike" kern="0" cap="none" spc="0" normalizeH="0" baseline="0" noProof="0" dirty="0">
              <a:ln>
                <a:noFill/>
              </a:ln>
              <a:solidFill>
                <a:srgbClr val="1F497D"/>
              </a:solidFill>
              <a:effectLst/>
              <a:uLnTx/>
              <a:uFillTx/>
              <a:latin typeface="Arial" panose="020B0604020202020204" pitchFamily="34" charset="0"/>
              <a:ea typeface="Lubalin Demi Italic for IBM" charset="77"/>
              <a:cs typeface="Arial" panose="020B0604020202020204" pitchFamily="34" charset="0"/>
            </a:endParaRPr>
          </a:p>
        </p:txBody>
      </p:sp>
    </p:spTree>
    <p:extLst>
      <p:ext uri="{BB962C8B-B14F-4D97-AF65-F5344CB8AC3E}">
        <p14:creationId xmlns:p14="http://schemas.microsoft.com/office/powerpoint/2010/main" val="34201221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2" y="1095138"/>
            <a:ext cx="4499042" cy="2653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3"/>
          <p:cNvSpPr txBox="1"/>
          <p:nvPr/>
        </p:nvSpPr>
        <p:spPr>
          <a:xfrm>
            <a:off x="2815200" y="4009480"/>
            <a:ext cx="4428000" cy="2218292"/>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ORNGE</a:t>
            </a:r>
          </a:p>
          <a:p>
            <a:pPr marL="0" marR="0" lvl="0" indent="0" defTabSz="914400" eaLnBrk="1" fontAlgn="auto" latinLnBrk="0" hangingPunct="1">
              <a:lnSpc>
                <a:spcPct val="100000"/>
              </a:lnSpc>
              <a:spcBef>
                <a:spcPts val="0"/>
              </a:spcBef>
              <a:spcAft>
                <a:spcPts val="1500"/>
              </a:spcAft>
              <a:buClrTx/>
              <a:buSzTx/>
              <a:buFontTx/>
              <a:buNone/>
              <a:tabLst/>
              <a:defRPr lang="en-US"/>
            </a:pPr>
            <a:r>
              <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Building a flexible business planning solution to support evolving business needs</a:t>
            </a:r>
          </a:p>
        </p:txBody>
      </p:sp>
      <p:sp>
        <p:nvSpPr>
          <p:cNvPr id="4" name="TextBox 4"/>
          <p:cNvSpPr txBox="1"/>
          <p:nvPr/>
        </p:nvSpPr>
        <p:spPr>
          <a:xfrm>
            <a:off x="5173200" y="1241799"/>
            <a:ext cx="4302270" cy="10356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Ornge’s</a:t>
            </a: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finance team realized that its existing spreadsheet-based financial planning and analysis processes were becoming unsustainable as the organization’s size and complexity increased.</a:t>
            </a:r>
            <a:endParaRPr kumimoji="0" sz="800" b="0" i="0" u="none" strike="noStrike" kern="0" cap="none" spc="0" normalizeH="0" baseline="0" noProof="0" dirty="0">
              <a:ln>
                <a:noFill/>
              </a:ln>
              <a:solidFill>
                <a:prstClr val="black"/>
              </a:solidFill>
              <a:effectLst/>
              <a:uLnTx/>
              <a:uFillTx/>
              <a:latin typeface="Arial" panose="020B0604020202020204" pitchFamily="34" charset="0"/>
              <a:ea typeface="HelvNeue Light for IBM" charset="77"/>
              <a:cs typeface="Arial" panose="020B0604020202020204" pitchFamily="34" charset="0"/>
            </a:endParaRPr>
          </a:p>
        </p:txBody>
      </p:sp>
      <p:sp>
        <p:nvSpPr>
          <p:cNvPr id="5" name="TextBox 5"/>
          <p:cNvSpPr txBox="1"/>
          <p:nvPr/>
        </p:nvSpPr>
        <p:spPr>
          <a:xfrm>
            <a:off x="5173200" y="2230766"/>
            <a:ext cx="4318270" cy="15182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Working with IBM® Premier Business Partner </a:t>
            </a:r>
            <a:r>
              <a:rPr kumimoji="0" lang="en-US" sz="10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Prolifics</a:t>
            </a: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the </a:t>
            </a:r>
            <a:r>
              <a:rPr kumimoji="0" lang="en-US" sz="10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Ornge</a:t>
            </a: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team transformed its finance processes with a suite of financial performance management solutions from the IBM Analytics portfolio. </a:t>
            </a:r>
            <a:r>
              <a:rPr kumimoji="0" lang="en-US" sz="10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Ornge</a:t>
            </a: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now has a single point of control for business planning, with robust workflows that improve efficiency and auditability, and automation that accelerates planning processes from weeks to days.</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endParaRPr>
          </a:p>
        </p:txBody>
      </p:sp>
      <p:sp>
        <p:nvSpPr>
          <p:cNvPr id="8" name="TextBox 8"/>
          <p:cNvSpPr txBox="1"/>
          <p:nvPr/>
        </p:nvSpPr>
        <p:spPr>
          <a:xfrm>
            <a:off x="2773849" y="6090302"/>
            <a:ext cx="4428000" cy="1327433"/>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900"/>
              </a:spcAft>
              <a:buClrTx/>
              <a:buSzTx/>
              <a:buFontTx/>
              <a:buNone/>
              <a:tabLst/>
              <a:defRPr lang="en-US"/>
            </a:pP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 vital part of Ontario’s health care system, </a:t>
            </a:r>
            <a:r>
              <a:rPr kumimoji="0" lang="en-US" sz="10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Ornge</a:t>
            </a: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provides high quality air ambulance and medical transport services for people who are critically ill or injured. </a:t>
            </a:r>
            <a:r>
              <a:rPr kumimoji="0" lang="en-US" sz="10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Ornge</a:t>
            </a: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serves more than 13 million people across 1 million square kilometers of land—the size of France, Spain and the Netherlands combined. The not-for-profit organization operates the largest air ambulance and critical care land ambulance fleet in Canada, and performs more than 18,000 patient related transports per year.</a:t>
            </a:r>
            <a:endParaRPr kumimoji="0" lang="en-US" sz="1000" b="0" i="0" u="none" strike="noStrike" kern="0" cap="none" spc="0" normalizeH="0" baseline="0" noProof="0" dirty="0">
              <a:ln>
                <a:noFill/>
              </a:ln>
              <a:solidFill>
                <a:srgbClr val="59595B"/>
              </a:solidFill>
              <a:effectLst/>
              <a:uLnTx/>
              <a:uFillTx/>
              <a:latin typeface="Arial" panose="020B0604020202020204" pitchFamily="34" charset="0"/>
              <a:ea typeface="HelvNeue Light for IBM" charset="77"/>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37360" cy="2752090"/>
        </p:xfrm>
        <a:graphic>
          <a:graphicData uri="http://schemas.openxmlformats.org/drawingml/2006/table">
            <a:tbl>
              <a:tblPr/>
              <a:tblGrid>
                <a:gridCol w="1737360">
                  <a:extLst>
                    <a:ext uri="{9D8B030D-6E8A-4147-A177-3AD203B41FA5}">
                      <a16:colId xmlns:a16="http://schemas.microsoft.com/office/drawing/2014/main" val="20000"/>
                    </a:ext>
                  </a:extLst>
                </a:gridCol>
              </a:tblGrid>
              <a:tr h="454660">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17780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2</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Days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573983">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To complete</a:t>
                      </a:r>
                      <a:r>
                        <a:rPr lang="en-GB" sz="1000" baseline="0" dirty="0">
                          <a:solidFill>
                            <a:srgbClr val="59595B"/>
                          </a:solidFill>
                          <a:latin typeface="Arial" panose="020B0604020202020204" pitchFamily="34" charset="0"/>
                          <a:ea typeface="HelvNeue Light for IBM" charset="77"/>
                          <a:cs typeface="Arial" panose="020B0604020202020204" pitchFamily="34" charset="0"/>
                        </a:rPr>
                        <a:t> monthly financial reviews that previously took a week</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161452">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1 minute</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717607">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To generate</a:t>
                      </a:r>
                      <a:r>
                        <a:rPr lang="en-GB" sz="1000" baseline="0" dirty="0">
                          <a:solidFill>
                            <a:srgbClr val="59595B"/>
                          </a:solidFill>
                          <a:latin typeface="Arial" panose="020B0604020202020204" pitchFamily="34" charset="0"/>
                          <a:ea typeface="HelvNeue Light for IBM" charset="77"/>
                          <a:cs typeface="Arial" panose="020B0604020202020204" pitchFamily="34" charset="0"/>
                        </a:rPr>
                        <a:t> full-time equivalency reports that used to take two days per month</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144016">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25-30%</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444500">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Time</a:t>
                      </a:r>
                      <a:r>
                        <a:rPr lang="en-GB" sz="1000" baseline="0" dirty="0">
                          <a:solidFill>
                            <a:srgbClr val="59595B"/>
                          </a:solidFill>
                          <a:latin typeface="Arial" panose="020B0604020202020204" pitchFamily="34" charset="0"/>
                          <a:ea typeface="HelvNeue Light for IBM" charset="77"/>
                          <a:cs typeface="Arial" panose="020B0604020202020204" pitchFamily="34" charset="0"/>
                        </a:rPr>
                        <a:t> savings by automating data loading, enabling faster planning cycles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1120691"/>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endParaRPr kumimoji="0" lang="en-US" sz="1200" b="0" i="0" u="none" strike="noStrike" kern="0" cap="none" spc="0" normalizeH="0" baseline="0" noProof="0" dirty="0">
              <a:ln>
                <a:noFill/>
              </a:ln>
              <a:solidFill>
                <a:srgbClr val="FFFFFF"/>
              </a:solidFill>
              <a:effectLst/>
              <a:uLnTx/>
              <a:uFillTx/>
              <a:latin typeface="Lubalin Demi for IBM" charset="77"/>
              <a:ea typeface="Lubalin Demi for IBM" charset="77"/>
              <a:cs typeface="Lubalin Demi for IBM" charset="77"/>
            </a:endParaRPr>
          </a:p>
          <a:p>
            <a:pPr marL="171450" marR="0" lvl="0" indent="-171450" defTabSz="91440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IBM® Cognos® TM1®</a:t>
            </a:r>
          </a:p>
          <a:p>
            <a:pPr marL="171450" marR="0" lvl="0" indent="-171450" defTabSz="91440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IBM Cognos Disclosure Management</a:t>
            </a:r>
          </a:p>
          <a:p>
            <a:pPr marL="171450" marR="0" lvl="0" indent="-171450" defTabSz="91440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IBM Business Partner, </a:t>
            </a:r>
            <a:r>
              <a:rPr kumimoji="0" lang="en-US" sz="10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Prolifics</a:t>
            </a:r>
            <a:endPar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88900" marR="0" lvl="0" indent="-88900" defTabSz="914400" eaLnBrk="1" fontAlgn="auto" latinLnBrk="0" hangingPunct="1">
              <a:lnSpc>
                <a:spcPts val="1000"/>
              </a:lnSpc>
              <a:spcBef>
                <a:spcPts val="0"/>
              </a:spcBef>
              <a:spcAft>
                <a:spcPts val="400"/>
              </a:spcAft>
              <a:buClr>
                <a:prstClr val="white"/>
              </a:buClr>
              <a:buSzPct val="100000"/>
              <a:buFont typeface="Arial" panose="020B0604020202020204" pitchFamily="34" charset="0"/>
              <a:buChar char="•"/>
              <a:tabLst>
                <a:tab pos="88900" algn="l"/>
              </a:tabLst>
              <a:defRPr/>
            </a:pPr>
            <a:endParaRPr kumimoji="0" lang="en-US" sz="1000" b="0" i="0" u="none" strike="noStrike" kern="0" cap="none" spc="0" normalizeH="0" baseline="0" noProof="0" dirty="0">
              <a:ln>
                <a:noFill/>
              </a:ln>
              <a:solidFill>
                <a:prstClr val="black"/>
              </a:solidFill>
              <a:effectLst/>
              <a:uLnTx/>
              <a:uFillTx/>
              <a:latin typeface="Arial" panose="020B0604020202020204" pitchFamily="34" charset="0"/>
              <a:ea typeface="HelvNeue Light for IBM" charset="77"/>
              <a:cs typeface="Arial" panose="020B0604020202020204" pitchFamily="34" charset="0"/>
            </a:endParaRP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prstClr val="black"/>
              </a:solidFill>
              <a:effectLst/>
              <a:uLnTx/>
              <a:uFillTx/>
              <a:latin typeface="Arial" pitchFamily="34" charset="0"/>
              <a:cs typeface="Arial" pitchFamily="34" charset="0"/>
            </a:endParaRPr>
          </a:p>
        </p:txBody>
      </p:sp>
      <p:pic>
        <p:nvPicPr>
          <p:cNvPr id="2" name="Picture 1">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10" invalidUrl="https://twitter.com/home?status=http://ibm.co/1VQvabm via @ibmclientvoices"/>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70443" y="465864"/>
            <a:ext cx="1371600"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Healthcare</a:t>
            </a:r>
          </a:p>
        </p:txBody>
      </p:sp>
      <p:sp>
        <p:nvSpPr>
          <p:cNvPr id="14" name="TextBox 6"/>
          <p:cNvSpPr txBox="1"/>
          <p:nvPr/>
        </p:nvSpPr>
        <p:spPr>
          <a:xfrm>
            <a:off x="457200" y="2602599"/>
            <a:ext cx="4295971" cy="1058703"/>
          </a:xfrm>
          <a:prstGeom prst="rect">
            <a:avLst/>
          </a:prstGeom>
          <a:solidFill>
            <a:schemeClr val="bg1">
              <a:alpha val="90000"/>
            </a:schemeClr>
          </a:solidFill>
          <a:ln>
            <a:noFill/>
          </a:ln>
        </p:spPr>
        <p:txBody>
          <a:bodyPr wrap="square" lIns="72000" tIns="72000" rIns="72000" bIns="72000" anchor="t"/>
          <a:lstStyle/>
          <a:p>
            <a:pPr marL="63500" marR="0" lvl="0" indent="-76200" defTabSz="914400" eaLnBrk="1" fontAlgn="auto" latinLnBrk="0" hangingPunct="1">
              <a:lnSpc>
                <a:spcPts val="1300"/>
              </a:lnSpc>
              <a:spcBef>
                <a:spcPts val="0"/>
              </a:spcBef>
              <a:spcAft>
                <a:spcPts val="1100"/>
              </a:spcAft>
              <a:buClrTx/>
              <a:buSzTx/>
              <a:buFontTx/>
              <a:buNone/>
              <a:tabLst/>
              <a:defRPr lang="en-US"/>
            </a:pPr>
            <a:r>
              <a:rPr kumimoji="0" lang="en-US" sz="1200" b="1" i="1" u="none" strike="noStrike" kern="0" cap="none" spc="0" normalizeH="0" baseline="0" noProof="0" dirty="0">
                <a:ln>
                  <a:noFill/>
                </a:ln>
                <a:solidFill>
                  <a:srgbClr val="00639C"/>
                </a:solidFill>
                <a:effectLst/>
                <a:uLnTx/>
                <a:uFillTx/>
                <a:latin typeface="Arial" panose="020B0604020202020204" pitchFamily="34" charset="0"/>
                <a:ea typeface="Lubalin Demi Italic for IBM" charset="77"/>
                <a:cs typeface="Arial" panose="020B0604020202020204" pitchFamily="34" charset="0"/>
              </a:rPr>
              <a:t>“Our partnership…has helped us transform </a:t>
            </a:r>
            <a:r>
              <a:rPr kumimoji="0" lang="en-US" sz="1200" b="1" i="1" u="none" strike="noStrike" kern="0" cap="none" spc="0" normalizeH="0" baseline="0" noProof="0" dirty="0" err="1">
                <a:ln>
                  <a:noFill/>
                </a:ln>
                <a:solidFill>
                  <a:srgbClr val="00639C"/>
                </a:solidFill>
                <a:effectLst/>
                <a:uLnTx/>
                <a:uFillTx/>
                <a:latin typeface="Arial" panose="020B0604020202020204" pitchFamily="34" charset="0"/>
                <a:ea typeface="Lubalin Demi Italic for IBM" charset="77"/>
                <a:cs typeface="Arial" panose="020B0604020202020204" pitchFamily="34" charset="0"/>
              </a:rPr>
              <a:t>Ornge’s</a:t>
            </a:r>
            <a:r>
              <a:rPr kumimoji="0" lang="en-US" sz="1200" b="1" i="1" u="none" strike="noStrike" kern="0" cap="none" spc="0" normalizeH="0" baseline="0" noProof="0" dirty="0">
                <a:ln>
                  <a:noFill/>
                </a:ln>
                <a:solidFill>
                  <a:srgbClr val="00639C"/>
                </a:solidFill>
                <a:effectLst/>
                <a:uLnTx/>
                <a:uFillTx/>
                <a:latin typeface="Arial" panose="020B0604020202020204" pitchFamily="34" charset="0"/>
                <a:ea typeface="Lubalin Demi Italic for IBM" charset="77"/>
                <a:cs typeface="Arial" panose="020B0604020202020204" pitchFamily="34" charset="0"/>
              </a:rPr>
              <a:t> financial processes, saving countless hours of work and empowering our analysts to focus on adding value rather than just crunching numbers.”</a:t>
            </a:r>
          </a:p>
          <a:p>
            <a:pPr marL="63500" marR="0" lvl="0" indent="-76200" defTabSz="914400" eaLnBrk="1" fontAlgn="auto" latinLnBrk="0" hangingPunct="1">
              <a:lnSpc>
                <a:spcPts val="1300"/>
              </a:lnSpc>
              <a:spcBef>
                <a:spcPts val="0"/>
              </a:spcBef>
              <a:spcAft>
                <a:spcPts val="1100"/>
              </a:spcAft>
              <a:buClrTx/>
              <a:buSzTx/>
              <a:buFontTx/>
              <a:buNone/>
              <a:tabLst/>
              <a:defRPr lang="en-US"/>
            </a:pPr>
            <a:r>
              <a:rPr kumimoji="0" lang="en-US" altLang="en-US" sz="1000" b="0" i="0" u="none" strike="noStrike" kern="0" cap="none" spc="0" normalizeH="0" baseline="0" noProof="0" dirty="0">
                <a:ln>
                  <a:noFill/>
                </a:ln>
                <a:solidFill>
                  <a:srgbClr val="00AFD8"/>
                </a:solidFill>
                <a:effectLst/>
                <a:uLnTx/>
                <a:uFillTx/>
                <a:latin typeface="Arial" panose="020B0604020202020204" pitchFamily="34" charset="0"/>
                <a:cs typeface="Arial" panose="020B0604020202020204" pitchFamily="34" charset="0"/>
              </a:rPr>
              <a:t>—Inna </a:t>
            </a:r>
            <a:r>
              <a:rPr kumimoji="0" lang="en-US" altLang="en-US" sz="1000" b="0" i="0" u="none" strike="noStrike" kern="0" cap="none" spc="0" normalizeH="0" baseline="0" noProof="0" dirty="0" err="1">
                <a:ln>
                  <a:noFill/>
                </a:ln>
                <a:solidFill>
                  <a:srgbClr val="00AFD8"/>
                </a:solidFill>
                <a:effectLst/>
                <a:uLnTx/>
                <a:uFillTx/>
                <a:latin typeface="Arial" panose="020B0604020202020204" pitchFamily="34" charset="0"/>
                <a:cs typeface="Arial" panose="020B0604020202020204" pitchFamily="34" charset="0"/>
              </a:rPr>
              <a:t>Kravitz</a:t>
            </a:r>
            <a:r>
              <a:rPr kumimoji="0" lang="en-US" altLang="en-US" sz="1000" b="0" i="0" u="none" strike="noStrike" kern="0" cap="none" spc="0" normalizeH="0" baseline="0" noProof="0" dirty="0">
                <a:ln>
                  <a:noFill/>
                </a:ln>
                <a:solidFill>
                  <a:srgbClr val="00AFD8"/>
                </a:solidFill>
                <a:effectLst/>
                <a:uLnTx/>
                <a:uFillTx/>
                <a:latin typeface="Arial" panose="020B0604020202020204" pitchFamily="34" charset="0"/>
                <a:cs typeface="Arial" panose="020B0604020202020204" pitchFamily="34" charset="0"/>
              </a:rPr>
              <a:t>, Director, Financial Planning, Treasury and Analysis, </a:t>
            </a:r>
            <a:r>
              <a:rPr kumimoji="0" lang="en-US" altLang="en-US" sz="1000" b="0" i="0" u="none" strike="noStrike" kern="0" cap="none" spc="0" normalizeH="0" baseline="0" noProof="0" dirty="0" err="1">
                <a:ln>
                  <a:noFill/>
                </a:ln>
                <a:solidFill>
                  <a:srgbClr val="00AFD8"/>
                </a:solidFill>
                <a:effectLst/>
                <a:uLnTx/>
                <a:uFillTx/>
                <a:latin typeface="Arial" panose="020B0604020202020204" pitchFamily="34" charset="0"/>
                <a:cs typeface="Arial" panose="020B0604020202020204" pitchFamily="34" charset="0"/>
              </a:rPr>
              <a:t>Ornge</a:t>
            </a:r>
            <a:endParaRPr kumimoji="0" lang="en-US" altLang="en-US" sz="1000" b="0" i="0" u="none" strike="noStrike" kern="0" cap="none" spc="0" normalizeH="0" baseline="0" noProof="0" dirty="0">
              <a:ln>
                <a:noFill/>
              </a:ln>
              <a:solidFill>
                <a:srgbClr val="00AFD8"/>
              </a:solidFill>
              <a:effectLst/>
              <a:uLnTx/>
              <a:uFillTx/>
              <a:latin typeface="Arial" panose="020B0604020202020204" pitchFamily="34" charset="0"/>
              <a:cs typeface="Arial" panose="020B0604020202020204" pitchFamily="34" charset="0"/>
            </a:endParaRPr>
          </a:p>
          <a:p>
            <a:pPr marL="63500" marR="0" lvl="0" indent="-76200" defTabSz="914400" eaLnBrk="1" fontAlgn="auto" latinLnBrk="0" hangingPunct="1">
              <a:lnSpc>
                <a:spcPts val="1300"/>
              </a:lnSpc>
              <a:spcBef>
                <a:spcPts val="0"/>
              </a:spcBef>
              <a:spcAft>
                <a:spcPts val="1100"/>
              </a:spcAft>
              <a:buClrTx/>
              <a:buSzTx/>
              <a:buFontTx/>
              <a:buNone/>
              <a:tabLst/>
              <a:defRPr lang="en-US"/>
            </a:pPr>
            <a:endParaRPr kumimoji="0" lang="en-US" sz="800" b="0" i="0" u="none" strike="noStrike" kern="0" cap="none" spc="0" normalizeH="0" baseline="0" noProof="0" dirty="0">
              <a:ln>
                <a:noFill/>
              </a:ln>
              <a:solidFill>
                <a:srgbClr val="00AFD8"/>
              </a:solidFill>
              <a:effectLst/>
              <a:uLnTx/>
              <a:uFillTx/>
              <a:latin typeface="Arial" panose="020B0604020202020204" pitchFamily="34" charset="0"/>
              <a:ea typeface="HelvNeue Light for IBM" charset="77"/>
              <a:cs typeface="Arial" panose="020B0604020202020204" pitchFamily="34" charset="0"/>
            </a:endParaRPr>
          </a:p>
        </p:txBody>
      </p:sp>
      <p:pic>
        <p:nvPicPr>
          <p:cNvPr id="1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39816" y="279366"/>
            <a:ext cx="819723" cy="619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39343" y="6090302"/>
            <a:ext cx="1371600" cy="333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4262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350773471"/>
              </p:ext>
            </p:extLst>
          </p:nvPr>
        </p:nvGraphicFramePr>
        <p:xfrm>
          <a:off x="142876" y="693680"/>
          <a:ext cx="9806840" cy="5957503"/>
        </p:xfrm>
        <a:graphic>
          <a:graphicData uri="http://schemas.openxmlformats.org/drawingml/2006/table">
            <a:tbl>
              <a:tblPr firstRow="1" bandRow="1">
                <a:tableStyleId>{5C22544A-7EE6-4342-B048-85BDC9FD1C3A}</a:tableStyleId>
              </a:tblPr>
              <a:tblGrid>
                <a:gridCol w="421900">
                  <a:extLst>
                    <a:ext uri="{9D8B030D-6E8A-4147-A177-3AD203B41FA5}">
                      <a16:colId xmlns:a16="http://schemas.microsoft.com/office/drawing/2014/main" val="20000"/>
                    </a:ext>
                  </a:extLst>
                </a:gridCol>
                <a:gridCol w="1963339">
                  <a:extLst>
                    <a:ext uri="{9D8B030D-6E8A-4147-A177-3AD203B41FA5}">
                      <a16:colId xmlns:a16="http://schemas.microsoft.com/office/drawing/2014/main" val="20001"/>
                    </a:ext>
                  </a:extLst>
                </a:gridCol>
                <a:gridCol w="897937">
                  <a:extLst>
                    <a:ext uri="{9D8B030D-6E8A-4147-A177-3AD203B41FA5}">
                      <a16:colId xmlns:a16="http://schemas.microsoft.com/office/drawing/2014/main" val="20002"/>
                    </a:ext>
                  </a:extLst>
                </a:gridCol>
                <a:gridCol w="886276">
                  <a:extLst>
                    <a:ext uri="{9D8B030D-6E8A-4147-A177-3AD203B41FA5}">
                      <a16:colId xmlns:a16="http://schemas.microsoft.com/office/drawing/2014/main" val="20003"/>
                    </a:ext>
                  </a:extLst>
                </a:gridCol>
                <a:gridCol w="2668575">
                  <a:extLst>
                    <a:ext uri="{9D8B030D-6E8A-4147-A177-3AD203B41FA5}">
                      <a16:colId xmlns:a16="http://schemas.microsoft.com/office/drawing/2014/main" val="20004"/>
                    </a:ext>
                  </a:extLst>
                </a:gridCol>
                <a:gridCol w="1533832">
                  <a:extLst>
                    <a:ext uri="{9D8B030D-6E8A-4147-A177-3AD203B41FA5}">
                      <a16:colId xmlns:a16="http://schemas.microsoft.com/office/drawing/2014/main" val="20005"/>
                    </a:ext>
                  </a:extLst>
                </a:gridCol>
                <a:gridCol w="1434981">
                  <a:extLst>
                    <a:ext uri="{9D8B030D-6E8A-4147-A177-3AD203B41FA5}">
                      <a16:colId xmlns:a16="http://schemas.microsoft.com/office/drawing/2014/main" val="20006"/>
                    </a:ext>
                  </a:extLst>
                </a:gridCol>
              </a:tblGrid>
              <a:tr h="374532">
                <a:tc>
                  <a:txBody>
                    <a:bodyPr/>
                    <a:lstStyle/>
                    <a:p>
                      <a:pPr algn="ctr"/>
                      <a:r>
                        <a:rPr lang="en-US" sz="1000" dirty="0">
                          <a:solidFill>
                            <a:schemeClr val="tx1"/>
                          </a:solidFill>
                          <a:latin typeface="+mn-lt"/>
                          <a:cs typeface="Arial" pitchFamily="34" charset="0"/>
                        </a:rPr>
                        <a:t>Slide #</a:t>
                      </a:r>
                    </a:p>
                  </a:txBody>
                  <a:tcPr marL="50294" marR="0" marT="0" marB="0" anchor="ctr" anchorCtr="1"/>
                </a:tc>
                <a:tc>
                  <a:txBody>
                    <a:bodyPr/>
                    <a:lstStyle/>
                    <a:p>
                      <a:pPr algn="ctr"/>
                      <a:r>
                        <a:rPr lang="en-US" sz="1000" dirty="0">
                          <a:solidFill>
                            <a:schemeClr val="tx1"/>
                          </a:solidFill>
                          <a:latin typeface="+mn-lt"/>
                          <a:cs typeface="Arial" pitchFamily="34" charset="0"/>
                        </a:rPr>
                        <a:t>Client Name</a:t>
                      </a:r>
                    </a:p>
                  </a:txBody>
                  <a:tcPr marL="50294" marR="0" marT="0" marB="0" anchor="ctr" anchorCtr="1"/>
                </a:tc>
                <a:tc>
                  <a:txBody>
                    <a:bodyPr/>
                    <a:lstStyle/>
                    <a:p>
                      <a:pPr algn="ctr"/>
                      <a:r>
                        <a:rPr lang="en-US" sz="1000" dirty="0">
                          <a:solidFill>
                            <a:schemeClr val="tx1"/>
                          </a:solidFill>
                          <a:latin typeface="+mn-lt"/>
                          <a:cs typeface="Arial" pitchFamily="34" charset="0"/>
                        </a:rPr>
                        <a:t>Industry</a:t>
                      </a:r>
                    </a:p>
                  </a:txBody>
                  <a:tcPr marL="50294" marR="0" marT="0" marB="0" anchor="ctr" anchorCtr="1"/>
                </a:tc>
                <a:tc>
                  <a:txBody>
                    <a:bodyPr/>
                    <a:lstStyle/>
                    <a:p>
                      <a:pPr algn="ctr"/>
                      <a:r>
                        <a:rPr lang="en-US" sz="1000" dirty="0">
                          <a:solidFill>
                            <a:schemeClr val="tx1"/>
                          </a:solidFill>
                          <a:latin typeface="+mn-lt"/>
                          <a:cs typeface="Arial" pitchFamily="34" charset="0"/>
                        </a:rPr>
                        <a:t>IOT</a:t>
                      </a:r>
                    </a:p>
                  </a:txBody>
                  <a:tcPr marL="50294" marR="0" marT="0" marB="0" anchor="ctr" anchorCtr="1"/>
                </a:tc>
                <a:tc>
                  <a:txBody>
                    <a:bodyPr/>
                    <a:lstStyle/>
                    <a:p>
                      <a:pPr algn="ctr"/>
                      <a:r>
                        <a:rPr lang="en-US" sz="1000" dirty="0">
                          <a:solidFill>
                            <a:schemeClr val="tx1"/>
                          </a:solidFill>
                          <a:latin typeface="+mn-lt"/>
                          <a:cs typeface="Arial" pitchFamily="34" charset="0"/>
                        </a:rPr>
                        <a:t>Software Products</a:t>
                      </a:r>
                    </a:p>
                  </a:txBody>
                  <a:tcPr marL="50294" marR="0" marT="0" marB="0" anchor="ctr" anchorCtr="1"/>
                </a:tc>
                <a:tc>
                  <a:txBody>
                    <a:bodyPr/>
                    <a:lstStyle/>
                    <a:p>
                      <a:pPr algn="ctr"/>
                      <a:r>
                        <a:rPr lang="en-US" sz="1000" dirty="0">
                          <a:solidFill>
                            <a:schemeClr val="tx1"/>
                          </a:solidFill>
                          <a:latin typeface="+mn-lt"/>
                          <a:cs typeface="Arial" pitchFamily="34" charset="0"/>
                        </a:rPr>
                        <a:t>Date Published</a:t>
                      </a:r>
                    </a:p>
                  </a:txBody>
                  <a:tcPr marL="50294" marR="0" marT="0" marB="0" anchor="ctr" anchorCtr="1"/>
                </a:tc>
                <a:tc>
                  <a:txBody>
                    <a:bodyPr/>
                    <a:lstStyle/>
                    <a:p>
                      <a:pPr algn="ctr"/>
                      <a:r>
                        <a:rPr lang="en-US" sz="1000" dirty="0">
                          <a:solidFill>
                            <a:schemeClr val="tx1"/>
                          </a:solidFill>
                          <a:latin typeface="+mn-lt"/>
                          <a:cs typeface="Arial" pitchFamily="34" charset="0"/>
                        </a:rPr>
                        <a:t>Asset</a:t>
                      </a:r>
                    </a:p>
                  </a:txBody>
                  <a:tcPr marL="50294" marR="0" marT="0" marB="0" anchor="ctr" anchorCtr="1"/>
                </a:tc>
                <a:extLst>
                  <a:ext uri="{0D108BD9-81ED-4DB2-BD59-A6C34878D82A}">
                    <a16:rowId xmlns:a16="http://schemas.microsoft.com/office/drawing/2014/main" val="10000"/>
                  </a:ext>
                </a:extLst>
              </a:tr>
              <a:tr h="605352">
                <a:tc>
                  <a:txBody>
                    <a:bodyPr/>
                    <a:lstStyle/>
                    <a:p>
                      <a:pPr algn="ctr" fontAlgn="b"/>
                      <a:r>
                        <a:rPr lang="en-US" sz="1000" b="0" i="0" u="none" strike="noStrike" dirty="0">
                          <a:solidFill>
                            <a:srgbClr val="000000"/>
                          </a:solidFill>
                          <a:effectLst/>
                          <a:latin typeface="+mn-lt"/>
                        </a:rPr>
                        <a:t>30</a:t>
                      </a:r>
                    </a:p>
                  </a:txBody>
                  <a:tcPr marL="10479" marR="10479" marT="10800" marB="0" anchor="ctr"/>
                </a:tc>
                <a:tc>
                  <a:txBody>
                    <a:bodyPr/>
                    <a:lstStyle/>
                    <a:p>
                      <a:pPr marL="0" marR="0" lvl="0" indent="0" algn="l" defTabSz="509412"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chemeClr val="tx1"/>
                          </a:solidFill>
                          <a:effectLst/>
                          <a:uLnTx/>
                          <a:uFillTx/>
                          <a:latin typeface="Arial" panose="020B0604020202020204" pitchFamily="34" charset="0"/>
                          <a:ea typeface="Lubalin Demi for IBM" charset="77"/>
                          <a:cs typeface="Arial" panose="020B0604020202020204" pitchFamily="34" charset="0"/>
                        </a:rPr>
                        <a:t>Robinson Brewery</a:t>
                      </a:r>
                      <a:endParaRPr kumimoji="0" lang="en-US" sz="900" b="0" i="0" u="none" strike="noStrike" kern="0" cap="none" spc="0" normalizeH="0" baseline="0" noProof="0" dirty="0">
                        <a:ln>
                          <a:noFill/>
                        </a:ln>
                        <a:solidFill>
                          <a:schemeClr val="tx1"/>
                        </a:solidFill>
                        <a:effectLst/>
                        <a:uLnTx/>
                        <a:uFillTx/>
                        <a:latin typeface="Arial" panose="020B0604020202020204" pitchFamily="34" charset="0"/>
                        <a:ea typeface="Lubalin Demi for IBM" charset="77"/>
                        <a:cs typeface="Arial" panose="020B0604020202020204" pitchFamily="34" charset="0"/>
                      </a:endParaRPr>
                    </a:p>
                  </a:txBody>
                  <a:tcPr marL="50294" marR="0" marT="0" marB="0" anchor="ctr"/>
                </a:tc>
                <a:tc>
                  <a:txBody>
                    <a:bodyPr/>
                    <a:lstStyle/>
                    <a:p>
                      <a:pPr algn="l"/>
                      <a:r>
                        <a:rPr lang="en-US" sz="1000" b="1" dirty="0">
                          <a:solidFill>
                            <a:schemeClr val="tx1"/>
                          </a:solidFill>
                        </a:rPr>
                        <a:t>Consumer Products</a:t>
                      </a:r>
                    </a:p>
                  </a:txBody>
                  <a:tcPr marL="50294" marR="0" marT="0" marB="0" anchor="ctr"/>
                </a:tc>
                <a:tc>
                  <a:txBody>
                    <a:bodyPr/>
                    <a:lstStyle/>
                    <a:p>
                      <a:pPr algn="ctr"/>
                      <a:r>
                        <a:rPr lang="en-US" sz="1000" dirty="0">
                          <a:solidFill>
                            <a:schemeClr val="tx1"/>
                          </a:solidFill>
                        </a:rPr>
                        <a:t>Europe</a:t>
                      </a:r>
                    </a:p>
                  </a:txBody>
                  <a:tcPr marL="50294" marR="10478" marT="10802" marB="0" anchor="ctr"/>
                </a:tc>
                <a:tc>
                  <a:txBody>
                    <a:bodyPr/>
                    <a:lstStyle/>
                    <a:p>
                      <a:pPr marL="88900" marR="0" lvl="0" indent="-88900" algn="l" defTabSz="914400" rtl="0" eaLnBrk="1" fontAlgn="auto" latinLnBrk="0" hangingPunct="1">
                        <a:lnSpc>
                          <a:spcPts val="1000"/>
                        </a:lnSpc>
                        <a:spcBef>
                          <a:spcPts val="0"/>
                        </a:spcBef>
                        <a:spcAft>
                          <a:spcPts val="400"/>
                        </a:spcAft>
                        <a:buClr>
                          <a:schemeClr val="tx1"/>
                        </a:buClr>
                        <a:buSzPct val="100000"/>
                        <a:buFont typeface="Arial" panose="020B0604020202020204" pitchFamily="34" charset="0"/>
                        <a:buChar char="•"/>
                        <a:tabLst>
                          <a:tab pos="88900" algn="l"/>
                        </a:tabLst>
                        <a:defRPr/>
                      </a:pPr>
                      <a:r>
                        <a:rPr kumimoji="0" lang="en-US"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Cognos Express</a:t>
                      </a:r>
                    </a:p>
                  </a:txBody>
                  <a:tcPr marL="50294" marR="10478" marT="10802" marB="0" anchor="ctr"/>
                </a:tc>
                <a:tc>
                  <a:txBody>
                    <a:bodyPr/>
                    <a:lstStyle/>
                    <a:p>
                      <a:pPr algn="ctr"/>
                      <a:r>
                        <a:rPr lang="en-US" sz="1000" dirty="0">
                          <a:solidFill>
                            <a:schemeClr val="tx1"/>
                          </a:solidFill>
                        </a:rPr>
                        <a:t>10-9-16</a:t>
                      </a:r>
                    </a:p>
                  </a:txBody>
                  <a:tcPr marL="50294" marR="0" marT="0" marB="0" anchor="ctr"/>
                </a:tc>
                <a:tc>
                  <a:txBody>
                    <a:bodyPr/>
                    <a:lstStyle/>
                    <a:p>
                      <a:pPr algn="ctr"/>
                      <a:r>
                        <a:rPr lang="en-US" sz="1000" dirty="0">
                          <a:latin typeface="+mn-lt"/>
                          <a:hlinkClick r:id="rId3"/>
                        </a:rPr>
                        <a:t>Case Study</a:t>
                      </a:r>
                      <a:endParaRPr lang="en-US" sz="1000" dirty="0">
                        <a:latin typeface="+mn-lt"/>
                      </a:endParaRPr>
                    </a:p>
                  </a:txBody>
                  <a:tcPr marL="50294" marR="0" marT="0" marB="0" anchor="ctr"/>
                </a:tc>
                <a:extLst>
                  <a:ext uri="{0D108BD9-81ED-4DB2-BD59-A6C34878D82A}">
                    <a16:rowId xmlns:a16="http://schemas.microsoft.com/office/drawing/2014/main" val="10003"/>
                  </a:ext>
                </a:extLst>
              </a:tr>
              <a:tr h="605352">
                <a:tc>
                  <a:txBody>
                    <a:bodyPr/>
                    <a:lstStyle/>
                    <a:p>
                      <a:pPr algn="ctr" fontAlgn="b"/>
                      <a:r>
                        <a:rPr lang="en-US" sz="1000" b="0" i="0" u="none" strike="noStrike" dirty="0">
                          <a:solidFill>
                            <a:srgbClr val="000000"/>
                          </a:solidFill>
                          <a:effectLst/>
                          <a:latin typeface="+mn-lt"/>
                        </a:rPr>
                        <a:t>31</a:t>
                      </a:r>
                    </a:p>
                  </a:txBody>
                  <a:tcPr marL="10479" marR="10479" marT="10800" marB="0" anchor="ctr"/>
                </a:tc>
                <a:tc>
                  <a:txBody>
                    <a:bodyPr/>
                    <a:lstStyle/>
                    <a:p>
                      <a:pPr algn="l"/>
                      <a:r>
                        <a:rPr lang="en-US" sz="1000" dirty="0">
                          <a:solidFill>
                            <a:schemeClr val="tx1"/>
                          </a:solidFill>
                        </a:rPr>
                        <a:t>San Miguel Brewery</a:t>
                      </a:r>
                    </a:p>
                  </a:txBody>
                  <a:tcPr marL="50294" marR="0" marT="0" marB="0" anchor="ctr"/>
                </a:tc>
                <a:tc>
                  <a:txBody>
                    <a:bodyPr/>
                    <a:lstStyle/>
                    <a:p>
                      <a:pPr algn="l"/>
                      <a:r>
                        <a:rPr lang="en-US" sz="1000" b="1" dirty="0">
                          <a:solidFill>
                            <a:schemeClr val="tx1"/>
                          </a:solidFill>
                        </a:rPr>
                        <a:t>Consumer Products</a:t>
                      </a:r>
                    </a:p>
                  </a:txBody>
                  <a:tcPr marL="50294" marR="0" marT="0" marB="0" anchor="ctr"/>
                </a:tc>
                <a:tc>
                  <a:txBody>
                    <a:bodyPr/>
                    <a:lstStyle/>
                    <a:p>
                      <a:pPr algn="ctr"/>
                      <a:r>
                        <a:rPr lang="en-US" sz="1000" dirty="0">
                          <a:solidFill>
                            <a:schemeClr val="tx1"/>
                          </a:solidFill>
                        </a:rPr>
                        <a:t>Asia</a:t>
                      </a:r>
                      <a:r>
                        <a:rPr lang="en-US" sz="1000" baseline="0" dirty="0">
                          <a:solidFill>
                            <a:schemeClr val="tx1"/>
                          </a:solidFill>
                        </a:rPr>
                        <a:t> Pacific</a:t>
                      </a:r>
                      <a:endParaRPr lang="en-US" sz="1000" dirty="0">
                        <a:solidFill>
                          <a:schemeClr val="tx1"/>
                        </a:solidFill>
                      </a:endParaRPr>
                    </a:p>
                  </a:txBody>
                  <a:tcPr marL="50294" marR="10478" marT="10802" marB="0" anchor="ctr"/>
                </a:tc>
                <a:tc>
                  <a:txBody>
                    <a:bodyPr/>
                    <a:lstStyle/>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kern="1200" dirty="0">
                          <a:solidFill>
                            <a:schemeClr val="tx1"/>
                          </a:solidFill>
                          <a:latin typeface="+mn-lt"/>
                          <a:ea typeface="HelvNeue Light for IBM" charset="77"/>
                          <a:cs typeface="Arial" panose="020B0604020202020204" pitchFamily="34" charset="0"/>
                        </a:rPr>
                        <a:t>Cognos Business Intelligence</a:t>
                      </a:r>
                    </a:p>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kern="1200" dirty="0">
                          <a:solidFill>
                            <a:schemeClr val="tx1"/>
                          </a:solidFill>
                          <a:latin typeface="+mn-lt"/>
                          <a:ea typeface="HelvNeue Light for IBM" charset="77"/>
                          <a:cs typeface="Arial" panose="020B0604020202020204" pitchFamily="34" charset="0"/>
                        </a:rPr>
                        <a:t>Cognos TM1</a:t>
                      </a:r>
                    </a:p>
                    <a:p>
                      <a:pPr marL="88900" marR="0" lvl="0" indent="-88900" algn="l" defTabSz="914400" rtl="0" eaLnBrk="1" fontAlgn="auto" latinLnBrk="0" hangingPunct="1">
                        <a:lnSpc>
                          <a:spcPts val="1000"/>
                        </a:lnSpc>
                        <a:spcBef>
                          <a:spcPts val="0"/>
                        </a:spcBef>
                        <a:spcAft>
                          <a:spcPts val="400"/>
                        </a:spcAft>
                        <a:buClr>
                          <a:schemeClr val="tx1"/>
                        </a:buClr>
                        <a:buSzPct val="100000"/>
                        <a:buFont typeface="Arial" panose="020B0604020202020204" pitchFamily="34" charset="0"/>
                        <a:buChar char="•"/>
                        <a:tabLst>
                          <a:tab pos="88900" algn="l"/>
                        </a:tabLst>
                        <a:defRPr/>
                      </a:pPr>
                      <a:r>
                        <a:rPr kumimoji="0" lang="en-US"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Cognos Controller</a:t>
                      </a:r>
                    </a:p>
                  </a:txBody>
                  <a:tcPr marL="50294" marR="10478" marT="10802" marB="0" anchor="ctr"/>
                </a:tc>
                <a:tc>
                  <a:txBody>
                    <a:bodyPr/>
                    <a:lstStyle/>
                    <a:p>
                      <a:pPr algn="ctr"/>
                      <a:r>
                        <a:rPr lang="en-US" sz="1000" dirty="0">
                          <a:solidFill>
                            <a:schemeClr val="tx1"/>
                          </a:solidFill>
                        </a:rPr>
                        <a:t>11-21-16</a:t>
                      </a:r>
                    </a:p>
                  </a:txBody>
                  <a:tcPr marL="50294" marR="0" marT="0" marB="0" anchor="ctr"/>
                </a:tc>
                <a:tc>
                  <a:txBody>
                    <a:bodyPr/>
                    <a:lstStyle/>
                    <a:p>
                      <a:pPr algn="ctr"/>
                      <a:r>
                        <a:rPr lang="en-US" sz="1000" dirty="0">
                          <a:latin typeface="+mn-lt"/>
                          <a:hlinkClick r:id="rId4"/>
                        </a:rPr>
                        <a:t>Case Study</a:t>
                      </a:r>
                      <a:endParaRPr lang="en-US" sz="1000" dirty="0">
                        <a:latin typeface="+mn-lt"/>
                      </a:endParaRPr>
                    </a:p>
                  </a:txBody>
                  <a:tcPr marL="50294" marR="0" marT="0" marB="0" anchor="ctr"/>
                </a:tc>
                <a:extLst>
                  <a:ext uri="{0D108BD9-81ED-4DB2-BD59-A6C34878D82A}">
                    <a16:rowId xmlns:a16="http://schemas.microsoft.com/office/drawing/2014/main" val="10005"/>
                  </a:ext>
                </a:extLst>
              </a:tr>
              <a:tr h="491591">
                <a:tc>
                  <a:txBody>
                    <a:bodyPr/>
                    <a:lstStyle/>
                    <a:p>
                      <a:pPr algn="ctr" fontAlgn="b"/>
                      <a:r>
                        <a:rPr lang="en-US" sz="1000" b="0" i="0" u="none" strike="noStrike" dirty="0">
                          <a:solidFill>
                            <a:srgbClr val="000000"/>
                          </a:solidFill>
                          <a:effectLst/>
                          <a:latin typeface="+mn-lt"/>
                        </a:rPr>
                        <a:t>32</a:t>
                      </a:r>
                    </a:p>
                  </a:txBody>
                  <a:tcPr marL="10479" marR="10479" marT="10800" marB="0" anchor="ctr"/>
                </a:tc>
                <a:tc>
                  <a:txBody>
                    <a:bodyPr/>
                    <a:lstStyle/>
                    <a:p>
                      <a:pPr algn="l"/>
                      <a:r>
                        <a:rPr lang="en-US" sz="1000" dirty="0">
                          <a:latin typeface="+mn-lt"/>
                        </a:rPr>
                        <a:t>TEAC Corporation</a:t>
                      </a:r>
                    </a:p>
                  </a:txBody>
                  <a:tcPr marL="50294" marR="0" marT="0" marB="0" anchor="ctr"/>
                </a:tc>
                <a:tc>
                  <a:txBody>
                    <a:bodyPr/>
                    <a:lstStyle/>
                    <a:p>
                      <a:pPr algn="l"/>
                      <a:r>
                        <a:rPr lang="en-US" sz="1000" b="1" dirty="0">
                          <a:latin typeface="+mn-lt"/>
                        </a:rPr>
                        <a:t>Consumer Products</a:t>
                      </a:r>
                    </a:p>
                  </a:txBody>
                  <a:tcPr marL="50294" marR="0" marT="0" marB="0" anchor="ctr"/>
                </a:tc>
                <a:tc>
                  <a:txBody>
                    <a:bodyPr/>
                    <a:lstStyle/>
                    <a:p>
                      <a:pPr marL="0" marR="0" indent="0" algn="ctr" defTabSz="509412" rtl="0" eaLnBrk="1" fontAlgn="auto" latinLnBrk="0" hangingPunct="1">
                        <a:lnSpc>
                          <a:spcPct val="100000"/>
                        </a:lnSpc>
                        <a:spcBef>
                          <a:spcPts val="0"/>
                        </a:spcBef>
                        <a:spcAft>
                          <a:spcPts val="0"/>
                        </a:spcAft>
                        <a:buClrTx/>
                        <a:buSzTx/>
                        <a:buFontTx/>
                        <a:buNone/>
                        <a:tabLst/>
                        <a:defRPr/>
                      </a:pPr>
                      <a:r>
                        <a:rPr lang="en-US" sz="1000" dirty="0">
                          <a:latin typeface="+mn-lt"/>
                        </a:rPr>
                        <a:t>Japan</a:t>
                      </a:r>
                    </a:p>
                  </a:txBody>
                  <a:tcPr marL="50294" marR="0" marT="0" marB="0" anchor="ctr"/>
                </a:tc>
                <a:tc>
                  <a:txBody>
                    <a:bodyPr/>
                    <a:lstStyle/>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dirty="0"/>
                        <a:t>Cognos Business Intelligence</a:t>
                      </a:r>
                    </a:p>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dirty="0"/>
                        <a:t>Cognos TM1</a:t>
                      </a:r>
                    </a:p>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dirty="0"/>
                        <a:t>SPSS Modeler </a:t>
                      </a:r>
                    </a:p>
                  </a:txBody>
                  <a:tcPr marL="50294" marR="0" marT="0" marB="0" anchor="ctr"/>
                </a:tc>
                <a:tc>
                  <a:txBody>
                    <a:bodyPr/>
                    <a:lstStyle/>
                    <a:p>
                      <a:pPr algn="ctr"/>
                      <a:r>
                        <a:rPr lang="en-US" sz="1000" dirty="0"/>
                        <a:t>04-15-15</a:t>
                      </a:r>
                    </a:p>
                  </a:txBody>
                  <a:tcPr marL="50294" marR="0" marT="0" marB="0" anchor="ctr"/>
                </a:tc>
                <a:tc>
                  <a:txBody>
                    <a:bodyPr/>
                    <a:lstStyle/>
                    <a:p>
                      <a:pPr algn="ctr"/>
                      <a:r>
                        <a:rPr lang="en-US" sz="1000" dirty="0">
                          <a:latin typeface="+mn-lt"/>
                          <a:hlinkClick r:id="rId5"/>
                        </a:rPr>
                        <a:t>Case Study</a:t>
                      </a:r>
                      <a:endParaRPr lang="en-US" sz="1000" dirty="0">
                        <a:latin typeface="+mn-lt"/>
                      </a:endParaRPr>
                    </a:p>
                  </a:txBody>
                  <a:tcPr marL="50294" marR="0" marT="0" marB="0" anchor="ctr"/>
                </a:tc>
                <a:extLst>
                  <a:ext uri="{0D108BD9-81ED-4DB2-BD59-A6C34878D82A}">
                    <a16:rowId xmlns:a16="http://schemas.microsoft.com/office/drawing/2014/main" val="10006"/>
                  </a:ext>
                </a:extLst>
              </a:tr>
              <a:tr h="491591">
                <a:tc>
                  <a:txBody>
                    <a:bodyPr/>
                    <a:lstStyle/>
                    <a:p>
                      <a:pPr algn="ctr" fontAlgn="b"/>
                      <a:r>
                        <a:rPr lang="en-US" sz="1000" b="0" i="0" u="none" strike="noStrike" dirty="0">
                          <a:solidFill>
                            <a:srgbClr val="000000"/>
                          </a:solidFill>
                          <a:effectLst/>
                          <a:latin typeface="+mn-lt"/>
                        </a:rPr>
                        <a:t>33</a:t>
                      </a:r>
                    </a:p>
                  </a:txBody>
                  <a:tcPr marL="10479" marR="10479" marT="10800" marB="0" anchor="ctr"/>
                </a:tc>
                <a:tc>
                  <a:txBody>
                    <a:bodyPr/>
                    <a:lstStyle/>
                    <a:p>
                      <a:pPr algn="l"/>
                      <a:r>
                        <a:rPr lang="en-US" sz="1000" b="0" dirty="0">
                          <a:latin typeface="+mn-lt"/>
                        </a:rPr>
                        <a:t>The Hershey Company</a:t>
                      </a:r>
                    </a:p>
                  </a:txBody>
                  <a:tcPr marL="50294" marR="0" marT="0" marB="0" anchor="ctr"/>
                </a:tc>
                <a:tc>
                  <a:txBody>
                    <a:bodyPr/>
                    <a:lstStyle/>
                    <a:p>
                      <a:pPr algn="l"/>
                      <a:r>
                        <a:rPr lang="en-US" sz="1000" b="1" dirty="0">
                          <a:latin typeface="+mn-lt"/>
                        </a:rPr>
                        <a:t>Consumer Products</a:t>
                      </a:r>
                    </a:p>
                  </a:txBody>
                  <a:tcPr marL="50294" marR="0" marT="0" marB="0" anchor="ctr"/>
                </a:tc>
                <a:tc>
                  <a:txBody>
                    <a:bodyPr/>
                    <a:lstStyle/>
                    <a:p>
                      <a:pPr algn="ctr"/>
                      <a:r>
                        <a:rPr lang="en-US" sz="1000" b="0" dirty="0">
                          <a:latin typeface="+mn-lt"/>
                        </a:rPr>
                        <a:t>NA</a:t>
                      </a:r>
                    </a:p>
                  </a:txBody>
                  <a:tcPr marL="50294" marR="10478" marT="10802" marB="0" anchor="ctr"/>
                </a:tc>
                <a:tc>
                  <a:txBody>
                    <a:bodyPr/>
                    <a:lstStyle/>
                    <a:p>
                      <a:pPr marL="171450" indent="-171450" algn="l">
                        <a:buFont typeface="Arial" panose="020B0604020202020204" pitchFamily="34" charset="0"/>
                        <a:buChar char="•"/>
                      </a:pPr>
                      <a:r>
                        <a:rPr lang="it-IT" sz="1000" b="0" i="0" u="none" strike="noStrike" kern="1200" baseline="0" dirty="0">
                          <a:solidFill>
                            <a:schemeClr val="dk1"/>
                          </a:solidFill>
                          <a:latin typeface="+mn-lt"/>
                          <a:ea typeface="+mn-ea"/>
                          <a:cs typeface="+mn-cs"/>
                        </a:rPr>
                        <a:t>Cognos TM1</a:t>
                      </a:r>
                      <a:endParaRPr lang="en-US" sz="1000" b="0" dirty="0">
                        <a:latin typeface="+mn-lt"/>
                      </a:endParaRPr>
                    </a:p>
                  </a:txBody>
                  <a:tcPr marL="50294" marR="10478" marT="10802" marB="0" anchor="ctr"/>
                </a:tc>
                <a:tc>
                  <a:txBody>
                    <a:bodyPr/>
                    <a:lstStyle/>
                    <a:p>
                      <a:pPr marL="0" marR="0" indent="0" algn="ctr" defTabSz="509292"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mn-lt"/>
                          <a:ea typeface="Lubalin Demi for IBM" charset="77"/>
                          <a:cs typeface="Arial" panose="020B0604020202020204" pitchFamily="34" charset="0"/>
                        </a:rPr>
                        <a:t>03-23-16</a:t>
                      </a:r>
                    </a:p>
                  </a:txBody>
                  <a:tcPr marL="50294" marR="0" marT="0" marB="0" anchor="ctr"/>
                </a:tc>
                <a:tc>
                  <a:txBody>
                    <a:bodyPr/>
                    <a:lstStyle/>
                    <a:p>
                      <a:pPr algn="ctr"/>
                      <a:r>
                        <a:rPr lang="en-US" sz="1000" b="0" dirty="0">
                          <a:solidFill>
                            <a:schemeClr val="tx1"/>
                          </a:solidFill>
                          <a:latin typeface="+mn-lt"/>
                          <a:hlinkClick r:id="rId6"/>
                        </a:rPr>
                        <a:t>Case</a:t>
                      </a:r>
                      <a:r>
                        <a:rPr lang="en-US" sz="1000" b="0" baseline="0" dirty="0">
                          <a:solidFill>
                            <a:schemeClr val="tx1"/>
                          </a:solidFill>
                          <a:latin typeface="+mn-lt"/>
                          <a:hlinkClick r:id="rId6"/>
                        </a:rPr>
                        <a:t> Study</a:t>
                      </a:r>
                      <a:endParaRPr lang="en-US" sz="1000" b="0" dirty="0">
                        <a:solidFill>
                          <a:schemeClr val="tx1"/>
                        </a:solidFill>
                        <a:latin typeface="+mn-lt"/>
                      </a:endParaRPr>
                    </a:p>
                  </a:txBody>
                  <a:tcPr marL="50294" marR="0" marT="0" marB="0" anchor="ctr"/>
                </a:tc>
                <a:extLst>
                  <a:ext uri="{0D108BD9-81ED-4DB2-BD59-A6C34878D82A}">
                    <a16:rowId xmlns:a16="http://schemas.microsoft.com/office/drawing/2014/main" val="10007"/>
                  </a:ext>
                </a:extLst>
              </a:tr>
              <a:tr h="491591">
                <a:tc>
                  <a:txBody>
                    <a:bodyPr/>
                    <a:lstStyle/>
                    <a:p>
                      <a:pPr algn="ctr" fontAlgn="b"/>
                      <a:r>
                        <a:rPr lang="en-US" sz="1000" b="0" i="0" u="none" strike="noStrike" dirty="0">
                          <a:solidFill>
                            <a:srgbClr val="000000"/>
                          </a:solidFill>
                          <a:effectLst/>
                          <a:latin typeface="+mn-lt"/>
                        </a:rPr>
                        <a:t>34</a:t>
                      </a:r>
                    </a:p>
                  </a:txBody>
                  <a:tcPr marL="10479" marR="10479" marT="10800" marB="0" anchor="ctr"/>
                </a:tc>
                <a:tc>
                  <a:txBody>
                    <a:bodyPr/>
                    <a:lstStyle/>
                    <a:p>
                      <a:pPr algn="l"/>
                      <a:r>
                        <a:rPr lang="en-US" sz="1000" b="0" dirty="0">
                          <a:solidFill>
                            <a:schemeClr val="tx1"/>
                          </a:solidFill>
                          <a:latin typeface="+mn-lt"/>
                        </a:rPr>
                        <a:t>Arizona State University Foundation</a:t>
                      </a:r>
                    </a:p>
                  </a:txBody>
                  <a:tcPr marL="50294" marR="0" marT="0" marB="0" anchor="ctr"/>
                </a:tc>
                <a:tc>
                  <a:txBody>
                    <a:bodyPr/>
                    <a:lstStyle/>
                    <a:p>
                      <a:pPr algn="l"/>
                      <a:r>
                        <a:rPr lang="en-US" sz="1000" b="1" dirty="0">
                          <a:latin typeface="+mn-lt"/>
                        </a:rPr>
                        <a:t>Education</a:t>
                      </a:r>
                    </a:p>
                  </a:txBody>
                  <a:tcPr marL="50294" marR="0" marT="0" marB="0" anchor="ctr"/>
                </a:tc>
                <a:tc>
                  <a:txBody>
                    <a:bodyPr/>
                    <a:lstStyle/>
                    <a:p>
                      <a:pPr marL="0" marR="0" indent="0" algn="ctr" defTabSz="509412" rtl="0" eaLnBrk="1" fontAlgn="auto" latinLnBrk="0" hangingPunct="1">
                        <a:lnSpc>
                          <a:spcPct val="100000"/>
                        </a:lnSpc>
                        <a:spcBef>
                          <a:spcPts val="0"/>
                        </a:spcBef>
                        <a:spcAft>
                          <a:spcPts val="0"/>
                        </a:spcAft>
                        <a:buClrTx/>
                        <a:buSzTx/>
                        <a:buFontTx/>
                        <a:buNone/>
                        <a:tabLst/>
                        <a:defRPr/>
                      </a:pPr>
                      <a:r>
                        <a:rPr lang="en-US" sz="1000" b="0" dirty="0">
                          <a:latin typeface="+mn-lt"/>
                        </a:rPr>
                        <a:t>NA</a:t>
                      </a:r>
                    </a:p>
                  </a:txBody>
                  <a:tcPr marL="50294" marR="0" marT="0" marB="0" anchor="ctr"/>
                </a:tc>
                <a:tc>
                  <a:txBody>
                    <a:bodyPr/>
                    <a:lstStyle/>
                    <a:p>
                      <a:pPr marL="171450" marR="0" lvl="0" indent="-171450" algn="l" defTabSz="509412" rtl="0" eaLnBrk="1" fontAlgn="auto" latinLnBrk="0" hangingPunct="1">
                        <a:lnSpc>
                          <a:spcPts val="1000"/>
                        </a:lnSpc>
                        <a:spcBef>
                          <a:spcPts val="0"/>
                        </a:spcBef>
                        <a:spcAft>
                          <a:spcPts val="400"/>
                        </a:spcAft>
                        <a:buClr>
                          <a:schemeClr val="tx1"/>
                        </a:buClr>
                        <a:buSzPct val="100000"/>
                        <a:buFont typeface="Arial" panose="020B0604020202020204" pitchFamily="34" charset="0"/>
                        <a:buChar char="•"/>
                        <a:tabLst>
                          <a:tab pos="88900" algn="l"/>
                        </a:tabLst>
                        <a:defRPr/>
                      </a:pPr>
                      <a:r>
                        <a:rPr lang="en-US" sz="1000" dirty="0">
                          <a:solidFill>
                            <a:prstClr val="black"/>
                          </a:solidFill>
                          <a:latin typeface="Arial" panose="020B0604020202020204" pitchFamily="34" charset="0"/>
                          <a:ea typeface="HelvNeue Light for IBM" charset="77"/>
                          <a:cs typeface="Arial" panose="020B0604020202020204" pitchFamily="34" charset="0"/>
                        </a:rPr>
                        <a:t>IBM</a:t>
                      </a:r>
                      <a:r>
                        <a:rPr lang="en-US" sz="1000" baseline="0" dirty="0">
                          <a:solidFill>
                            <a:prstClr val="black"/>
                          </a:solidFill>
                          <a:latin typeface="Arial" panose="020B0604020202020204" pitchFamily="34" charset="0"/>
                          <a:ea typeface="HelvNeue Light for IBM" charset="77"/>
                          <a:cs typeface="Arial" panose="020B0604020202020204" pitchFamily="34" charset="0"/>
                        </a:rPr>
                        <a:t> </a:t>
                      </a:r>
                      <a:r>
                        <a:rPr lang="en-US" sz="1000" dirty="0">
                          <a:solidFill>
                            <a:prstClr val="black"/>
                          </a:solidFill>
                          <a:latin typeface="Arial" panose="020B0604020202020204" pitchFamily="34" charset="0"/>
                          <a:ea typeface="HelvNeue Light for IBM" charset="77"/>
                          <a:cs typeface="Arial" panose="020B0604020202020204" pitchFamily="34" charset="0"/>
                        </a:rPr>
                        <a:t>Cognos TM1 on Cloud</a:t>
                      </a:r>
                    </a:p>
                  </a:txBody>
                  <a:tcPr marL="50294" marR="0" marT="0" marB="0" anchor="ctr"/>
                </a:tc>
                <a:tc>
                  <a:txBody>
                    <a:bodyPr/>
                    <a:lstStyle/>
                    <a:p>
                      <a:pPr algn="ctr" rtl="0" fontAlgn="ctr"/>
                      <a:r>
                        <a:rPr lang="en-US" sz="1000" b="0" i="0" u="none" strike="noStrike" dirty="0">
                          <a:solidFill>
                            <a:srgbClr val="000000"/>
                          </a:solidFill>
                          <a:effectLst/>
                          <a:latin typeface="Arial" panose="020B0604020202020204" pitchFamily="34" charset="0"/>
                          <a:cs typeface="Arial" panose="020B0604020202020204" pitchFamily="34" charset="0"/>
                        </a:rPr>
                        <a:t>07-29-16</a:t>
                      </a:r>
                    </a:p>
                  </a:txBody>
                  <a:tcPr marL="7620" marR="7620" marT="7620" marB="0" anchor="ctr"/>
                </a:tc>
                <a:tc>
                  <a:txBody>
                    <a:bodyPr/>
                    <a:lstStyle/>
                    <a:p>
                      <a:pPr algn="ctr"/>
                      <a:r>
                        <a:rPr lang="en-US" sz="1000" b="0" dirty="0">
                          <a:latin typeface="+mn-lt"/>
                          <a:hlinkClick r:id="rId7"/>
                        </a:rPr>
                        <a:t>Case</a:t>
                      </a:r>
                      <a:r>
                        <a:rPr lang="en-US" sz="1000" b="0" baseline="0" dirty="0">
                          <a:latin typeface="+mn-lt"/>
                          <a:hlinkClick r:id="rId7"/>
                        </a:rPr>
                        <a:t> Study</a:t>
                      </a:r>
                      <a:endParaRPr lang="en-US" sz="1000" b="0" dirty="0">
                        <a:latin typeface="+mn-lt"/>
                      </a:endParaRPr>
                    </a:p>
                  </a:txBody>
                  <a:tcPr marL="50294" marR="0" marT="0" marB="0" anchor="ctr"/>
                </a:tc>
                <a:extLst>
                  <a:ext uri="{0D108BD9-81ED-4DB2-BD59-A6C34878D82A}">
                    <a16:rowId xmlns:a16="http://schemas.microsoft.com/office/drawing/2014/main" val="10001"/>
                  </a:ext>
                </a:extLst>
              </a:tr>
              <a:tr h="437223">
                <a:tc>
                  <a:txBody>
                    <a:bodyPr/>
                    <a:lstStyle/>
                    <a:p>
                      <a:pPr algn="ctr" fontAlgn="b"/>
                      <a:r>
                        <a:rPr lang="en-US" sz="1000" b="0" i="0" u="none" strike="noStrike" dirty="0">
                          <a:solidFill>
                            <a:srgbClr val="000000"/>
                          </a:solidFill>
                          <a:effectLst/>
                          <a:latin typeface="+mn-lt"/>
                        </a:rPr>
                        <a:t>**</a:t>
                      </a:r>
                    </a:p>
                  </a:txBody>
                  <a:tcPr marL="10479" marR="10479" marT="10800" marB="0" anchor="ctr"/>
                </a:tc>
                <a:tc>
                  <a:txBody>
                    <a:bodyPr/>
                    <a:lstStyle/>
                    <a:p>
                      <a:pPr algn="l"/>
                      <a:r>
                        <a:rPr lang="en-US" sz="1000" dirty="0">
                          <a:solidFill>
                            <a:schemeClr val="tx2"/>
                          </a:solidFill>
                          <a:latin typeface="+mn-lt"/>
                        </a:rPr>
                        <a:t>Australian National University</a:t>
                      </a:r>
                    </a:p>
                  </a:txBody>
                  <a:tcPr marL="50294" marR="0" marT="0" marB="0" anchor="ctr"/>
                </a:tc>
                <a:tc>
                  <a:txBody>
                    <a:bodyPr/>
                    <a:lstStyle/>
                    <a:p>
                      <a:pPr algn="l"/>
                      <a:r>
                        <a:rPr lang="en-US" sz="1000" b="1" dirty="0">
                          <a:latin typeface="+mn-lt"/>
                        </a:rPr>
                        <a:t>Education</a:t>
                      </a:r>
                    </a:p>
                  </a:txBody>
                  <a:tcPr marL="50294" marR="0" marT="0" marB="0" anchor="ctr"/>
                </a:tc>
                <a:tc>
                  <a:txBody>
                    <a:bodyPr/>
                    <a:lstStyle/>
                    <a:p>
                      <a:pPr marL="0" marR="0" indent="0" algn="ctr" defTabSz="509412" rtl="0" eaLnBrk="1" fontAlgn="auto" latinLnBrk="0" hangingPunct="1">
                        <a:lnSpc>
                          <a:spcPct val="100000"/>
                        </a:lnSpc>
                        <a:spcBef>
                          <a:spcPts val="0"/>
                        </a:spcBef>
                        <a:spcAft>
                          <a:spcPts val="0"/>
                        </a:spcAft>
                        <a:buClrTx/>
                        <a:buSzTx/>
                        <a:buFontTx/>
                        <a:buNone/>
                        <a:tabLst/>
                        <a:defRPr/>
                      </a:pPr>
                      <a:r>
                        <a:rPr lang="en-US" sz="1000" dirty="0">
                          <a:latin typeface="+mn-lt"/>
                        </a:rPr>
                        <a:t>Asia Pacific</a:t>
                      </a:r>
                    </a:p>
                  </a:txBody>
                  <a:tcPr marL="50294" marR="0" marT="0" marB="0" anchor="ctr"/>
                </a:tc>
                <a:tc>
                  <a:txBody>
                    <a:bodyPr/>
                    <a:lstStyle/>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dirty="0"/>
                        <a:t>Cognos Business Intelligence</a:t>
                      </a:r>
                    </a:p>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dirty="0"/>
                        <a:t>Cognos TM1</a:t>
                      </a:r>
                    </a:p>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dirty="0" err="1"/>
                        <a:t>InfoSphere</a:t>
                      </a:r>
                      <a:r>
                        <a:rPr lang="en-US" sz="1000" dirty="0"/>
                        <a:t> </a:t>
                      </a:r>
                      <a:r>
                        <a:rPr lang="en-US" sz="1000" dirty="0" err="1"/>
                        <a:t>DataStage</a:t>
                      </a:r>
                      <a:endParaRPr lang="en-US" sz="1000" dirty="0"/>
                    </a:p>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dirty="0"/>
                        <a:t>SPSS Modeler</a:t>
                      </a:r>
                    </a:p>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dirty="0" err="1"/>
                        <a:t>InfoSphere</a:t>
                      </a:r>
                      <a:r>
                        <a:rPr lang="en-US" sz="1000" dirty="0"/>
                        <a:t> Information Server </a:t>
                      </a:r>
                    </a:p>
                  </a:txBody>
                  <a:tcPr marL="50294" marR="0" marT="0" marB="0" anchor="ctr"/>
                </a:tc>
                <a:tc>
                  <a:txBody>
                    <a:bodyPr/>
                    <a:lstStyle/>
                    <a:p>
                      <a:pPr algn="ctr"/>
                      <a:r>
                        <a:rPr lang="en-US" sz="1000" dirty="0"/>
                        <a:t>01-22-15</a:t>
                      </a:r>
                    </a:p>
                  </a:txBody>
                  <a:tcPr marL="50294" marR="0" marT="0" marB="0" anchor="ctr"/>
                </a:tc>
                <a:tc>
                  <a:txBody>
                    <a:bodyPr/>
                    <a:lstStyle/>
                    <a:p>
                      <a:pPr algn="ctr"/>
                      <a:r>
                        <a:rPr lang="en-US" sz="1000" dirty="0">
                          <a:latin typeface="+mn-lt"/>
                          <a:hlinkClick r:id="rId8"/>
                        </a:rPr>
                        <a:t>Case</a:t>
                      </a:r>
                      <a:r>
                        <a:rPr lang="en-US" sz="1000" baseline="0" dirty="0">
                          <a:latin typeface="+mn-lt"/>
                          <a:hlinkClick r:id="rId8"/>
                        </a:rPr>
                        <a:t> Study </a:t>
                      </a:r>
                      <a:endParaRPr lang="en-US" sz="1000" baseline="0" dirty="0">
                        <a:latin typeface="+mn-lt"/>
                      </a:endParaRPr>
                    </a:p>
                    <a:p>
                      <a:pPr algn="ctr"/>
                      <a:r>
                        <a:rPr lang="en-US" sz="1000" baseline="0" dirty="0">
                          <a:latin typeface="+mn-lt"/>
                        </a:rPr>
                        <a:t>(slide coming)</a:t>
                      </a:r>
                      <a:endParaRPr lang="en-US" sz="1000" dirty="0">
                        <a:latin typeface="+mn-lt"/>
                      </a:endParaRPr>
                    </a:p>
                  </a:txBody>
                  <a:tcPr marL="50294" marR="0" marT="0" marB="0" anchor="ctr"/>
                </a:tc>
                <a:extLst>
                  <a:ext uri="{0D108BD9-81ED-4DB2-BD59-A6C34878D82A}">
                    <a16:rowId xmlns:a16="http://schemas.microsoft.com/office/drawing/2014/main" val="10008"/>
                  </a:ext>
                </a:extLst>
              </a:tr>
              <a:tr h="437223">
                <a:tc>
                  <a:txBody>
                    <a:bodyPr/>
                    <a:lstStyle/>
                    <a:p>
                      <a:pPr algn="ctr" fontAlgn="b"/>
                      <a:r>
                        <a:rPr lang="en-US" sz="1000" b="0" i="0" u="none" strike="noStrike" dirty="0">
                          <a:solidFill>
                            <a:srgbClr val="000000"/>
                          </a:solidFill>
                          <a:effectLst/>
                          <a:latin typeface="+mn-lt"/>
                        </a:rPr>
                        <a:t>35</a:t>
                      </a:r>
                    </a:p>
                  </a:txBody>
                  <a:tcPr marL="10479" marR="10479" marT="10800" marB="0" anchor="ctr"/>
                </a:tc>
                <a:tc>
                  <a:txBody>
                    <a:bodyPr/>
                    <a:lstStyle/>
                    <a:p>
                      <a:pPr algn="l"/>
                      <a:r>
                        <a:rPr lang="en-US" sz="1000" dirty="0"/>
                        <a:t>EF Education First Ltd.</a:t>
                      </a:r>
                    </a:p>
                  </a:txBody>
                  <a:tcPr marL="50294" marR="0" marT="0" marB="0" anchor="ctr"/>
                </a:tc>
                <a:tc>
                  <a:txBody>
                    <a:bodyPr/>
                    <a:lstStyle/>
                    <a:p>
                      <a:pPr algn="l"/>
                      <a:r>
                        <a:rPr lang="en-US" sz="1000" b="1" dirty="0"/>
                        <a:t>Education</a:t>
                      </a:r>
                    </a:p>
                  </a:txBody>
                  <a:tcPr marL="50294" marR="0" marT="0" marB="0" anchor="ctr"/>
                </a:tc>
                <a:tc>
                  <a:txBody>
                    <a:bodyPr/>
                    <a:lstStyle/>
                    <a:p>
                      <a:pPr algn="ctr"/>
                      <a:r>
                        <a:rPr lang="en-US" sz="1000" dirty="0"/>
                        <a:t>Europe</a:t>
                      </a:r>
                    </a:p>
                  </a:txBody>
                  <a:tcPr marL="50294" marR="0" marT="0" marB="0" anchor="ctr"/>
                </a:tc>
                <a:tc>
                  <a:txBody>
                    <a:bodyPr/>
                    <a:lstStyle/>
                    <a:p>
                      <a:pPr marL="171450" marR="0" indent="-171450" algn="l" defTabSz="509412" rtl="0" eaLnBrk="1" fontAlgn="auto" latinLnBrk="0" hangingPunct="1">
                        <a:lnSpc>
                          <a:spcPct val="100000"/>
                        </a:lnSpc>
                        <a:spcBef>
                          <a:spcPts val="0"/>
                        </a:spcBef>
                        <a:spcAft>
                          <a:spcPts val="0"/>
                        </a:spcAft>
                        <a:buClrTx/>
                        <a:buSzTx/>
                        <a:buFont typeface="Arial" charset="0"/>
                        <a:buChar char="•"/>
                        <a:tabLst/>
                        <a:defRPr/>
                      </a:pPr>
                      <a:r>
                        <a:rPr lang="en-GB" altLang="en-US" sz="1000" dirty="0">
                          <a:ea typeface="Arial Unicode MS" charset="0"/>
                        </a:rPr>
                        <a:t>IBM® Cognos TM1</a:t>
                      </a:r>
                    </a:p>
                  </a:txBody>
                  <a:tcPr marL="50294" marR="0" marT="0" marB="0" anchor="ctr"/>
                </a:tc>
                <a:tc>
                  <a:txBody>
                    <a:bodyPr/>
                    <a:lstStyle/>
                    <a:p>
                      <a:pPr algn="ctr"/>
                      <a:r>
                        <a:rPr lang="en-US" sz="1000" dirty="0"/>
                        <a:t>04-01-15</a:t>
                      </a:r>
                    </a:p>
                  </a:txBody>
                  <a:tcPr marL="50294" marR="0" marT="0" marB="0" anchor="ctr"/>
                </a:tc>
                <a:tc>
                  <a:txBody>
                    <a:bodyPr/>
                    <a:lstStyle/>
                    <a:p>
                      <a:pPr algn="ctr"/>
                      <a:r>
                        <a:rPr lang="en-US" sz="1000" dirty="0">
                          <a:hlinkClick r:id="rId9"/>
                        </a:rPr>
                        <a:t>Case Study</a:t>
                      </a:r>
                      <a:endParaRPr lang="en-US" sz="1000" dirty="0"/>
                    </a:p>
                  </a:txBody>
                  <a:tcPr marL="50294" marR="0" marT="0" marB="0" anchor="ctr"/>
                </a:tc>
                <a:extLst>
                  <a:ext uri="{0D108BD9-81ED-4DB2-BD59-A6C34878D82A}">
                    <a16:rowId xmlns:a16="http://schemas.microsoft.com/office/drawing/2014/main" val="10009"/>
                  </a:ext>
                </a:extLst>
              </a:tr>
              <a:tr h="437223">
                <a:tc>
                  <a:txBody>
                    <a:bodyPr/>
                    <a:lstStyle/>
                    <a:p>
                      <a:pPr algn="ctr" fontAlgn="b"/>
                      <a:r>
                        <a:rPr lang="en-US" sz="1000" b="0" i="0" u="none" strike="noStrike" dirty="0">
                          <a:solidFill>
                            <a:srgbClr val="000000"/>
                          </a:solidFill>
                          <a:effectLst/>
                          <a:latin typeface="+mn-lt"/>
                        </a:rPr>
                        <a:t>36</a:t>
                      </a:r>
                    </a:p>
                  </a:txBody>
                  <a:tcPr marL="10479" marR="10479" marT="10800" marB="0" anchor="ctr"/>
                </a:tc>
                <a:tc>
                  <a:txBody>
                    <a:bodyPr/>
                    <a:lstStyle/>
                    <a:p>
                      <a:pPr algn="l"/>
                      <a:r>
                        <a:rPr lang="en-US" sz="1000" dirty="0"/>
                        <a:t>IFIM Business School (IFIM) </a:t>
                      </a:r>
                    </a:p>
                  </a:txBody>
                  <a:tcPr marL="50294" marR="0" marT="0" marB="0" anchor="ctr"/>
                </a:tc>
                <a:tc>
                  <a:txBody>
                    <a:bodyPr/>
                    <a:lstStyle/>
                    <a:p>
                      <a:pPr algn="l"/>
                      <a:r>
                        <a:rPr lang="en-US" sz="1000" b="1" dirty="0"/>
                        <a:t>Education</a:t>
                      </a:r>
                    </a:p>
                  </a:txBody>
                  <a:tcPr marL="50294" marR="0" marT="0" marB="0" anchor="ctr"/>
                </a:tc>
                <a:tc>
                  <a:txBody>
                    <a:bodyPr/>
                    <a:lstStyle/>
                    <a:p>
                      <a:pPr algn="ctr"/>
                      <a:r>
                        <a:rPr lang="en-US" sz="1000" dirty="0"/>
                        <a:t>Asia Pacific</a:t>
                      </a:r>
                    </a:p>
                  </a:txBody>
                  <a:tcPr marL="50294" marR="0" marT="0" marB="0" anchor="ctr"/>
                </a:tc>
                <a:tc>
                  <a:txBody>
                    <a:bodyPr/>
                    <a:lstStyle/>
                    <a:p>
                      <a:pPr marL="171450" marR="0" lvl="0" indent="-171450" algn="l" defTabSz="509412" rtl="0" eaLnBrk="1" fontAlgn="auto" latinLnBrk="0" hangingPunct="1">
                        <a:lnSpc>
                          <a:spcPct val="100000"/>
                        </a:lnSpc>
                        <a:spcBef>
                          <a:spcPts val="0"/>
                        </a:spcBef>
                        <a:spcAft>
                          <a:spcPts val="0"/>
                        </a:spcAft>
                        <a:buClrTx/>
                        <a:buSzTx/>
                        <a:buFont typeface="Arial" charset="0"/>
                        <a:buChar char="•"/>
                        <a:tabLst/>
                        <a:defRPr/>
                      </a:pPr>
                      <a:r>
                        <a:rPr lang="en-US" sz="1000" dirty="0"/>
                        <a:t>Cognos Business Intelligence, Cognos Insight, Cognos TM1, IBM </a:t>
                      </a:r>
                      <a:r>
                        <a:rPr lang="en-US" sz="1000" dirty="0" err="1"/>
                        <a:t>BigInsights</a:t>
                      </a:r>
                      <a:r>
                        <a:rPr lang="en-US" sz="1000" dirty="0"/>
                        <a:t> for Apache Hadoop, SPSS Statistics </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50294" marR="0" marT="0" marB="0" anchor="ctr"/>
                </a:tc>
                <a:tc>
                  <a:txBody>
                    <a:bodyPr/>
                    <a:lstStyle/>
                    <a:p>
                      <a:pPr algn="ctr"/>
                      <a:r>
                        <a:rPr lang="en-US" sz="1000" dirty="0"/>
                        <a:t>09-30-15</a:t>
                      </a:r>
                    </a:p>
                  </a:txBody>
                  <a:tcPr marL="50294" marR="0" marT="0" marB="0" anchor="ctr"/>
                </a:tc>
                <a:tc>
                  <a:txBody>
                    <a:bodyPr/>
                    <a:lstStyle/>
                    <a:p>
                      <a:pPr algn="ctr"/>
                      <a:r>
                        <a:rPr lang="en-US" sz="1000" dirty="0">
                          <a:hlinkClick r:id="rId10"/>
                        </a:rPr>
                        <a:t>Case Study</a:t>
                      </a:r>
                      <a:endParaRPr lang="en-US" sz="1000" dirty="0"/>
                    </a:p>
                  </a:txBody>
                  <a:tcPr marL="50294" marR="0" marT="0" marB="0" anchor="ctr"/>
                </a:tc>
                <a:extLst>
                  <a:ext uri="{0D108BD9-81ED-4DB2-BD59-A6C34878D82A}">
                    <a16:rowId xmlns:a16="http://schemas.microsoft.com/office/drawing/2014/main" val="10010"/>
                  </a:ext>
                </a:extLst>
              </a:tr>
              <a:tr h="437223">
                <a:tc>
                  <a:txBody>
                    <a:bodyPr/>
                    <a:lstStyle/>
                    <a:p>
                      <a:pPr algn="ctr" fontAlgn="b"/>
                      <a:r>
                        <a:rPr lang="en-US" sz="1000" b="0" i="0" u="none" strike="noStrike" dirty="0">
                          <a:solidFill>
                            <a:srgbClr val="000000"/>
                          </a:solidFill>
                          <a:effectLst/>
                          <a:latin typeface="+mn-lt"/>
                        </a:rPr>
                        <a:t>37</a:t>
                      </a:r>
                    </a:p>
                  </a:txBody>
                  <a:tcPr marL="10479" marR="10479" marT="10800" marB="0" anchor="ctr"/>
                </a:tc>
                <a:tc>
                  <a:txBody>
                    <a:bodyPr/>
                    <a:lstStyle/>
                    <a:p>
                      <a:pPr algn="l"/>
                      <a:r>
                        <a:rPr lang="en-US" sz="1000" b="0" dirty="0">
                          <a:solidFill>
                            <a:schemeClr val="tx1"/>
                          </a:solidFill>
                          <a:latin typeface="+mn-lt"/>
                        </a:rPr>
                        <a:t>Portland state University</a:t>
                      </a:r>
                    </a:p>
                  </a:txBody>
                  <a:tcPr marL="50294" marR="0" marT="0" marB="0" anchor="ctr"/>
                </a:tc>
                <a:tc>
                  <a:txBody>
                    <a:bodyPr/>
                    <a:lstStyle/>
                    <a:p>
                      <a:pPr algn="l"/>
                      <a:r>
                        <a:rPr lang="en-US" sz="1000" b="1" dirty="0">
                          <a:solidFill>
                            <a:schemeClr val="tx1"/>
                          </a:solidFill>
                          <a:latin typeface="+mn-lt"/>
                        </a:rPr>
                        <a:t>Education</a:t>
                      </a:r>
                    </a:p>
                  </a:txBody>
                  <a:tcPr marL="50294" marR="0" marT="0" marB="0" anchor="ctr"/>
                </a:tc>
                <a:tc>
                  <a:txBody>
                    <a:bodyPr/>
                    <a:lstStyle/>
                    <a:p>
                      <a:pPr algn="ctr"/>
                      <a:r>
                        <a:rPr lang="en-US" sz="1000" dirty="0">
                          <a:solidFill>
                            <a:schemeClr val="tx1"/>
                          </a:solidFill>
                          <a:latin typeface="+mn-lt"/>
                        </a:rPr>
                        <a:t>NA</a:t>
                      </a:r>
                    </a:p>
                  </a:txBody>
                  <a:tcPr marL="50294" marR="10478" marT="10802" marB="0" anchor="ctr"/>
                </a:tc>
                <a:tc>
                  <a:txBody>
                    <a:bodyPr/>
                    <a:lstStyle/>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dirty="0">
                          <a:solidFill>
                            <a:schemeClr val="tx1"/>
                          </a:solidFill>
                          <a:latin typeface="Arial" panose="020B0604020202020204" pitchFamily="34" charset="0"/>
                          <a:ea typeface="HelvNeue Light for IBM" charset="77"/>
                          <a:cs typeface="Arial" panose="020B0604020202020204" pitchFamily="34" charset="0"/>
                        </a:rPr>
                        <a:t>Cognos Business Intelligence</a:t>
                      </a:r>
                    </a:p>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dirty="0">
                          <a:solidFill>
                            <a:schemeClr val="tx1"/>
                          </a:solidFill>
                          <a:latin typeface="Arial" panose="020B0604020202020204" pitchFamily="34" charset="0"/>
                          <a:ea typeface="HelvNeue Light for IBM" charset="77"/>
                          <a:cs typeface="Arial" panose="020B0604020202020204" pitchFamily="34" charset="0"/>
                        </a:rPr>
                        <a:t>Cognos TM1</a:t>
                      </a:r>
                    </a:p>
                  </a:txBody>
                  <a:tcPr marL="50294" marR="10478" marT="10802" marB="0" anchor="ctr"/>
                </a:tc>
                <a:tc>
                  <a:txBody>
                    <a:bodyPr/>
                    <a:lstStyle/>
                    <a:p>
                      <a:pPr algn="ctr"/>
                      <a:r>
                        <a:rPr lang="en-US" sz="1000" i="0" dirty="0">
                          <a:solidFill>
                            <a:schemeClr val="tx1"/>
                          </a:solidFill>
                          <a:latin typeface="+mn-lt"/>
                        </a:rPr>
                        <a:t>11-13-14</a:t>
                      </a:r>
                    </a:p>
                  </a:txBody>
                  <a:tcPr marL="50294" marR="0" marT="0" marB="0" anchor="ctr"/>
                </a:tc>
                <a:tc>
                  <a:txBody>
                    <a:bodyPr/>
                    <a:lstStyle/>
                    <a:p>
                      <a:pPr marL="0" marR="0" lvl="0" indent="0" algn="ctr" defTabSz="50941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mn-lt"/>
                          <a:ea typeface="+mn-ea"/>
                          <a:cs typeface="+mn-cs"/>
                          <a:hlinkClick r:id="rId11"/>
                        </a:rPr>
                        <a:t>Case Study</a:t>
                      </a:r>
                      <a:endParaRPr kumimoji="0" lang="en-US" sz="1000" b="0" i="0" u="none" strike="noStrike" kern="1200" cap="none" spc="0" normalizeH="0" baseline="0" noProof="0" dirty="0">
                        <a:ln>
                          <a:noFill/>
                        </a:ln>
                        <a:solidFill>
                          <a:schemeClr val="tx1"/>
                        </a:solidFill>
                        <a:effectLst/>
                        <a:uLnTx/>
                        <a:uFillTx/>
                        <a:latin typeface="+mn-lt"/>
                        <a:ea typeface="+mn-ea"/>
                        <a:cs typeface="+mn-cs"/>
                      </a:endParaRPr>
                    </a:p>
                  </a:txBody>
                  <a:tcPr marL="50294" marR="0" marT="0" marB="0" anchor="ctr"/>
                </a:tc>
                <a:extLst>
                  <a:ext uri="{0D108BD9-81ED-4DB2-BD59-A6C34878D82A}">
                    <a16:rowId xmlns:a16="http://schemas.microsoft.com/office/drawing/2014/main" val="10002"/>
                  </a:ext>
                </a:extLst>
              </a:tr>
              <a:tr h="727648">
                <a:tc>
                  <a:txBody>
                    <a:bodyPr/>
                    <a:lstStyle/>
                    <a:p>
                      <a:pPr algn="ctr" fontAlgn="b"/>
                      <a:r>
                        <a:rPr lang="en-US" sz="1000" b="0" i="0" u="none" strike="noStrike" dirty="0">
                          <a:solidFill>
                            <a:srgbClr val="000000"/>
                          </a:solidFill>
                          <a:effectLst/>
                          <a:latin typeface="+mn-lt"/>
                        </a:rPr>
                        <a:t>38</a:t>
                      </a:r>
                    </a:p>
                  </a:txBody>
                  <a:tcPr marL="10479" marR="10479" marT="10800" marB="0" anchor="ctr"/>
                </a:tc>
                <a:tc>
                  <a:txBody>
                    <a:bodyPr/>
                    <a:lstStyle/>
                    <a:p>
                      <a:pPr algn="l"/>
                      <a:r>
                        <a:rPr lang="en-GB" sz="1000" dirty="0">
                          <a:solidFill>
                            <a:schemeClr val="tx2"/>
                          </a:solidFill>
                          <a:latin typeface="Arial" panose="020B0604020202020204" pitchFamily="34" charset="0"/>
                          <a:ea typeface="HelvNeue Light for IBM" charset="77"/>
                          <a:cs typeface="Arial" panose="020B0604020202020204" pitchFamily="34" charset="0"/>
                        </a:rPr>
                        <a:t>The University of Adelaide </a:t>
                      </a:r>
                      <a:endParaRPr lang="en-US" sz="1000" dirty="0">
                        <a:solidFill>
                          <a:schemeClr val="tx2"/>
                        </a:solidFill>
                        <a:latin typeface="+mn-lt"/>
                      </a:endParaRPr>
                    </a:p>
                  </a:txBody>
                  <a:tcPr marL="50294" marR="0" marT="0" marB="0" anchor="ctr"/>
                </a:tc>
                <a:tc>
                  <a:txBody>
                    <a:bodyPr/>
                    <a:lstStyle/>
                    <a:p>
                      <a:pPr algn="l"/>
                      <a:r>
                        <a:rPr lang="en-US" sz="1000" b="1" dirty="0">
                          <a:latin typeface="+mn-lt"/>
                        </a:rPr>
                        <a:t>Education</a:t>
                      </a:r>
                    </a:p>
                  </a:txBody>
                  <a:tcPr marL="50294" marR="0" marT="0" marB="0" anchor="ctr"/>
                </a:tc>
                <a:tc>
                  <a:txBody>
                    <a:bodyPr/>
                    <a:lstStyle/>
                    <a:p>
                      <a:pPr marL="0" marR="0" indent="0" algn="ctr" defTabSz="509412" rtl="0" eaLnBrk="1" fontAlgn="auto" latinLnBrk="0" hangingPunct="1">
                        <a:lnSpc>
                          <a:spcPct val="100000"/>
                        </a:lnSpc>
                        <a:spcBef>
                          <a:spcPts val="0"/>
                        </a:spcBef>
                        <a:spcAft>
                          <a:spcPts val="0"/>
                        </a:spcAft>
                        <a:buClrTx/>
                        <a:buSzTx/>
                        <a:buFontTx/>
                        <a:buNone/>
                        <a:tabLst/>
                        <a:defRPr/>
                      </a:pPr>
                      <a:r>
                        <a:rPr lang="en-US" sz="1000" dirty="0">
                          <a:latin typeface="+mn-lt"/>
                        </a:rPr>
                        <a:t>Asia Pacific</a:t>
                      </a:r>
                    </a:p>
                  </a:txBody>
                  <a:tcPr marL="50294" marR="0" marT="0" marB="0" anchor="ctr"/>
                </a:tc>
                <a:tc>
                  <a:txBody>
                    <a:bodyPr/>
                    <a:lstStyle/>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dirty="0">
                          <a:solidFill>
                            <a:prstClr val="black"/>
                          </a:solidFill>
                          <a:latin typeface="Arial" panose="020B0604020202020204" pitchFamily="34" charset="0"/>
                          <a:ea typeface="HelvNeue Light for IBM" charset="77"/>
                          <a:cs typeface="Arial" panose="020B0604020202020204" pitchFamily="34" charset="0"/>
                        </a:rPr>
                        <a:t>Cognos</a:t>
                      </a:r>
                      <a:r>
                        <a:rPr lang="en-US" sz="1000" baseline="0" dirty="0">
                          <a:solidFill>
                            <a:prstClr val="black"/>
                          </a:solidFill>
                          <a:latin typeface="Arial" panose="020B0604020202020204" pitchFamily="34" charset="0"/>
                          <a:ea typeface="HelvNeue Light for IBM" charset="77"/>
                          <a:cs typeface="Arial" panose="020B0604020202020204" pitchFamily="34" charset="0"/>
                        </a:rPr>
                        <a:t> </a:t>
                      </a:r>
                      <a:r>
                        <a:rPr lang="en-US" sz="1000" dirty="0">
                          <a:solidFill>
                            <a:prstClr val="black"/>
                          </a:solidFill>
                          <a:latin typeface="Arial" panose="020B0604020202020204" pitchFamily="34" charset="0"/>
                          <a:ea typeface="HelvNeue Light for IBM" charset="77"/>
                          <a:cs typeface="Arial" panose="020B0604020202020204" pitchFamily="34" charset="0"/>
                        </a:rPr>
                        <a:t>TM1</a:t>
                      </a:r>
                    </a:p>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dirty="0"/>
                        <a:t>Cognos Business Intelligence</a:t>
                      </a:r>
                    </a:p>
                    <a:p>
                      <a:pPr marL="171450" marR="0" indent="-171450" algn="l" defTabSz="509412" rtl="0" eaLnBrk="1" fontAlgn="auto" latinLnBrk="0" hangingPunct="1">
                        <a:lnSpc>
                          <a:spcPts val="1000"/>
                        </a:lnSpc>
                        <a:spcBef>
                          <a:spcPts val="0"/>
                        </a:spcBef>
                        <a:spcAft>
                          <a:spcPts val="400"/>
                        </a:spcAft>
                        <a:buClrTx/>
                        <a:buSzPct val="100000"/>
                        <a:buFont typeface="Wingdings" panose="05000000000000000000" pitchFamily="2" charset="2"/>
                        <a:buChar char="§"/>
                        <a:tabLst>
                          <a:tab pos="88900" algn="l"/>
                        </a:tabLst>
                        <a:defRPr/>
                      </a:pPr>
                      <a:r>
                        <a:rPr lang="en-US" sz="1000" dirty="0"/>
                        <a:t>IBM Cognos</a:t>
                      </a:r>
                      <a:r>
                        <a:rPr lang="en-US" sz="1000" baseline="0" dirty="0"/>
                        <a:t> Disclosure Management</a:t>
                      </a:r>
                      <a:endParaRPr lang="en-US" sz="1000" dirty="0"/>
                    </a:p>
                  </a:txBody>
                  <a:tcPr marL="50294" marR="0" marT="0" marB="0" anchor="ctr"/>
                </a:tc>
                <a:tc>
                  <a:txBody>
                    <a:bodyPr/>
                    <a:lstStyle/>
                    <a:p>
                      <a:pPr algn="ctr"/>
                      <a:r>
                        <a:rPr lang="en-US" sz="1000" dirty="0"/>
                        <a:t>11-25-15</a:t>
                      </a:r>
                    </a:p>
                  </a:txBody>
                  <a:tcPr marL="50294" marR="0" marT="0" marB="0" anchor="ctr"/>
                </a:tc>
                <a:tc>
                  <a:txBody>
                    <a:bodyPr/>
                    <a:lstStyle/>
                    <a:p>
                      <a:pPr algn="ctr"/>
                      <a:r>
                        <a:rPr lang="en-US" sz="1000" dirty="0">
                          <a:latin typeface="+mn-lt"/>
                          <a:hlinkClick r:id="rId12"/>
                        </a:rPr>
                        <a:t>Case Study</a:t>
                      </a:r>
                      <a:endParaRPr lang="en-US" sz="1000" dirty="0">
                        <a:latin typeface="+mn-lt"/>
                      </a:endParaRPr>
                    </a:p>
                  </a:txBody>
                  <a:tcPr marL="50294" marR="0" marT="0" marB="0" anchor="ctr"/>
                </a:tc>
                <a:extLst>
                  <a:ext uri="{0D108BD9-81ED-4DB2-BD59-A6C34878D82A}">
                    <a16:rowId xmlns:a16="http://schemas.microsoft.com/office/drawing/2014/main" val="10004"/>
                  </a:ext>
                </a:extLst>
              </a:tr>
            </a:tbl>
          </a:graphicData>
        </a:graphic>
      </p:graphicFrame>
      <p:sp>
        <p:nvSpPr>
          <p:cNvPr id="13" name="TextBox 12"/>
          <p:cNvSpPr txBox="1"/>
          <p:nvPr/>
        </p:nvSpPr>
        <p:spPr>
          <a:xfrm>
            <a:off x="2451528" y="210672"/>
            <a:ext cx="3097323" cy="276999"/>
          </a:xfrm>
          <a:prstGeom prst="rect">
            <a:avLst/>
          </a:prstGeom>
          <a:noFill/>
        </p:spPr>
        <p:txBody>
          <a:bodyPr wrap="none" rtlCol="0">
            <a:spAutoFit/>
          </a:bodyPr>
          <a:lstStyle/>
          <a:p>
            <a:r>
              <a:rPr lang="en-US" sz="1200" dirty="0"/>
              <a:t>FOPM Client Reference assets by Industry</a:t>
            </a:r>
          </a:p>
        </p:txBody>
      </p:sp>
      <p:grpSp>
        <p:nvGrpSpPr>
          <p:cNvPr id="14" name="Group 13"/>
          <p:cNvGrpSpPr/>
          <p:nvPr/>
        </p:nvGrpSpPr>
        <p:grpSpPr>
          <a:xfrm>
            <a:off x="6952572" y="269276"/>
            <a:ext cx="1586238" cy="306445"/>
            <a:chOff x="6952572" y="269276"/>
            <a:chExt cx="1586238" cy="306445"/>
          </a:xfrm>
        </p:grpSpPr>
        <p:sp>
          <p:nvSpPr>
            <p:cNvPr id="20" name="TextBox 19"/>
            <p:cNvSpPr txBox="1"/>
            <p:nvPr/>
          </p:nvSpPr>
          <p:spPr>
            <a:xfrm>
              <a:off x="7237500" y="298722"/>
              <a:ext cx="524503" cy="276999"/>
            </a:xfrm>
            <a:prstGeom prst="rect">
              <a:avLst/>
            </a:prstGeom>
            <a:noFill/>
          </p:spPr>
          <p:txBody>
            <a:bodyPr wrap="none" rtlCol="0">
              <a:spAutoFit/>
            </a:bodyPr>
            <a:lstStyle/>
            <a:p>
              <a:r>
                <a:rPr lang="en-US" sz="1200" dirty="0"/>
                <a:t>2016</a:t>
              </a:r>
            </a:p>
          </p:txBody>
        </p:sp>
        <p:sp>
          <p:nvSpPr>
            <p:cNvPr id="21" name="TextBox 20"/>
            <p:cNvSpPr txBox="1"/>
            <p:nvPr/>
          </p:nvSpPr>
          <p:spPr>
            <a:xfrm>
              <a:off x="8014307" y="298722"/>
              <a:ext cx="524503" cy="276999"/>
            </a:xfrm>
            <a:prstGeom prst="rect">
              <a:avLst/>
            </a:prstGeom>
            <a:noFill/>
          </p:spPr>
          <p:txBody>
            <a:bodyPr wrap="none" rtlCol="0">
              <a:spAutoFit/>
            </a:bodyPr>
            <a:lstStyle/>
            <a:p>
              <a:r>
                <a:rPr lang="en-US" sz="1200" dirty="0"/>
                <a:t>2017</a:t>
              </a:r>
            </a:p>
          </p:txBody>
        </p:sp>
        <p:sp>
          <p:nvSpPr>
            <p:cNvPr id="22" name="Star: 5 Points 21"/>
            <p:cNvSpPr/>
            <p:nvPr/>
          </p:nvSpPr>
          <p:spPr>
            <a:xfrm>
              <a:off x="6952572" y="269276"/>
              <a:ext cx="322584" cy="276999"/>
            </a:xfrm>
            <a:prstGeom prst="star5">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Star: 5 Points 22"/>
            <p:cNvSpPr/>
            <p:nvPr/>
          </p:nvSpPr>
          <p:spPr>
            <a:xfrm>
              <a:off x="7726863" y="269277"/>
              <a:ext cx="322584" cy="276999"/>
            </a:xfrm>
            <a:prstGeom prst="star5">
              <a:avLst/>
            </a:prstGeom>
            <a:solidFill>
              <a:srgbClr val="FFFF00"/>
            </a:solidFill>
            <a:ln>
              <a:solidFill>
                <a:srgbClr val="FFFF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4" name="Star: 5 Points 23"/>
          <p:cNvSpPr/>
          <p:nvPr/>
        </p:nvSpPr>
        <p:spPr>
          <a:xfrm>
            <a:off x="2166998" y="1256533"/>
            <a:ext cx="272143" cy="181214"/>
          </a:xfrm>
          <a:prstGeom prst="star5">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Star: 5 Points 24"/>
          <p:cNvSpPr/>
          <p:nvPr/>
        </p:nvSpPr>
        <p:spPr>
          <a:xfrm>
            <a:off x="2166998" y="1916427"/>
            <a:ext cx="272143" cy="181214"/>
          </a:xfrm>
          <a:prstGeom prst="star5">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Star: 5 Points 25"/>
          <p:cNvSpPr/>
          <p:nvPr/>
        </p:nvSpPr>
        <p:spPr>
          <a:xfrm>
            <a:off x="2179385" y="2370355"/>
            <a:ext cx="272143" cy="181214"/>
          </a:xfrm>
          <a:prstGeom prst="star5">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Star: 5 Points 26"/>
          <p:cNvSpPr/>
          <p:nvPr/>
        </p:nvSpPr>
        <p:spPr>
          <a:xfrm>
            <a:off x="2179385" y="2885293"/>
            <a:ext cx="272143" cy="181214"/>
          </a:xfrm>
          <a:prstGeom prst="star5">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4996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p:cNvPicPr>
          <p:nvPr/>
        </p:nvPicPr>
        <p:blipFill rotWithShape="1">
          <a:blip r:embed="rId3" cstate="print">
            <a:extLst>
              <a:ext uri="{28A0092B-C50C-407E-A947-70E740481C1C}">
                <a14:useLocalDpi xmlns:a14="http://schemas.microsoft.com/office/drawing/2010/main" val="0"/>
              </a:ext>
            </a:extLst>
          </a:blip>
          <a:srcRect l="1856" t="5238" r="2873" b="20783"/>
          <a:stretch/>
        </p:blipFill>
        <p:spPr>
          <a:xfrm>
            <a:off x="452610" y="1080937"/>
            <a:ext cx="4492800" cy="2638800"/>
          </a:xfrm>
          <a:prstGeom prst="rect">
            <a:avLst/>
          </a:prstGeom>
        </p:spPr>
      </p:pic>
      <p:sp>
        <p:nvSpPr>
          <p:cNvPr id="14" name="TextBox 6"/>
          <p:cNvSpPr txBox="1"/>
          <p:nvPr/>
        </p:nvSpPr>
        <p:spPr>
          <a:xfrm>
            <a:off x="452610" y="2664000"/>
            <a:ext cx="4068590" cy="761257"/>
          </a:xfrm>
          <a:prstGeom prst="rect">
            <a:avLst/>
          </a:prstGeom>
          <a:solidFill>
            <a:schemeClr val="bg1">
              <a:alpha val="90000"/>
            </a:schemeClr>
          </a:solidFill>
          <a:ln>
            <a:noFill/>
          </a:ln>
        </p:spPr>
        <p:txBody>
          <a:bodyPr wrap="square" lIns="72000" tIns="72000" rIns="72000" bIns="72000" anchor="t"/>
          <a:lstStyle/>
          <a:p>
            <a:pPr marL="63500" marR="0" lvl="0" indent="-76200" defTabSz="914400" eaLnBrk="1" fontAlgn="auto" latinLnBrk="0" hangingPunct="1">
              <a:lnSpc>
                <a:spcPts val="1300"/>
              </a:lnSpc>
              <a:spcBef>
                <a:spcPts val="0"/>
              </a:spcBef>
              <a:spcAft>
                <a:spcPts val="1100"/>
              </a:spcAft>
              <a:buClrTx/>
              <a:buSzTx/>
              <a:buFontTx/>
              <a:buNone/>
              <a:tabLst/>
              <a:defRPr lang="en-US"/>
            </a:pPr>
            <a:r>
              <a:rPr kumimoji="0" lang="en-GB" sz="1200" b="1" i="1" u="none" strike="noStrike" kern="0" cap="none" spc="0" normalizeH="0" baseline="0" noProof="0" dirty="0">
                <a:ln>
                  <a:noFill/>
                </a:ln>
                <a:solidFill>
                  <a:srgbClr val="00639C"/>
                </a:solidFill>
                <a:effectLst/>
                <a:uLnTx/>
                <a:uFillTx/>
                <a:latin typeface="Arial" panose="020B0604020202020204" pitchFamily="34" charset="0"/>
                <a:ea typeface="Lubalin Demi Italic for IBM" charset="77"/>
                <a:cs typeface="Arial" panose="020B0604020202020204" pitchFamily="34" charset="0"/>
              </a:rPr>
              <a:t>“In purchasing IBM Cognos TM1, we made a sound investment in the future of our company.”</a:t>
            </a:r>
          </a:p>
          <a:p>
            <a:pPr marL="63500" marR="0" lvl="0" indent="-76200" defTabSz="914400" eaLnBrk="1" fontAlgn="auto" latinLnBrk="0" hangingPunct="1">
              <a:lnSpc>
                <a:spcPts val="1300"/>
              </a:lnSpc>
              <a:spcBef>
                <a:spcPts val="0"/>
              </a:spcBef>
              <a:spcAft>
                <a:spcPts val="1100"/>
              </a:spcAft>
              <a:buClrTx/>
              <a:buSzTx/>
              <a:buFontTx/>
              <a:buNone/>
              <a:tabLst/>
              <a:defRPr lang="en-US"/>
            </a:pPr>
            <a:r>
              <a:rPr kumimoji="0" lang="en-US" altLang="en-US" sz="1000" b="0" i="0" u="none" strike="noStrike" kern="0" cap="none" spc="0" normalizeH="0" baseline="0" noProof="0" dirty="0">
                <a:ln>
                  <a:noFill/>
                </a:ln>
                <a:solidFill>
                  <a:srgbClr val="00AFD8"/>
                </a:solidFill>
                <a:effectLst/>
                <a:uLnTx/>
                <a:uFillTx/>
                <a:latin typeface="Arial" panose="020B0604020202020204" pitchFamily="34" charset="0"/>
                <a:cs typeface="Arial" panose="020B0604020202020204" pitchFamily="34" charset="0"/>
              </a:rPr>
              <a:t>—</a:t>
            </a:r>
            <a:r>
              <a:rPr kumimoji="0" lang="en-GB" altLang="en-US" sz="1000" b="0" i="0" u="none" strike="noStrike" kern="0" cap="none" spc="0" normalizeH="0" baseline="0" noProof="0" dirty="0">
                <a:ln>
                  <a:noFill/>
                </a:ln>
                <a:solidFill>
                  <a:srgbClr val="00AFD8"/>
                </a:solidFill>
                <a:effectLst/>
                <a:uLnTx/>
                <a:uFillTx/>
                <a:latin typeface="Arial" panose="020B0604020202020204" pitchFamily="34" charset="0"/>
                <a:cs typeface="Arial" panose="020B0604020202020204" pitchFamily="34" charset="0"/>
              </a:rPr>
              <a:t>Chris Hannon, Director of Financial Planning and Analysis, Milgard</a:t>
            </a:r>
            <a:endParaRPr kumimoji="0" lang="en-US" sz="800" b="0" i="0" u="none" strike="noStrike" kern="0" cap="none" spc="0" normalizeH="0" baseline="0" noProof="0" dirty="0">
              <a:ln>
                <a:noFill/>
              </a:ln>
              <a:solidFill>
                <a:srgbClr val="00AFD8"/>
              </a:solidFill>
              <a:effectLst/>
              <a:uLnTx/>
              <a:uFillTx/>
              <a:latin typeface="Arial" panose="020B0604020202020204" pitchFamily="34" charset="0"/>
              <a:ea typeface="HelvNeue Light for IBM" charset="77"/>
              <a:cs typeface="Arial" panose="020B0604020202020204" pitchFamily="34" charset="0"/>
            </a:endParaRPr>
          </a:p>
        </p:txBody>
      </p:sp>
      <p:sp>
        <p:nvSpPr>
          <p:cNvPr id="3" name="TextBox 3"/>
          <p:cNvSpPr txBox="1"/>
          <p:nvPr/>
        </p:nvSpPr>
        <p:spPr>
          <a:xfrm>
            <a:off x="2815200" y="4009480"/>
            <a:ext cx="4428000" cy="2218292"/>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Milgard</a:t>
            </a:r>
          </a:p>
          <a:p>
            <a:pPr marL="0" marR="0" lvl="0" indent="0" defTabSz="914400" eaLnBrk="1" fontAlgn="auto" latinLnBrk="0" hangingPunct="1">
              <a:lnSpc>
                <a:spcPct val="100000"/>
              </a:lnSpc>
              <a:spcBef>
                <a:spcPts val="0"/>
              </a:spcBef>
              <a:spcAft>
                <a:spcPts val="800"/>
              </a:spcAft>
              <a:buClrTx/>
              <a:buSzTx/>
              <a:buFontTx/>
              <a:buNone/>
              <a:tabLst/>
              <a:defRPr lang="en-US"/>
            </a:pPr>
            <a:r>
              <a:rPr kumimoji="0" lang="en-GB"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Predicting sales with precision to drive swift, efficient production</a:t>
            </a:r>
            <a:endPar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endParaRPr>
          </a:p>
        </p:txBody>
      </p:sp>
      <p:sp>
        <p:nvSpPr>
          <p:cNvPr id="4" name="TextBox 4"/>
          <p:cNvSpPr txBox="1"/>
          <p:nvPr/>
        </p:nvSpPr>
        <p:spPr>
          <a:xfrm>
            <a:off x="5173200" y="1241799"/>
            <a:ext cx="4212100" cy="10356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auto" latinLnBrk="0" hangingPunct="1">
              <a:lnSpc>
                <a:spcPct val="100000"/>
              </a:lnSpc>
              <a:spcBef>
                <a:spcPts val="0"/>
              </a:spcBef>
              <a:spcAft>
                <a:spcPts val="500"/>
              </a:spcAft>
              <a:buClrTx/>
              <a:buSzTx/>
              <a:buFontTx/>
              <a:buNone/>
              <a:tabLst/>
              <a:defRPr lang="en-US"/>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rPr>
              <a:t>To avoid costly overstocking issues, Milgard makes goods to order. To ensure it has the resources needed to fill incoming customer orders fast, the company must predict sales extremely accurately.</a:t>
            </a:r>
            <a:endParaRPr kumimoji="0" lang="en-US" sz="8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endParaRPr>
          </a:p>
        </p:txBody>
      </p:sp>
      <p:sp>
        <p:nvSpPr>
          <p:cNvPr id="5" name="TextBox 5"/>
          <p:cNvSpPr txBox="1"/>
          <p:nvPr/>
        </p:nvSpPr>
        <p:spPr>
          <a:xfrm>
            <a:off x="5173200" y="2201462"/>
            <a:ext cx="4212100" cy="15182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0"/>
              </a:spcBef>
              <a:spcAft>
                <a:spcPts val="500"/>
              </a:spcAft>
              <a:buClrTx/>
              <a:buSzTx/>
              <a:buFontTx/>
              <a:buNone/>
              <a:tabLst/>
              <a:defRPr lang="en-US"/>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rPr>
              <a:t>With a seamless IBM enterprise planning solution, expertly delivered by Applied </a:t>
            </a:r>
            <a:r>
              <a:rPr kumimoji="0" lang="en-GB"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rPr>
              <a:t>Analytix</a:t>
            </a: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rPr>
              <a:t>, Milgard can generate and update annual forecasts quickly and efficiently, enabling smarter planning decisions.</a:t>
            </a: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endParaRPr>
          </a:p>
        </p:txBody>
      </p:sp>
      <p:sp>
        <p:nvSpPr>
          <p:cNvPr id="8" name="TextBox 8"/>
          <p:cNvSpPr txBox="1"/>
          <p:nvPr/>
        </p:nvSpPr>
        <p:spPr>
          <a:xfrm>
            <a:off x="2815200" y="5998029"/>
            <a:ext cx="4428000" cy="1327433"/>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900"/>
              </a:spcAft>
              <a:buClrTx/>
              <a:buSzTx/>
              <a:buFontTx/>
              <a:buNone/>
              <a:tabLst/>
              <a:defRPr lang="en-US"/>
            </a:pPr>
            <a:r>
              <a:rPr kumimoji="0" lang="en-GB" sz="1000" b="0" i="0" u="none" strike="noStrike" kern="0" cap="none" spc="0" normalizeH="0" baseline="0" noProof="0" dirty="0">
                <a:ln>
                  <a:noFill/>
                </a:ln>
                <a:solidFill>
                  <a:srgbClr val="59595B"/>
                </a:solidFill>
                <a:effectLst/>
                <a:uLnTx/>
                <a:uFillTx/>
                <a:latin typeface="Arial" panose="020B0604020202020204" pitchFamily="34" charset="0"/>
                <a:ea typeface="HelvNeue Light for IBM" charset="77"/>
                <a:cs typeface="Arial" panose="020B0604020202020204" pitchFamily="34" charset="0"/>
              </a:rPr>
              <a:t>Milgard Manufacturing, Inc. is a leading producer of windows and patio doors. Headquartered in Tacoma, WA, the company employs more than 2,000 people across 18 sites in the western United States.</a:t>
            </a:r>
            <a:endParaRPr kumimoji="0" lang="en-US" sz="1000" b="0" i="0" u="none" strike="noStrike" kern="0" cap="none" spc="0" normalizeH="0" baseline="0" noProof="0" dirty="0">
              <a:ln>
                <a:noFill/>
              </a:ln>
              <a:solidFill>
                <a:srgbClr val="59595B"/>
              </a:solidFill>
              <a:effectLst/>
              <a:uLnTx/>
              <a:uFillTx/>
              <a:latin typeface="Arial" panose="020B0604020202020204" pitchFamily="34" charset="0"/>
              <a:ea typeface="HelvNeue Light for IBM" charset="77"/>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37360" cy="2327088"/>
        </p:xfrm>
        <a:graphic>
          <a:graphicData uri="http://schemas.openxmlformats.org/drawingml/2006/table">
            <a:tbl>
              <a:tblPr/>
              <a:tblGrid>
                <a:gridCol w="1737360">
                  <a:extLst>
                    <a:ext uri="{9D8B030D-6E8A-4147-A177-3AD203B41FA5}">
                      <a16:colId xmlns:a16="http://schemas.microsoft.com/office/drawing/2014/main" val="20000"/>
                    </a:ext>
                  </a:extLst>
                </a:gridCol>
              </a:tblGrid>
              <a:tr h="241300">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17780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Predicts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521320">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annual sales volumes accurately, enabling smarter planning</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161452">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Speeds</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up</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558628">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budget iterations from </a:t>
                      </a:r>
                      <a:br>
                        <a:rPr lang="en-GB" sz="1000" dirty="0">
                          <a:solidFill>
                            <a:srgbClr val="59595B"/>
                          </a:solidFill>
                          <a:latin typeface="Arial" panose="020B0604020202020204" pitchFamily="34" charset="0"/>
                          <a:ea typeface="HelvNeue Light for IBM" charset="77"/>
                          <a:cs typeface="Arial" panose="020B0604020202020204" pitchFamily="34" charset="0"/>
                        </a:rPr>
                      </a:br>
                      <a:r>
                        <a:rPr lang="en-GB" sz="1000" dirty="0">
                          <a:solidFill>
                            <a:srgbClr val="59595B"/>
                          </a:solidFill>
                          <a:latin typeface="Arial" panose="020B0604020202020204" pitchFamily="34" charset="0"/>
                          <a:ea typeface="HelvNeue Light for IBM" charset="77"/>
                          <a:cs typeface="Arial" panose="020B0604020202020204" pitchFamily="34" charset="0"/>
                        </a:rPr>
                        <a:t>weeks to days, driving business agility</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144016">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Reduces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444500">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manual work, empowering staff to focus on process improvements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535965"/>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endParaRPr kumimoji="0" lang="en-US" sz="1200" b="0" i="0" u="none" strike="noStrike" kern="0" cap="none" spc="0" normalizeH="0" baseline="0" noProof="0" dirty="0">
              <a:ln>
                <a:noFill/>
              </a:ln>
              <a:solidFill>
                <a:srgbClr val="FFFFFF"/>
              </a:solidFill>
              <a:effectLst/>
              <a:uLnTx/>
              <a:uFillTx/>
              <a:latin typeface="Lubalin Demi for IBM" charset="77"/>
              <a:ea typeface="Lubalin Demi for IBM" charset="77"/>
              <a:cs typeface="Lubalin Demi for IBM" charset="77"/>
            </a:endParaRPr>
          </a:p>
          <a:p>
            <a:pPr marL="88900" marR="0" lvl="0" indent="-88900" defTabSz="914400" eaLnBrk="1" fontAlgn="auto" latinLnBrk="0" hangingPunct="1">
              <a:lnSpc>
                <a:spcPts val="1000"/>
              </a:lnSpc>
              <a:spcBef>
                <a:spcPts val="0"/>
              </a:spcBef>
              <a:spcAft>
                <a:spcPts val="400"/>
              </a:spcAft>
              <a:buClr>
                <a:schemeClr val="bg1"/>
              </a:buClr>
              <a:buSzPct val="100000"/>
              <a:buFont typeface="Arial" panose="020B0604020202020204" pitchFamily="34" charset="0"/>
              <a:buChar char="•"/>
              <a:tabLst>
                <a:tab pos="88900" algn="l"/>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rPr>
              <a:t>IBM® Cognos® TM1®</a:t>
            </a: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pic>
        <p:nvPicPr>
          <p:cNvPr id="2" name="Picture 1">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10" invalidUrl="https://twitter.com/home?status=http://ibm.co/1o8ZbFq via @ibmclientvoices"/>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70442" y="465864"/>
            <a:ext cx="1584257"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Fabrication &amp; Assembly </a:t>
            </a:r>
          </a:p>
        </p:txBody>
      </p:sp>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14737" y="5883013"/>
            <a:ext cx="1353016" cy="689518"/>
          </a:xfrm>
          <a:prstGeom prst="rect">
            <a:avLst/>
          </a:prstGeom>
        </p:spPr>
      </p:pic>
    </p:spTree>
    <p:extLst>
      <p:ext uri="{BB962C8B-B14F-4D97-AF65-F5344CB8AC3E}">
        <p14:creationId xmlns:p14="http://schemas.microsoft.com/office/powerpoint/2010/main" val="40456751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25900"/>
            <a:ext cx="4428000" cy="2289511"/>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Louis Berger</a:t>
            </a:r>
            <a:endPar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endParaRPr>
          </a:p>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Eliminating manual processes gives accountants time to gain insight into financial data</a:t>
            </a:r>
            <a:endPar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endParaRPr>
          </a:p>
        </p:txBody>
      </p:sp>
      <p:sp>
        <p:nvSpPr>
          <p:cNvPr id="4" name="TextBox 4"/>
          <p:cNvSpPr txBox="1"/>
          <p:nvPr/>
        </p:nvSpPr>
        <p:spPr>
          <a:xfrm>
            <a:off x="5173200" y="1241799"/>
            <a:ext cx="4243516" cy="10356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When your finance team is spending too much of its time creating reports at legal entity and holdings levels, how can they uncover the insights in your financial data that can help you improve decision-making?</a:t>
            </a:r>
            <a:endPar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5" name="TextBox 5"/>
          <p:cNvSpPr txBox="1"/>
          <p:nvPr/>
        </p:nvSpPr>
        <p:spPr>
          <a:xfrm>
            <a:off x="5173200" y="2425593"/>
            <a:ext cx="4392688" cy="1294144"/>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Louis Berger’s manual financial reporting processes had become increasingly time-consuming and costly as the firm’s portfolio grew. By automating its report generation process, Louis Berger has empowered its accountants to focus on analyzing the data and gaining deeper insight into performance – helping the company spot business opportunities.</a:t>
            </a:r>
            <a:b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br>
            <a:endParaRPr kumimoji="0" lang="en-US" sz="1000" b="1" i="0" u="none" strike="noStrike" kern="0" cap="none" spc="0" normalizeH="0" baseline="0" noProof="0" dirty="0">
              <a:ln>
                <a:noFill/>
              </a:ln>
              <a:solidFill>
                <a:srgbClr val="FFFFFF"/>
              </a:solidFill>
              <a:effectLst/>
              <a:uLnTx/>
              <a:uFillTx/>
              <a:latin typeface="Arial" charset="0"/>
              <a:ea typeface="Arial" charset="0"/>
              <a:cs typeface="Arial" charset="0"/>
            </a:endParaRPr>
          </a:p>
        </p:txBody>
      </p:sp>
      <p:sp>
        <p:nvSpPr>
          <p:cNvPr id="8" name="TextBox 8"/>
          <p:cNvSpPr txBox="1"/>
          <p:nvPr/>
        </p:nvSpPr>
        <p:spPr>
          <a:xfrm>
            <a:off x="2815200" y="6056670"/>
            <a:ext cx="4428000" cy="1189703"/>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Louis Berger is a USD1 billion global corporation that provides integrated development, planning, design, management and operations services for physical and economic infrastructure clients worldwide. The firm employs more than 6,000 engineers, architects, planners, scientists and economists worldwide. Founded in 1953, the company is headquartered in Morristown, N.J., and has operations on every inhabited continent.</a:t>
            </a:r>
            <a:endPar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922206" cy="3673918"/>
        </p:xfrm>
        <a:graphic>
          <a:graphicData uri="http://schemas.openxmlformats.org/drawingml/2006/table">
            <a:tbl>
              <a:tblPr/>
              <a:tblGrid>
                <a:gridCol w="1922206">
                  <a:extLst>
                    <a:ext uri="{9D8B030D-6E8A-4147-A177-3AD203B41FA5}">
                      <a16:colId xmlns:a16="http://schemas.microsoft.com/office/drawing/2014/main" val="20000"/>
                    </a:ext>
                  </a:extLst>
                </a:gridCol>
              </a:tblGrid>
              <a:tr h="205041">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320578">
                <a:tc>
                  <a:txBody>
                    <a:bodyPr/>
                    <a:lstStyle/>
                    <a:p>
                      <a:pPr marL="50800" marR="50800" lvl="0" indent="0">
                        <a:lnSpc>
                          <a:spcPct val="100000"/>
                        </a:lnSpc>
                        <a:spcAft>
                          <a:spcPts val="600"/>
                        </a:spcAft>
                        <a:defRPr lang="en-US"/>
                      </a:pPr>
                      <a:r>
                        <a:rPr lang="en-US" sz="1200" b="1" baseline="0" dirty="0">
                          <a:solidFill>
                            <a:srgbClr val="00AFD8"/>
                          </a:solidFill>
                          <a:latin typeface="Arial" panose="020B0604020202020204" pitchFamily="34" charset="0"/>
                          <a:ea typeface="HelvNeue Bold for IBM" charset="77"/>
                          <a:cs typeface="Arial" panose="020B0604020202020204" pitchFamily="34" charset="0"/>
                        </a:rPr>
                        <a:t>Boosts Profitability</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974414">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US" altLang="en-US" sz="1000" dirty="0">
                          <a:latin typeface="Arial" panose="020B0604020202020204" pitchFamily="34" charset="0"/>
                          <a:cs typeface="Arial" panose="020B0604020202020204" pitchFamily="34" charset="0"/>
                        </a:rPr>
                        <a:t>As</a:t>
                      </a:r>
                      <a:r>
                        <a:rPr lang="en-US" altLang="en-US" sz="1000" baseline="0" dirty="0">
                          <a:latin typeface="Arial" panose="020B0604020202020204" pitchFamily="34" charset="0"/>
                          <a:cs typeface="Arial" panose="020B0604020202020204" pitchFamily="34" charset="0"/>
                        </a:rPr>
                        <a:t> more detailed plans and forecasts enable better allocation of resources to Projects</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320578">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66%</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of staff redeployed</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828252">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ea typeface="+mn-ea"/>
                          <a:cs typeface="Arial" panose="020B0604020202020204" pitchFamily="34" charset="0"/>
                        </a:rPr>
                        <a:t>From</a:t>
                      </a:r>
                      <a:r>
                        <a:rPr lang="en-GB" altLang="en-US" sz="1000" baseline="0" dirty="0">
                          <a:solidFill>
                            <a:schemeClr val="tx1"/>
                          </a:solidFill>
                          <a:latin typeface="Arial" panose="020B0604020202020204" pitchFamily="34" charset="0"/>
                          <a:ea typeface="+mn-ea"/>
                          <a:cs typeface="Arial" panose="020B0604020202020204" pitchFamily="34" charset="0"/>
                        </a:rPr>
                        <a:t> manual reporting duties to more valuable roles within the finance department</a:t>
                      </a:r>
                      <a:endParaRPr lang="en-US" altLang="en-US" sz="1000" dirty="0">
                        <a:latin typeface="Arial" panose="020B0604020202020204" pitchFamily="34" charset="0"/>
                        <a:ea typeface="MS PGothic" panose="020B0600070205080204" pitchFamily="34" charset="-128"/>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175394">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83%</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time saved</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756922">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cs typeface="Arial" panose="020B0604020202020204" pitchFamily="34" charset="0"/>
                        </a:rPr>
                        <a:t>During</a:t>
                      </a:r>
                      <a:r>
                        <a:rPr lang="en-GB" altLang="en-US" sz="1000" baseline="0" dirty="0">
                          <a:solidFill>
                            <a:schemeClr val="tx1"/>
                          </a:solidFill>
                          <a:latin typeface="Arial" panose="020B0604020202020204" pitchFamily="34" charset="0"/>
                          <a:cs typeface="Arial" panose="020B0604020202020204" pitchFamily="34" charset="0"/>
                        </a:rPr>
                        <a:t> the financial close process for each quarter</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1321317"/>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charset="-128"/>
                <a:cs typeface="Arial" panose="020B0604020202020204" pitchFamily="34" charset="0"/>
              </a:rPr>
              <a:t>IBM® </a:t>
            </a:r>
            <a:r>
              <a:rPr kumimoji="0" lang="en-GB"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MS PGothic" charset="-128"/>
                <a:cs typeface="Arial" panose="020B0604020202020204" pitchFamily="34" charset="0"/>
              </a:rPr>
              <a:t>Cognos</a:t>
            </a: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charset="-128"/>
                <a:cs typeface="Arial" panose="020B0604020202020204" pitchFamily="34" charset="0"/>
              </a:rPr>
              <a:t>® TM1</a:t>
            </a:r>
            <a:endParaRPr kumimoji="0" lang="en-GB" sz="1000" b="0" i="0" u="none" strike="noStrike" kern="0" cap="none" spc="0" normalizeH="0" baseline="0" noProof="0" dirty="0">
              <a:ln>
                <a:noFill/>
              </a:ln>
              <a:solidFill>
                <a:sysClr val="windowText" lastClr="000000"/>
              </a:solidFill>
              <a:effectLst/>
              <a:uLnTx/>
              <a:uFillTx/>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IBM® </a:t>
            </a: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Cognos</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Controller</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28RIhGA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94834" y="495256"/>
            <a:ext cx="1756731"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Construction</a:t>
            </a:r>
          </a:p>
        </p:txBody>
      </p:sp>
      <p:sp>
        <p:nvSpPr>
          <p:cNvPr id="6" name="Rectangle 2"/>
          <p:cNvSpPr>
            <a:spLocks noChangeArrowheads="1"/>
          </p:cNvSpPr>
          <p:nvPr/>
        </p:nvSpPr>
        <p:spPr bwMode="auto">
          <a:xfrm>
            <a:off x="622199" y="1093679"/>
            <a:ext cx="225792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Rectangle 4"/>
          <p:cNvSpPr>
            <a:spLocks noChangeArrowheads="1"/>
          </p:cNvSpPr>
          <p:nvPr/>
        </p:nvSpPr>
        <p:spPr bwMode="auto">
          <a:xfrm>
            <a:off x="7497344" y="495256"/>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24" name="Picture 18" descr="Dragon Bridge in Da Nang, Vietnam"/>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1" y="1103728"/>
            <a:ext cx="4426682" cy="2626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6"/>
          <p:cNvSpPr txBox="1"/>
          <p:nvPr/>
        </p:nvSpPr>
        <p:spPr>
          <a:xfrm>
            <a:off x="457200" y="2665118"/>
            <a:ext cx="3967317" cy="982649"/>
          </a:xfrm>
          <a:prstGeom prst="rect">
            <a:avLst/>
          </a:prstGeom>
          <a:solidFill>
            <a:schemeClr val="bg1">
              <a:alpha val="90000"/>
            </a:schemeClr>
          </a:solidFill>
          <a:ln>
            <a:noFill/>
          </a:ln>
        </p:spPr>
        <p:txBody>
          <a:bodyPr wrap="square" lIns="72000" tIns="72000" rIns="72000" bIns="7200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1200" b="1" i="1" u="none" strike="noStrike" kern="0" cap="none" spc="0" normalizeH="0" baseline="0" noProof="0" dirty="0">
                <a:ln>
                  <a:noFill/>
                </a:ln>
                <a:solidFill>
                  <a:srgbClr val="0070C0"/>
                </a:solidFill>
                <a:effectLst/>
                <a:uLnTx/>
                <a:uFillTx/>
                <a:latin typeface="Arial" panose="020B0604020202020204" pitchFamily="34" charset="0"/>
                <a:ea typeface="DejaVu Sans" charset="0"/>
                <a:cs typeface="Arial" panose="020B0604020202020204" pitchFamily="34" charset="0"/>
              </a:rPr>
              <a:t>“</a:t>
            </a:r>
            <a:r>
              <a:rPr kumimoji="0" lang="en-GB" altLang="en-US" sz="1200" b="1" i="1"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Basing important decisions on comprehensive, accurate data helps us steer the company towards an even more profitable future.” </a:t>
            </a:r>
            <a:endParaRPr kumimoji="0" lang="en-GB" altLang="en-US" sz="1200" b="1" i="1" u="none" strike="noStrike" kern="0" cap="none" spc="0" normalizeH="0" baseline="0" noProof="0" dirty="0">
              <a:ln>
                <a:noFill/>
              </a:ln>
              <a:solidFill>
                <a:srgbClr val="0070C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1200" b="1"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 </a:t>
            </a:r>
            <a:r>
              <a:rPr kumimoji="0" lang="en-GB"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Luke McKinnon, Louis Berger CFO </a:t>
            </a:r>
            <a:endPar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Arial" charset="0"/>
              <a:cs typeface="Arial" panose="020B0604020202020204" pitchFamily="34" charset="0"/>
            </a:endParaRPr>
          </a:p>
        </p:txBody>
      </p:sp>
      <p:pic>
        <p:nvPicPr>
          <p:cNvPr id="25" name="Picture 2"/>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400281" y="70038"/>
            <a:ext cx="1196001" cy="89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34513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731" y="1151923"/>
            <a:ext cx="4416970" cy="2567814"/>
          </a:xfrm>
          <a:prstGeom prst="rect">
            <a:avLst/>
          </a:prstGeom>
          <a:solidFill>
            <a:srgbClr val="FFFFFF"/>
          </a:solidFill>
        </p:spPr>
      </p:pic>
      <p:sp>
        <p:nvSpPr>
          <p:cNvPr id="14" name="TextBox 6"/>
          <p:cNvSpPr txBox="1"/>
          <p:nvPr/>
        </p:nvSpPr>
        <p:spPr>
          <a:xfrm>
            <a:off x="449234" y="2534310"/>
            <a:ext cx="4445963" cy="1004700"/>
          </a:xfrm>
          <a:prstGeom prst="rect">
            <a:avLst/>
          </a:prstGeom>
          <a:solidFill>
            <a:schemeClr val="bg1">
              <a:alpha val="90000"/>
            </a:schemeClr>
          </a:solidFill>
          <a:ln>
            <a:noFill/>
          </a:ln>
        </p:spPr>
        <p:txBody>
          <a:bodyPr wrap="square" lIns="72000" tIns="72000" rIns="72000" bIns="72000" anchor="t"/>
          <a:lstStyle/>
          <a:p>
            <a:pPr marL="63500" marR="0" lvl="0" indent="-76200" defTabSz="914400" eaLnBrk="1" fontAlgn="auto" latinLnBrk="0" hangingPunct="1">
              <a:lnSpc>
                <a:spcPts val="1300"/>
              </a:lnSpc>
              <a:spcBef>
                <a:spcPts val="0"/>
              </a:spcBef>
              <a:spcAft>
                <a:spcPts val="1100"/>
              </a:spcAft>
              <a:buClrTx/>
              <a:buSzTx/>
              <a:buFontTx/>
              <a:buNone/>
              <a:tabLst/>
              <a:defRPr lang="en-US"/>
            </a:pPr>
            <a:r>
              <a:rPr kumimoji="0" lang="en-GB" sz="1200" b="1" i="1" u="none" strike="noStrike" kern="0" cap="none" spc="0" normalizeH="0" baseline="0" noProof="0" dirty="0">
                <a:ln>
                  <a:noFill/>
                </a:ln>
                <a:solidFill>
                  <a:srgbClr val="00639C"/>
                </a:solidFill>
                <a:effectLst/>
                <a:uLnTx/>
                <a:uFillTx/>
                <a:latin typeface="Arial" panose="020B0604020202020204" pitchFamily="34" charset="0"/>
                <a:ea typeface="Lubalin Demi Italic for IBM" charset="77"/>
                <a:cs typeface="Arial" panose="020B0604020202020204" pitchFamily="34" charset="0"/>
              </a:rPr>
              <a:t>“By automating processes with IBM </a:t>
            </a:r>
            <a:r>
              <a:rPr kumimoji="0" lang="en-GB" sz="1200" b="1" i="1" u="none" strike="noStrike" kern="0" cap="none" spc="0" normalizeH="0" baseline="0" noProof="0" dirty="0" err="1">
                <a:ln>
                  <a:noFill/>
                </a:ln>
                <a:solidFill>
                  <a:srgbClr val="00639C"/>
                </a:solidFill>
                <a:effectLst/>
                <a:uLnTx/>
                <a:uFillTx/>
                <a:latin typeface="Arial" panose="020B0604020202020204" pitchFamily="34" charset="0"/>
                <a:ea typeface="Lubalin Demi Italic for IBM" charset="77"/>
                <a:cs typeface="Arial" panose="020B0604020202020204" pitchFamily="34" charset="0"/>
              </a:rPr>
              <a:t>Cognos</a:t>
            </a:r>
            <a:r>
              <a:rPr kumimoji="0" lang="en-GB" sz="1200" b="1" i="1" u="none" strike="noStrike" kern="0" cap="none" spc="0" normalizeH="0" baseline="0" noProof="0" dirty="0">
                <a:ln>
                  <a:noFill/>
                </a:ln>
                <a:solidFill>
                  <a:srgbClr val="00639C"/>
                </a:solidFill>
                <a:effectLst/>
                <a:uLnTx/>
                <a:uFillTx/>
                <a:latin typeface="Arial" panose="020B0604020202020204" pitchFamily="34" charset="0"/>
                <a:ea typeface="Lubalin Demi Italic for IBM" charset="77"/>
                <a:cs typeface="Arial" panose="020B0604020202020204" pitchFamily="34" charset="0"/>
              </a:rPr>
              <a:t> Express, we saved more than 100 days on last year’s audits, which translates into significant cost savings.”</a:t>
            </a:r>
          </a:p>
          <a:p>
            <a:pPr marL="63500" marR="0" lvl="0" indent="-76200" defTabSz="914400" eaLnBrk="1" fontAlgn="auto" latinLnBrk="0" hangingPunct="1">
              <a:lnSpc>
                <a:spcPts val="1300"/>
              </a:lnSpc>
              <a:spcBef>
                <a:spcPts val="0"/>
              </a:spcBef>
              <a:spcAft>
                <a:spcPts val="1100"/>
              </a:spcAft>
              <a:buClrTx/>
              <a:buSzTx/>
              <a:buFontTx/>
              <a:buNone/>
              <a:tabLst/>
              <a:defRPr lang="en-US"/>
            </a:pPr>
            <a:r>
              <a:rPr kumimoji="0" lang="en-US" altLang="en-US" sz="1000" b="0" i="0" u="none" strike="noStrike" kern="0" cap="none" spc="0" normalizeH="0" baseline="0" noProof="0" dirty="0">
                <a:ln>
                  <a:noFill/>
                </a:ln>
                <a:solidFill>
                  <a:srgbClr val="00AFD8"/>
                </a:solidFill>
                <a:effectLst/>
                <a:uLnTx/>
                <a:uFillTx/>
                <a:latin typeface="Arial" panose="020B0604020202020204" pitchFamily="34" charset="0"/>
                <a:cs typeface="Arial" panose="020B0604020202020204" pitchFamily="34" charset="0"/>
              </a:rPr>
              <a:t>—</a:t>
            </a:r>
            <a:r>
              <a:rPr kumimoji="0" lang="en-GB" altLang="en-US" sz="1000" b="0" i="0" u="none" strike="noStrike" kern="0" cap="none" spc="0" normalizeH="0" baseline="0" noProof="0" dirty="0">
                <a:ln>
                  <a:noFill/>
                </a:ln>
                <a:solidFill>
                  <a:srgbClr val="00AFD8"/>
                </a:solidFill>
                <a:effectLst/>
                <a:uLnTx/>
                <a:uFillTx/>
                <a:latin typeface="Arial" panose="020B0604020202020204" pitchFamily="34" charset="0"/>
                <a:cs typeface="Arial" panose="020B0604020202020204" pitchFamily="34" charset="0"/>
              </a:rPr>
              <a:t>Rebecca Joyner, Controller and Chief Accounting Officer, Basin Holdings</a:t>
            </a:r>
            <a:endParaRPr kumimoji="0" lang="en-US" sz="800" b="0" i="0" u="none" strike="noStrike" kern="0" cap="none" spc="0" normalizeH="0" baseline="0" noProof="0" dirty="0">
              <a:ln>
                <a:noFill/>
              </a:ln>
              <a:solidFill>
                <a:srgbClr val="00AFD8"/>
              </a:solidFill>
              <a:effectLst/>
              <a:uLnTx/>
              <a:uFillTx/>
              <a:latin typeface="Arial" panose="020B0604020202020204" pitchFamily="34" charset="0"/>
              <a:ea typeface="HelvNeue Light for IBM" charset="77"/>
              <a:cs typeface="Arial" panose="020B0604020202020204" pitchFamily="34" charset="0"/>
            </a:endParaRPr>
          </a:p>
        </p:txBody>
      </p:sp>
      <p:sp>
        <p:nvSpPr>
          <p:cNvPr id="3" name="TextBox 3"/>
          <p:cNvSpPr txBox="1"/>
          <p:nvPr/>
        </p:nvSpPr>
        <p:spPr>
          <a:xfrm>
            <a:off x="2815200" y="4009480"/>
            <a:ext cx="4428000" cy="2218292"/>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Basin Holdings</a:t>
            </a:r>
          </a:p>
          <a:p>
            <a:pPr marL="0" marR="0" lvl="0" indent="0" defTabSz="914400" eaLnBrk="1" fontAlgn="auto" latinLnBrk="0" hangingPunct="1">
              <a:lnSpc>
                <a:spcPct val="100000"/>
              </a:lnSpc>
              <a:spcBef>
                <a:spcPts val="0"/>
              </a:spcBef>
              <a:spcAft>
                <a:spcPts val="800"/>
              </a:spcAft>
              <a:buClrTx/>
              <a:buSzTx/>
              <a:buFontTx/>
              <a:buNone/>
              <a:tabLst/>
              <a:defRPr lang="en-US"/>
            </a:pPr>
            <a:r>
              <a:rPr kumimoji="0" lang="en-GB"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Enhancing and accelerating group-wide financial performance management with IBM Analytics</a:t>
            </a:r>
            <a:endPar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endParaRPr>
          </a:p>
        </p:txBody>
      </p:sp>
      <p:sp>
        <p:nvSpPr>
          <p:cNvPr id="4" name="TextBox 4"/>
          <p:cNvSpPr txBox="1"/>
          <p:nvPr/>
        </p:nvSpPr>
        <p:spPr>
          <a:xfrm>
            <a:off x="5173200" y="1252688"/>
            <a:ext cx="4196087" cy="10356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0" i="0" u="none" strike="noStrike" kern="0" cap="none" spc="0" normalizeH="0" baseline="0" noProof="0" dirty="0">
                <a:ln>
                  <a:noFill/>
                </a:ln>
                <a:solidFill>
                  <a:sysClr val="windowText" lastClr="000000"/>
                </a:solidFill>
                <a:effectLst/>
                <a:uLnTx/>
                <a:uFillTx/>
                <a:latin typeface="Arial" charset="0"/>
                <a:ea typeface="Arial" charset="0"/>
                <a:cs typeface="Arial" charset="0"/>
              </a:rPr>
              <a:t>Basin Holdings wanted to reduce the time and effort expended on financial auditing and reporting. The consolidation of financial data from its many subsidiaries was a key area for improvement.</a:t>
            </a:r>
          </a:p>
          <a:p>
            <a:pPr marL="0" marR="0" lvl="0" indent="0" defTabSz="914400" eaLnBrk="1" fontAlgn="auto" latinLnBrk="0" hangingPunct="1">
              <a:lnSpc>
                <a:spcPct val="100000"/>
              </a:lnSpc>
              <a:spcBef>
                <a:spcPts val="0"/>
              </a:spcBef>
              <a:spcAft>
                <a:spcPts val="400"/>
              </a:spcAft>
              <a:buClrTx/>
              <a:buSzTx/>
              <a:buFontTx/>
              <a:buNone/>
              <a:tabLst/>
              <a:defRPr lang="en-US"/>
            </a:pPr>
            <a:endPar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endParaRPr>
          </a:p>
        </p:txBody>
      </p:sp>
      <p:sp>
        <p:nvSpPr>
          <p:cNvPr id="5" name="TextBox 5"/>
          <p:cNvSpPr txBox="1"/>
          <p:nvPr/>
        </p:nvSpPr>
        <p:spPr>
          <a:xfrm>
            <a:off x="5173200" y="2288363"/>
            <a:ext cx="4196087" cy="15182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charset="0"/>
                <a:ea typeface="Arial" charset="0"/>
                <a:cs typeface="Arial" charset="0"/>
              </a:rPr>
              <a:t>Transformation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charset="0"/>
                <a:ea typeface="Arial" charset="0"/>
                <a:cs typeface="Arial" charset="0"/>
              </a:rPr>
              <a:t>With a diverse and evolving portfolio of companies to manage, Basin Holdings found it difficult to consolidate financial data at group level. By integrating subsidiaries’ systems with an IBM Analytics solution, the group has simplified the consolidation process, reducing routine audit fees by over 30 percent and saving more than 100 days per year.</a:t>
            </a:r>
          </a:p>
          <a:p>
            <a:pPr marL="0" marR="0" lvl="0" indent="0" defTabSz="914400" eaLnBrk="1" fontAlgn="auto" latinLnBrk="0" hangingPunct="1">
              <a:lnSpc>
                <a:spcPct val="100000"/>
              </a:lnSpc>
              <a:spcBef>
                <a:spcPts val="0"/>
              </a:spcBef>
              <a:spcAft>
                <a:spcPts val="0"/>
              </a:spcAft>
              <a:buClrTx/>
              <a:buSzTx/>
              <a:buFontTx/>
              <a:buNone/>
              <a:tabLst/>
              <a:defRPr/>
            </a:pPr>
            <a:br>
              <a:rPr kumimoji="0" lang="en-US" sz="1200" b="0" i="0" u="none" strike="noStrike" kern="0" cap="none" spc="0" normalizeH="0" baseline="0" noProof="0" dirty="0">
                <a:ln>
                  <a:noFill/>
                </a:ln>
                <a:solidFill>
                  <a:sysClr val="windowText" lastClr="000000"/>
                </a:solidFill>
                <a:effectLst/>
                <a:uLnTx/>
                <a:uFillTx/>
              </a:rPr>
            </a:b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endParaRPr>
          </a:p>
        </p:txBody>
      </p:sp>
      <p:sp>
        <p:nvSpPr>
          <p:cNvPr id="8" name="TextBox 8"/>
          <p:cNvSpPr txBox="1"/>
          <p:nvPr/>
        </p:nvSpPr>
        <p:spPr>
          <a:xfrm>
            <a:off x="2815200" y="6227772"/>
            <a:ext cx="4428000" cy="1097690"/>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t>Basin Holdings is a global holding company focused on providing products and services to energy and industrial customers. It operates in five sectors: oilfield equipment manufacturing; services and rentals; industrial manufacturing; equipment supply and distribution; and capital solutions. Basin Holdings is headquartered in New York, has approximately 1,000 employees, and serves customers in 25 countries. </a:t>
            </a: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37360" cy="2380279"/>
        </p:xfrm>
        <a:graphic>
          <a:graphicData uri="http://schemas.openxmlformats.org/drawingml/2006/table">
            <a:tbl>
              <a:tblPr/>
              <a:tblGrid>
                <a:gridCol w="1737360">
                  <a:extLst>
                    <a:ext uri="{9D8B030D-6E8A-4147-A177-3AD203B41FA5}">
                      <a16:colId xmlns:a16="http://schemas.microsoft.com/office/drawing/2014/main" val="20000"/>
                    </a:ext>
                  </a:extLst>
                </a:gridCol>
              </a:tblGrid>
              <a:tr h="241300">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17780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100+ days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573741">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Saved on group-wide auditing, reducing routine audit fees by more than 30%</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161452">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Facilitates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559398">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Strategic growth</a:t>
                      </a:r>
                      <a:r>
                        <a:rPr lang="en-GB" sz="1000" baseline="0" dirty="0">
                          <a:solidFill>
                            <a:srgbClr val="59595B"/>
                          </a:solidFill>
                          <a:latin typeface="Arial" panose="020B0604020202020204" pitchFamily="34" charset="0"/>
                          <a:ea typeface="HelvNeue Light for IBM" charset="77"/>
                          <a:cs typeface="Arial" panose="020B0604020202020204" pitchFamily="34" charset="0"/>
                        </a:rPr>
                        <a:t> by simplifying the integration of new acquisitions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144016">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Enhances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444500">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Decision-making with greater visibility of subsidiaries’ financial performance </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1106840"/>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endParaRPr kumimoji="0" lang="en-US" sz="1200" b="0" i="0" u="none" strike="noStrike" kern="0" cap="none" spc="0" normalizeH="0" baseline="0" noProof="0" dirty="0">
              <a:ln>
                <a:noFill/>
              </a:ln>
              <a:solidFill>
                <a:srgbClr val="FFFFFF"/>
              </a:solidFill>
              <a:effectLst/>
              <a:uLnTx/>
              <a:uFillTx/>
              <a:latin typeface="Lubalin Demi for IBM" charset="77"/>
              <a:ea typeface="Lubalin Demi for IBM" charset="77"/>
              <a:cs typeface="Lubalin Demi for IBM" charset="77"/>
            </a:endParaRPr>
          </a:p>
          <a:p>
            <a:pPr marL="88900" marR="0" lvl="0" indent="-88900" defTabSz="914400" eaLnBrk="1" fontAlgn="auto" latinLnBrk="0" hangingPunct="1">
              <a:lnSpc>
                <a:spcPts val="1000"/>
              </a:lnSpc>
              <a:spcBef>
                <a:spcPts val="0"/>
              </a:spcBef>
              <a:spcAft>
                <a:spcPts val="400"/>
              </a:spcAft>
              <a:buClr>
                <a:schemeClr val="bg1"/>
              </a:buClr>
              <a:buSzPct val="100000"/>
              <a:buFont typeface="Arial" panose="020B0604020202020204" pitchFamily="34" charset="0"/>
              <a:buChar char="•"/>
              <a:tabLst>
                <a:tab pos="88900" algn="l"/>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rPr>
              <a:t>IBM® Cognos® Express</a:t>
            </a:r>
          </a:p>
          <a:p>
            <a:pPr marL="88900" marR="0" lvl="0" indent="-88900" defTabSz="914400" eaLnBrk="1" fontAlgn="auto" latinLnBrk="0" hangingPunct="1">
              <a:lnSpc>
                <a:spcPts val="1000"/>
              </a:lnSpc>
              <a:spcBef>
                <a:spcPts val="0"/>
              </a:spcBef>
              <a:spcAft>
                <a:spcPts val="400"/>
              </a:spcAft>
              <a:buClr>
                <a:schemeClr val="bg1"/>
              </a:buClr>
              <a:buSzPct val="100000"/>
              <a:buFont typeface="Arial" panose="020B0604020202020204" pitchFamily="34" charset="0"/>
              <a:buChar char="•"/>
              <a:tabLst>
                <a:tab pos="88900" algn="l"/>
              </a:tabLst>
              <a:defRPr/>
            </a:pPr>
            <a: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t>Business Partner, Cresco International </a:t>
            </a: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pic>
        <p:nvPicPr>
          <p:cNvPr id="2" name="Picture 1">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10" invalidUrl="https://twitter.com/home?status=http://ibm.co/29VwIh8 via @ibmclientvoices"/>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70443" y="465864"/>
            <a:ext cx="1371600"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Industrial Products</a:t>
            </a:r>
          </a:p>
        </p:txBody>
      </p:sp>
      <p:sp>
        <p:nvSpPr>
          <p:cNvPr id="7" name="Rectangle 2"/>
          <p:cNvSpPr>
            <a:spLocks noChangeArrowheads="1"/>
          </p:cNvSpPr>
          <p:nvPr/>
        </p:nvSpPr>
        <p:spPr bwMode="auto">
          <a:xfrm>
            <a:off x="463731" y="1151923"/>
            <a:ext cx="23321602" cy="47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2769375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25900"/>
            <a:ext cx="4428000" cy="2289511"/>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Cloud Peak Energy</a:t>
            </a:r>
          </a:p>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Maintaining a reputation for financial excellence with fast, accurate last-mile reporting</a:t>
            </a:r>
            <a:endPar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endParaRPr>
          </a:p>
        </p:txBody>
      </p:sp>
      <p:sp>
        <p:nvSpPr>
          <p:cNvPr id="4" name="TextBox 4"/>
          <p:cNvSpPr txBox="1"/>
          <p:nvPr/>
        </p:nvSpPr>
        <p:spPr>
          <a:xfrm>
            <a:off x="5173200" y="1241799"/>
            <a:ext cx="4243516" cy="10356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To enhance its leading reputation for sound financial governance, Cloud Peak Energy wanted to minimize the risk of human error in the “last mile” of its external financial reporting process.</a:t>
            </a:r>
            <a:endPar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dirty="0">
              <a:ln>
                <a:noFill/>
              </a:ln>
              <a:solidFill>
                <a:srgbClr val="000000"/>
              </a:solidFill>
              <a:effectLst/>
              <a:uLnTx/>
              <a:uFillTx/>
              <a:ea typeface="MS PGothic" pitchFamily="34" charset="-128"/>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5" name="TextBox 5"/>
          <p:cNvSpPr txBox="1"/>
          <p:nvPr/>
        </p:nvSpPr>
        <p:spPr>
          <a:xfrm>
            <a:off x="5173200" y="2425593"/>
            <a:ext cx="4392688" cy="1294144"/>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To enhance its leading reputation in the mining industry for sound financial governance, Cloud Peak Energy worked with IBM to minimize the risk of human error in the “last mile” of its external financial reporting process – increasing automation, reducing manual effort and ensuring end-to-end traceability and control.</a:t>
            </a:r>
          </a:p>
          <a:p>
            <a:pPr marL="0" marR="0" lvl="0" indent="0" defTabSz="914400" eaLnBrk="1" fontAlgn="auto" latinLnBrk="0" hangingPunct="1">
              <a:lnSpc>
                <a:spcPct val="100000"/>
              </a:lnSpc>
              <a:spcBef>
                <a:spcPts val="0"/>
              </a:spcBef>
              <a:spcAft>
                <a:spcPts val="400"/>
              </a:spcAft>
              <a:buClrTx/>
              <a:buSzTx/>
              <a:buFontTx/>
              <a:buNone/>
              <a:tabLst/>
              <a:defRPr lang="en-US"/>
            </a:pPr>
            <a:endPar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defTabSz="914400" eaLnBrk="1" fontAlgn="auto" latinLnBrk="0" hangingPunct="1">
              <a:lnSpc>
                <a:spcPct val="100000"/>
              </a:lnSpc>
              <a:spcBef>
                <a:spcPts val="0"/>
              </a:spcBef>
              <a:spcAft>
                <a:spcPts val="400"/>
              </a:spcAft>
              <a:buClrTx/>
              <a:buSzTx/>
              <a:buFontTx/>
              <a:buNone/>
              <a:tabLst/>
              <a:defRPr lang="en-US"/>
            </a:pPr>
            <a:endPar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400"/>
              </a:spcAft>
              <a:buClrTx/>
              <a:buSzTx/>
              <a:buFontTx/>
              <a:buNone/>
              <a:tabLst/>
              <a:defRPr lang="en-US"/>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4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b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br>
            <a:endParaRPr kumimoji="0" lang="en-US" sz="1000" b="1" i="0" u="none" strike="noStrike" kern="0" cap="none" spc="0" normalizeH="0" baseline="0" noProof="0" dirty="0">
              <a:ln>
                <a:noFill/>
              </a:ln>
              <a:solidFill>
                <a:srgbClr val="FFFFFF"/>
              </a:solidFill>
              <a:effectLst/>
              <a:uLnTx/>
              <a:uFillTx/>
              <a:latin typeface="Arial" charset="0"/>
              <a:ea typeface="Arial" charset="0"/>
              <a:cs typeface="Arial" charset="0"/>
            </a:endParaRPr>
          </a:p>
        </p:txBody>
      </p:sp>
      <p:sp>
        <p:nvSpPr>
          <p:cNvPr id="8" name="TextBox 8"/>
          <p:cNvSpPr txBox="1"/>
          <p:nvPr/>
        </p:nvSpPr>
        <p:spPr>
          <a:xfrm>
            <a:off x="2815200" y="6229761"/>
            <a:ext cx="4428000" cy="1301750"/>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Cloud Peak Energy Inc. (NYSE:CLD) is headquartered in Wyoming and is one of the largest U.S. coal producers and the only pure-play Powder River Basin coal company.  As one of the safest coal producers in the nation, Cloud Peak Energy mines low sulfur, subbituminous coal and provides logistics supply services.  The company owns and operates three surface coal mines in the PRB, the lowest cost major coal producing region in the nation.  The Antelope and Cordero </a:t>
            </a: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Rojo</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mines are located in Wyoming and the Spring Creek Mine is located in Montana. </a:t>
            </a:r>
            <a:endPar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pitchFamily="34" charset="-128"/>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37360" cy="3561331"/>
        </p:xfrm>
        <a:graphic>
          <a:graphicData uri="http://schemas.openxmlformats.org/drawingml/2006/table">
            <a:tbl>
              <a:tblPr/>
              <a:tblGrid>
                <a:gridCol w="1737360">
                  <a:extLst>
                    <a:ext uri="{9D8B030D-6E8A-4147-A177-3AD203B41FA5}">
                      <a16:colId xmlns:a16="http://schemas.microsoft.com/office/drawing/2014/main" val="20000"/>
                    </a:ext>
                  </a:extLst>
                </a:gridCol>
              </a:tblGrid>
              <a:tr h="296464">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90%</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Reduction</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64050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rgbClr val="000000"/>
                          </a:solidFill>
                          <a:latin typeface="Arial" panose="020B0604020202020204" pitchFamily="34" charset="0"/>
                          <a:cs typeface="Arial" panose="020B0604020202020204" pitchFamily="34" charset="0"/>
                        </a:rPr>
                        <a:t>in corrections to financial figures during the report-writing stage</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50%</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Reduction</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686337">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rgbClr val="000000"/>
                          </a:solidFill>
                          <a:latin typeface="Arial" panose="020B0604020202020204" pitchFamily="34" charset="0"/>
                          <a:cs typeface="Arial" panose="020B0604020202020204" pitchFamily="34" charset="0"/>
                        </a:rPr>
                        <a:t>in financial printer costs, by avoiding last-minute changes during production</a:t>
                      </a:r>
                      <a:endParaRPr lang="en-US" altLang="en-US" sz="1000" dirty="0">
                        <a:latin typeface="Arial" panose="020B0604020202020204" pitchFamily="34" charset="0"/>
                        <a:ea typeface="MS PGothic" panose="020B0600070205080204" pitchFamily="34" charset="-128"/>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25%</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Reduction</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561721">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rgbClr val="000000"/>
                          </a:solidFill>
                          <a:latin typeface="Arial" panose="020B0604020202020204" pitchFamily="34" charset="0"/>
                          <a:cs typeface="Arial" panose="020B0604020202020204" pitchFamily="34" charset="0"/>
                        </a:rPr>
                        <a:t>in time to create SEC filings, even with a larger team involved</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1184409"/>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IBM® </a:t>
            </a:r>
            <a:r>
              <a:rPr kumimoji="0" lang="en-GB"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Cognos</a:t>
            </a: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Disclosure Management</a:t>
            </a:r>
          </a:p>
          <a:p>
            <a:pPr marL="0" marR="0" lvl="0" indent="0" defTabSz="914400" eaLnBrk="1" fontAlgn="auto" latinLnBrk="0" hangingPunct="1">
              <a:lnSpc>
                <a:spcPct val="100000"/>
              </a:lnSpc>
              <a:spcBef>
                <a:spcPts val="0"/>
              </a:spcBef>
              <a:spcAft>
                <a:spcPts val="0"/>
              </a:spcAft>
              <a:buClr>
                <a:schemeClr val="bg1"/>
              </a:buClr>
              <a:buSzTx/>
              <a:buFontTx/>
              <a:buNone/>
              <a:tabLst/>
              <a:defRPr/>
            </a:pPr>
            <a:endPar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28RIhGA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94834" y="495256"/>
            <a:ext cx="1756731"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Industrial Products</a:t>
            </a:r>
          </a:p>
        </p:txBody>
      </p:sp>
      <p:sp>
        <p:nvSpPr>
          <p:cNvPr id="6" name="Rectangle 2"/>
          <p:cNvSpPr>
            <a:spLocks noChangeArrowheads="1"/>
          </p:cNvSpPr>
          <p:nvPr/>
        </p:nvSpPr>
        <p:spPr bwMode="auto">
          <a:xfrm>
            <a:off x="622199" y="1093679"/>
            <a:ext cx="225792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Rectangle 4"/>
          <p:cNvSpPr>
            <a:spLocks noChangeArrowheads="1"/>
          </p:cNvSpPr>
          <p:nvPr/>
        </p:nvSpPr>
        <p:spPr bwMode="auto">
          <a:xfrm>
            <a:off x="7497344" y="495256"/>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7201" y="1093678"/>
            <a:ext cx="4429410" cy="2647637"/>
          </a:xfrm>
          <a:prstGeom prst="rect">
            <a:avLst/>
          </a:prstGeom>
        </p:spPr>
      </p:pic>
      <p:sp>
        <p:nvSpPr>
          <p:cNvPr id="24" name="TextBox 6"/>
          <p:cNvSpPr txBox="1"/>
          <p:nvPr/>
        </p:nvSpPr>
        <p:spPr>
          <a:xfrm>
            <a:off x="457200" y="2690469"/>
            <a:ext cx="4114800" cy="983228"/>
          </a:xfrm>
          <a:prstGeom prst="rect">
            <a:avLst/>
          </a:prstGeom>
          <a:solidFill>
            <a:schemeClr val="bg1">
              <a:alpha val="90000"/>
            </a:schemeClr>
          </a:solidFill>
          <a:ln>
            <a:noFill/>
          </a:ln>
        </p:spPr>
        <p:txBody>
          <a:bodyPr wrap="square" lIns="72000" tIns="72000" rIns="72000" bIns="7200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200" b="1" i="1" u="none" strike="noStrike" kern="0" cap="none" spc="0" normalizeH="0" baseline="0" noProof="0" dirty="0">
                <a:ln>
                  <a:noFill/>
                </a:ln>
                <a:solidFill>
                  <a:srgbClr val="0070C0"/>
                </a:solidFill>
                <a:effectLst/>
                <a:uLnTx/>
                <a:uFillTx/>
                <a:latin typeface="Arial" panose="020B0604020202020204" pitchFamily="34" charset="0"/>
                <a:ea typeface="DejaVu Sans" charset="0"/>
                <a:cs typeface="Arial" panose="020B0604020202020204" pitchFamily="34" charset="0"/>
              </a:rPr>
              <a:t>“</a:t>
            </a:r>
            <a:r>
              <a:rPr kumimoji="0" lang="en-GB" altLang="en-US" sz="1200" b="1" i="1" u="none" strike="noStrike" kern="0" cap="none" spc="0" normalizeH="0" baseline="0" noProof="0" dirty="0">
                <a:ln>
                  <a:noFill/>
                </a:ln>
                <a:solidFill>
                  <a:srgbClr val="0070C0"/>
                </a:solidFill>
                <a:effectLst/>
                <a:uLnTx/>
                <a:uFillTx/>
                <a:latin typeface="Arial" panose="020B0604020202020204" pitchFamily="34" charset="0"/>
                <a:ea typeface="DejaVu Sans" charset="0"/>
                <a:cs typeface="Arial" panose="020B0604020202020204" pitchFamily="34" charset="0"/>
              </a:rPr>
              <a:t>Cloud Peak Energy prides itself on its financial integrity. IBM helps us ensure that our SEC filings meet our very high standards.</a:t>
            </a:r>
            <a:r>
              <a:rPr kumimoji="0" lang="en-US" altLang="en-US" sz="1200" b="1" i="1" u="none" strike="noStrike" kern="0" cap="none" spc="0" normalizeH="0" baseline="0" noProof="0" dirty="0">
                <a:ln>
                  <a:noFill/>
                </a:ln>
                <a:solidFill>
                  <a:srgbClr val="0070C0"/>
                </a:solidFill>
                <a:effectLst/>
                <a:uLnTx/>
                <a:uFillTx/>
                <a:latin typeface="Arial" panose="020B0604020202020204" pitchFamily="34" charset="0"/>
                <a:ea typeface="DejaVu Sans" charset="0"/>
                <a:cs typeface="Arial" panose="020B0604020202020204" pitchFamily="34"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rPr>
              <a:t>— </a:t>
            </a:r>
            <a:r>
              <a:rPr kumimoji="0" lang="en-GB"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rPr>
              <a:t>Brian </a:t>
            </a:r>
            <a:r>
              <a:rPr kumimoji="0" lang="en-GB" altLang="en-US" sz="1200" b="0" i="1" u="none" strike="noStrike" kern="0" cap="none" spc="0" normalizeH="0" baseline="0" noProof="0" dirty="0" err="1">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rPr>
              <a:t>Henneuse</a:t>
            </a:r>
            <a:r>
              <a:rPr kumimoji="0" lang="en-GB"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rPr>
              <a:t>, Senior Financial Systems Administrator, Cloud Peak Energy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9052683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25900"/>
            <a:ext cx="4428000" cy="2463744"/>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Future Pipe Industries</a:t>
            </a:r>
            <a:endPar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endParaRPr>
          </a:p>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Giving the business more options for future growth by enhancing financial Insight</a:t>
            </a:r>
            <a:endPar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endParaRPr>
          </a:p>
        </p:txBody>
      </p:sp>
      <p:sp>
        <p:nvSpPr>
          <p:cNvPr id="4" name="TextBox 4"/>
          <p:cNvSpPr txBox="1"/>
          <p:nvPr/>
        </p:nvSpPr>
        <p:spPr>
          <a:xfrm>
            <a:off x="5173200" y="1241799"/>
            <a:ext cx="4243516" cy="1155679"/>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To put itself in a position where it could explore new options – such as whether to embark on an IPO – FPI wanted to enhance its financial management capabilities and improve governance.</a:t>
            </a:r>
            <a:endPar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1440"/>
              </a:spcBef>
              <a:spcAft>
                <a:spcPts val="0"/>
              </a:spcAft>
              <a:buClrTx/>
              <a:buSzTx/>
              <a:buFont typeface="Times New Roman" pitchFamily="16" charset="0"/>
              <a:buNone/>
              <a:tabLst/>
              <a:defRPr/>
            </a:pPr>
            <a:endParaRPr kumimoji="0" lang="en-US" sz="800" b="1"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5" name="TextBox 5"/>
          <p:cNvSpPr txBox="1"/>
          <p:nvPr/>
        </p:nvSpPr>
        <p:spPr>
          <a:xfrm>
            <a:off x="5173200" y="2487560"/>
            <a:ext cx="4392688" cy="1158172"/>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0"/>
              </a:spcBef>
              <a:spcAft>
                <a:spcPts val="400"/>
              </a:spcAft>
              <a:buClrTx/>
              <a:buSzTx/>
              <a:buFontTx/>
              <a:buNone/>
              <a:tabLst/>
              <a:defRPr lang="en-US"/>
            </a:pP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A manual, time-consuming spreadsheet-based model for reporting, budgeting and consolidation limited FPI’s effectiveness in corporate governance, and its options for strategic decisions. Analytics technologies now give FPI greater control of its finances – putting it in a strong position, whatever direction its leaders decide to take.</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endParaRPr>
          </a:p>
        </p:txBody>
      </p:sp>
      <p:sp>
        <p:nvSpPr>
          <p:cNvPr id="8" name="TextBox 8"/>
          <p:cNvSpPr txBox="1"/>
          <p:nvPr/>
        </p:nvSpPr>
        <p:spPr>
          <a:xfrm>
            <a:off x="2815200" y="5751872"/>
            <a:ext cx="4428000" cy="1524430"/>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Future Pipe Industries (FPI), the global leader in anti-corrosive large diameter fiberglass pipe design and manufacturing, provides the world's largest product portfolio of fiberglass pipe systems, efficiently delivering water and energy to the world. With over 28 years in the industry, FPI has installed more than 160,000 kilometres of pipe worldwide and built up a robust reputation for designing, manufacturing and installing bespoke pipe solutions for the world's biggest companies in the fields of infrastructure, oil and gas, industrial, and water. With operations spanning 16 countries across four continents, FPI's worldwide offices and testing facilities lead the way in product advancement, guaranteeing the highest standards in the fiberglass pipe industry today.</a:t>
            </a:r>
            <a:endParaRPr kumimoji="0" lang="en-GB" sz="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pitchFamily="34" charset="-128"/>
                <a:cs typeface="Arial" panose="020B0604020202020204" pitchFamily="34" charset="0"/>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922206" cy="3484606"/>
        </p:xfrm>
        <a:graphic>
          <a:graphicData uri="http://schemas.openxmlformats.org/drawingml/2006/table">
            <a:tbl>
              <a:tblPr/>
              <a:tblGrid>
                <a:gridCol w="1922206">
                  <a:extLst>
                    <a:ext uri="{9D8B030D-6E8A-4147-A177-3AD203B41FA5}">
                      <a16:colId xmlns:a16="http://schemas.microsoft.com/office/drawing/2014/main" val="20000"/>
                    </a:ext>
                  </a:extLst>
                </a:gridCol>
              </a:tblGrid>
              <a:tr h="203493">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292846">
                <a:tc>
                  <a:txBody>
                    <a:bodyPr/>
                    <a:lstStyle/>
                    <a:p>
                      <a:pPr marL="50800" marR="50800" lvl="0" indent="0">
                        <a:lnSpc>
                          <a:spcPct val="100000"/>
                        </a:lnSpc>
                        <a:spcAft>
                          <a:spcPts val="600"/>
                        </a:spcAft>
                        <a:defRPr lang="en-US"/>
                      </a:pPr>
                      <a:r>
                        <a:rPr lang="en-US" sz="1200" b="1" baseline="0" dirty="0">
                          <a:solidFill>
                            <a:srgbClr val="00AFD8"/>
                          </a:solidFill>
                          <a:latin typeface="Arial" panose="020B0604020202020204" pitchFamily="34" charset="0"/>
                          <a:ea typeface="HelvNeue Bold for IBM" charset="77"/>
                          <a:cs typeface="Arial" panose="020B0604020202020204" pitchFamily="34" charset="0"/>
                        </a:rPr>
                        <a:t>80 percent faster</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89012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US" altLang="en-US" sz="1000" dirty="0">
                          <a:latin typeface="Arial" panose="020B0604020202020204" pitchFamily="34" charset="0"/>
                          <a:cs typeface="Arial" panose="020B0604020202020204" pitchFamily="34" charset="0"/>
                        </a:rPr>
                        <a:t>Annual</a:t>
                      </a:r>
                      <a:r>
                        <a:rPr lang="en-US" altLang="en-US" sz="1000" baseline="0" dirty="0">
                          <a:latin typeface="Arial" panose="020B0604020202020204" pitchFamily="34" charset="0"/>
                          <a:cs typeface="Arial" panose="020B0604020202020204" pitchFamily="34" charset="0"/>
                        </a:rPr>
                        <a:t> budgeting: a new budget can be created within just 15 days</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292846">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Monthly</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Consolidations </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788893">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ea typeface="+mn-ea"/>
                          <a:cs typeface="Arial" panose="020B0604020202020204" pitchFamily="34" charset="0"/>
                        </a:rPr>
                        <a:t>Provide</a:t>
                      </a:r>
                      <a:r>
                        <a:rPr lang="en-GB" altLang="en-US" sz="1000" baseline="0" dirty="0">
                          <a:solidFill>
                            <a:schemeClr val="tx1"/>
                          </a:solidFill>
                          <a:latin typeface="Arial" panose="020B0604020202020204" pitchFamily="34" charset="0"/>
                          <a:ea typeface="+mn-ea"/>
                          <a:cs typeface="Arial" panose="020B0604020202020204" pitchFamily="34" charset="0"/>
                        </a:rPr>
                        <a:t> regular insight across the group</a:t>
                      </a:r>
                      <a:endParaRPr lang="en-US" altLang="en-US" sz="1000" dirty="0">
                        <a:latin typeface="Arial" panose="020B0604020202020204" pitchFamily="34" charset="0"/>
                        <a:ea typeface="MS PGothic" panose="020B0600070205080204" pitchFamily="34" charset="-128"/>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174422">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Reduces</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audit costs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823661">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cs typeface="Arial" panose="020B0604020202020204" pitchFamily="34" charset="0"/>
                        </a:rPr>
                        <a:t>By</a:t>
                      </a:r>
                      <a:r>
                        <a:rPr lang="en-GB" altLang="en-US" sz="1000" baseline="0" dirty="0">
                          <a:solidFill>
                            <a:schemeClr val="tx1"/>
                          </a:solidFill>
                          <a:latin typeface="Arial" panose="020B0604020202020204" pitchFamily="34" charset="0"/>
                          <a:cs typeface="Arial" panose="020B0604020202020204" pitchFamily="34" charset="0"/>
                        </a:rPr>
                        <a:t> bringing the consolidation process in house</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1321317"/>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charset="-128"/>
                <a:cs typeface="Arial" panose="020B0604020202020204" pitchFamily="34" charset="0"/>
              </a:rPr>
              <a:t>IBM® </a:t>
            </a:r>
            <a:r>
              <a:rPr kumimoji="0" lang="en-GB"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MS PGothic" charset="-128"/>
                <a:cs typeface="Arial" panose="020B0604020202020204" pitchFamily="34" charset="0"/>
              </a:rPr>
              <a:t>Cognos</a:t>
            </a: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charset="-128"/>
                <a:cs typeface="Arial" panose="020B0604020202020204" pitchFamily="34" charset="0"/>
              </a:rPr>
              <a:t>® TM1</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anose="020B0600070205080204" pitchFamily="34" charset="-128"/>
                <a:cs typeface="Arial" panose="020B0604020202020204" pitchFamily="34" charset="0"/>
              </a:rPr>
              <a:t>IBM® </a:t>
            </a:r>
            <a:r>
              <a:rPr kumimoji="0" lang="en-US"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MS PGothic" panose="020B0600070205080204" pitchFamily="34" charset="-128"/>
                <a:cs typeface="Arial" panose="020B0604020202020204" pitchFamily="34" charset="0"/>
              </a:rPr>
              <a:t>Cognos</a:t>
            </a: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anose="020B0600070205080204" pitchFamily="34" charset="-128"/>
                <a:cs typeface="Arial" panose="020B0604020202020204" pitchFamily="34" charset="0"/>
              </a:rPr>
              <a:t> Business Intelligence</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IBM </a:t>
            </a: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Cognos</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Planning</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IBM </a:t>
            </a: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Cognos</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Controller</a:t>
            </a:r>
          </a:p>
          <a:p>
            <a:pPr marL="0" marR="0" lvl="0" indent="0" defTabSz="914400" eaLnBrk="1" fontAlgn="auto" latinLnBrk="0" hangingPunct="1">
              <a:lnSpc>
                <a:spcPct val="100000"/>
              </a:lnSpc>
              <a:spcBef>
                <a:spcPts val="0"/>
              </a:spcBef>
              <a:spcAft>
                <a:spcPts val="0"/>
              </a:spcAft>
              <a:buClr>
                <a:schemeClr val="bg1"/>
              </a:buClr>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28RIhGA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94834" y="495256"/>
            <a:ext cx="1756731"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Industrial Products</a:t>
            </a:r>
          </a:p>
        </p:txBody>
      </p:sp>
      <p:sp>
        <p:nvSpPr>
          <p:cNvPr id="6" name="Rectangle 2"/>
          <p:cNvSpPr>
            <a:spLocks noChangeArrowheads="1"/>
          </p:cNvSpPr>
          <p:nvPr/>
        </p:nvSpPr>
        <p:spPr bwMode="auto">
          <a:xfrm>
            <a:off x="622199" y="1093679"/>
            <a:ext cx="225792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Rectangle 4"/>
          <p:cNvSpPr>
            <a:spLocks noChangeArrowheads="1"/>
          </p:cNvSpPr>
          <p:nvPr/>
        </p:nvSpPr>
        <p:spPr bwMode="auto">
          <a:xfrm>
            <a:off x="7497344" y="495256"/>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25" name="Picture 19" descr="Library"/>
          <p:cNvPicPr>
            <a:picLocks noChangeAspect="1" noChangeArrowheads="1"/>
          </p:cNvPicPr>
          <p:nvPr/>
        </p:nvPicPr>
        <p:blipFill>
          <a:blip r:embed="rId11">
            <a:extLst>
              <a:ext uri="{28A0092B-C50C-407E-A947-70E740481C1C}">
                <a14:useLocalDpi xmlns:a14="http://schemas.microsoft.com/office/drawing/2010/main" val="0"/>
              </a:ext>
            </a:extLst>
          </a:blip>
          <a:srcRect r="18893" b="6448"/>
          <a:stretch>
            <a:fillRect/>
          </a:stretch>
        </p:blipFill>
        <p:spPr bwMode="auto">
          <a:xfrm>
            <a:off x="698090" y="1103511"/>
            <a:ext cx="4185575" cy="2644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6"/>
          <p:cNvSpPr txBox="1"/>
          <p:nvPr/>
        </p:nvSpPr>
        <p:spPr>
          <a:xfrm>
            <a:off x="776750" y="2448228"/>
            <a:ext cx="3215150" cy="1226998"/>
          </a:xfrm>
          <a:prstGeom prst="rect">
            <a:avLst/>
          </a:prstGeom>
          <a:solidFill>
            <a:schemeClr val="bg1">
              <a:alpha val="90000"/>
            </a:schemeClr>
          </a:solidFill>
          <a:ln>
            <a:noFill/>
          </a:ln>
        </p:spPr>
        <p:txBody>
          <a:bodyPr wrap="square" lIns="72000" tIns="72000" rIns="72000" bIns="7200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200" b="1" i="1"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t>
            </a:r>
            <a:r>
              <a:rPr kumimoji="0" lang="en-GB" altLang="en-US" sz="1200" b="1" i="1"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Analytics helps us manage the whole group as if it were a single company, with consistent financial control at every level.</a:t>
            </a:r>
            <a:r>
              <a:rPr kumimoji="0" lang="en-US" altLang="en-US" sz="1200" b="1" i="1"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1200" b="1"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 </a:t>
            </a:r>
            <a:r>
              <a:rPr kumimoji="0" lang="en-GB"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Mr. Saeed El Halal, Vice President of Business Systems, FPI</a:t>
            </a:r>
            <a:endPar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913383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25900"/>
            <a:ext cx="4428000" cy="3121708"/>
          </a:xfrm>
          <a:prstGeom prst="rect">
            <a:avLst/>
          </a:prstGeom>
          <a:noFill/>
          <a:ln>
            <a:noFill/>
          </a:ln>
        </p:spPr>
        <p:txBody>
          <a:bodyPr wrap="square" lIns="0" tIns="0" rIns="0" bIns="0" anchor="t"/>
          <a:lstStyle/>
          <a:p>
            <a:pPr marL="0" marR="0" lvl="0" indent="0" algn="l" defTabSz="914400" rtl="0" eaLnBrk="1" fontAlgn="auto" latinLnBrk="0" hangingPunct="1">
              <a:lnSpc>
                <a:spcPct val="100000"/>
              </a:lnSpc>
              <a:spcBef>
                <a:spcPts val="0"/>
              </a:spcBef>
              <a:spcAft>
                <a:spcPts val="800"/>
              </a:spcAft>
              <a:buClrTx/>
              <a:buSzTx/>
              <a:buFontTx/>
              <a:buNone/>
              <a:tabLst/>
              <a:defRPr lang="en-US"/>
            </a:pPr>
            <a:r>
              <a:rPr lang="en-US" sz="2800" b="1" kern="0" dirty="0">
                <a:solidFill>
                  <a:srgbClr val="00639C"/>
                </a:solidFill>
                <a:latin typeface="Arial" panose="020B0604020202020204" pitchFamily="34" charset="0"/>
                <a:ea typeface="Lubalin Demi for IBM" charset="77"/>
                <a:cs typeface="Arial" panose="020B0604020202020204" pitchFamily="34" charset="0"/>
              </a:rPr>
              <a:t>Hunter Industries</a:t>
            </a:r>
            <a:endPar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endParaRPr>
          </a:p>
          <a:p>
            <a:pPr marL="0" marR="0" lvl="0" indent="0" algn="l" defTabSz="914400" rtl="0" eaLnBrk="1" fontAlgn="auto" latinLnBrk="0" hangingPunct="1">
              <a:lnSpc>
                <a:spcPct val="100000"/>
              </a:lnSpc>
              <a:spcBef>
                <a:spcPts val="0"/>
              </a:spcBef>
              <a:spcAft>
                <a:spcPts val="800"/>
              </a:spcAft>
              <a:buClrTx/>
              <a:buSzTx/>
              <a:buFontTx/>
              <a:buNone/>
              <a:tabLst/>
              <a:defRPr lang="en-US"/>
            </a:pPr>
            <a:r>
              <a:rPr lang="en-US" sz="2400" b="1" kern="0" noProof="0" dirty="0">
                <a:solidFill>
                  <a:srgbClr val="00AFD8"/>
                </a:solidFill>
                <a:latin typeface="Arial" panose="020B0604020202020204" pitchFamily="34" charset="0"/>
                <a:ea typeface="Lubalin Demi for IBM" charset="77"/>
                <a:cs typeface="Arial" panose="020B0604020202020204" pitchFamily="34" charset="0"/>
              </a:rPr>
              <a:t>Empowers business decision-makers with faster, deeper insights to allocate resources more effectively</a:t>
            </a:r>
            <a:endPar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endParaRPr>
          </a:p>
        </p:txBody>
      </p:sp>
      <p:sp>
        <p:nvSpPr>
          <p:cNvPr id="4" name="TextBox 4"/>
          <p:cNvSpPr txBox="1"/>
          <p:nvPr/>
        </p:nvSpPr>
        <p:spPr>
          <a:xfrm>
            <a:off x="5173200" y="1241799"/>
            <a:ext cx="4243516" cy="1155679"/>
          </a:xfrm>
          <a:prstGeom prst="rect">
            <a:avLst/>
          </a:prstGeom>
          <a:noFill/>
          <a:ln>
            <a:noFill/>
          </a:ln>
        </p:spPr>
        <p:txBody>
          <a:bodyPr wrap="square" lIns="0" tIns="0" rIns="0" bIns="0" anchor="t"/>
          <a:lstStyle/>
          <a:p>
            <a:pPr marL="0" marR="0" lvl="0" indent="0" algn="l" defTabSz="914400" rtl="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r>
              <a:rPr lang="en-US" sz="1000" dirty="0">
                <a:latin typeface="Arial" charset="0"/>
                <a:ea typeface="Arial" charset="0"/>
                <a:cs typeface="Arial" charset="0"/>
              </a:rPr>
              <a:t>Held back by overwhelmingly manual planning, analysis and reporting processes, Hunter Industries found it difficult to provide business decision-makers with timely insight into company performance.</a:t>
            </a:r>
          </a:p>
          <a:p>
            <a:pPr marL="0" marR="0" lvl="0" indent="0" algn="l" defTabSz="914400" rtl="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500"/>
              </a:spcAft>
              <a:buClrTx/>
              <a:buSzTx/>
              <a:buFontTx/>
              <a:buNone/>
              <a:tabLst/>
              <a:defRPr lang="en-US"/>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algn="l" defTabSz="914400" rtl="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5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b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5" name="TextBox 5"/>
          <p:cNvSpPr txBox="1"/>
          <p:nvPr/>
        </p:nvSpPr>
        <p:spPr>
          <a:xfrm>
            <a:off x="5173200" y="2281083"/>
            <a:ext cx="4392688" cy="1158172"/>
          </a:xfrm>
          <a:prstGeom prst="rect">
            <a:avLst/>
          </a:prstGeom>
          <a:noFill/>
          <a:ln>
            <a:noFill/>
          </a:ln>
        </p:spPr>
        <p:txBody>
          <a:bodyPr wrap="square" lIns="0" tIns="0" rIns="0" bIns="0" anchor="t"/>
          <a:lstStyle/>
          <a:p>
            <a:pPr marL="0" marR="0" lvl="0" indent="0" algn="l" defTabSz="914400" rtl="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r>
              <a:rPr lang="en-US" sz="1000" dirty="0">
                <a:latin typeface="Arial" charset="0"/>
                <a:ea typeface="Arial" charset="0"/>
                <a:cs typeface="Arial" charset="0"/>
              </a:rPr>
              <a:t>Business leaders are faced with dozens of decisions each day, and having the latest information at their fingertips is crucial to making the right choices. To better support manufacturing operations, Hunter Industries worked with Data41 to transform its planning, analysis and reporting processes, enabling staff to deliver actionable insight faster.</a:t>
            </a:r>
          </a:p>
          <a:p>
            <a:pPr lvl="0">
              <a:spcAft>
                <a:spcPts val="400"/>
              </a:spcAft>
              <a:defRPr lang="en-US"/>
            </a:pP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endParaRPr>
          </a:p>
        </p:txBody>
      </p:sp>
      <p:sp>
        <p:nvSpPr>
          <p:cNvPr id="8" name="TextBox 8"/>
          <p:cNvSpPr txBox="1"/>
          <p:nvPr/>
        </p:nvSpPr>
        <p:spPr>
          <a:xfrm>
            <a:off x="2849694" y="6539670"/>
            <a:ext cx="4428000" cy="914868"/>
          </a:xfrm>
          <a:prstGeom prst="rect">
            <a:avLst/>
          </a:prstGeom>
          <a:noFill/>
          <a:ln>
            <a:noFill/>
          </a:ln>
        </p:spPr>
        <p:txBody>
          <a:bodyPr wrap="square" lIns="0" tIns="0" rIns="0" bIns="0" anchor="t"/>
          <a:lstStyle/>
          <a:p>
            <a:r>
              <a:rPr lang="en-US" sz="1000" dirty="0">
                <a:latin typeface="Arial" charset="0"/>
                <a:ea typeface="Arial" charset="0"/>
                <a:cs typeface="Arial" charset="0"/>
              </a:rPr>
              <a:t>Leading manufacturer Hunter Industries produces a wide range of irrigation systems, valves and landscape lighting, as well as custom molding products. Headquartered in San Marcos, CA, Hunter Industries operates in more than 125 countries and employs around 2,000 people worldwide.</a:t>
            </a: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algn="l" defTabSz="914400" rtl="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922206" cy="3553293"/>
        </p:xfrm>
        <a:graphic>
          <a:graphicData uri="http://schemas.openxmlformats.org/drawingml/2006/table">
            <a:tbl>
              <a:tblPr/>
              <a:tblGrid>
                <a:gridCol w="1922206">
                  <a:extLst>
                    <a:ext uri="{9D8B030D-6E8A-4147-A177-3AD203B41FA5}">
                      <a16:colId xmlns:a16="http://schemas.microsoft.com/office/drawing/2014/main" val="20000"/>
                    </a:ext>
                  </a:extLst>
                </a:gridCol>
              </a:tblGrid>
              <a:tr h="484107">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292846">
                <a:tc>
                  <a:txBody>
                    <a:bodyPr/>
                    <a:lstStyle/>
                    <a:p>
                      <a:pPr marL="50800" marR="50800" lvl="0" indent="0">
                        <a:lnSpc>
                          <a:spcPct val="100000"/>
                        </a:lnSpc>
                        <a:spcAft>
                          <a:spcPts val="600"/>
                        </a:spcAft>
                        <a:defRPr lang="en-US"/>
                      </a:pPr>
                      <a:r>
                        <a:rPr lang="en-US" sz="1200" b="1" baseline="0" dirty="0">
                          <a:solidFill>
                            <a:srgbClr val="00AFD8"/>
                          </a:solidFill>
                          <a:latin typeface="Arial" panose="020B0604020202020204" pitchFamily="34" charset="0"/>
                          <a:ea typeface="HelvNeue Bold for IBM" charset="77"/>
                          <a:cs typeface="Arial" panose="020B0604020202020204" pitchFamily="34" charset="0"/>
                        </a:rPr>
                        <a:t>Supports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44125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US" altLang="en-US" sz="1000" dirty="0">
                          <a:latin typeface="Arial" panose="020B0604020202020204" pitchFamily="34" charset="0"/>
                          <a:cs typeface="Arial" panose="020B0604020202020204" pitchFamily="34" charset="0"/>
                        </a:rPr>
                        <a:t>Decision-making</a:t>
                      </a:r>
                      <a:r>
                        <a:rPr lang="en-US" altLang="en-US" sz="1000" baseline="0" dirty="0">
                          <a:latin typeface="Arial" panose="020B0604020202020204" pitchFamily="34" charset="0"/>
                          <a:cs typeface="Arial" panose="020B0604020202020204" pitchFamily="34" charset="0"/>
                        </a:rPr>
                        <a:t> and strategic planning, adding value to the business</a:t>
                      </a: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292846">
                <a:tc>
                  <a:txBody>
                    <a:bodyPr/>
                    <a:lstStyle/>
                    <a:p>
                      <a:pPr marL="50800" marR="50800" lvl="0" indent="0">
                        <a:lnSpc>
                          <a:spcPct val="100000"/>
                        </a:lnSpc>
                        <a:spcAft>
                          <a:spcPts val="600"/>
                        </a:spcAft>
                        <a:defRPr lang="en-US"/>
                      </a:pPr>
                      <a:r>
                        <a:rPr lang="en-US" sz="1200" b="1" baseline="0" dirty="0">
                          <a:solidFill>
                            <a:srgbClr val="00AFD8"/>
                          </a:solidFill>
                          <a:latin typeface="Arial" panose="020B0604020202020204" pitchFamily="34" charset="0"/>
                          <a:ea typeface="HelvNeue Bold for IBM" charset="77"/>
                          <a:cs typeface="Arial" panose="020B0604020202020204" pitchFamily="34" charset="0"/>
                        </a:rPr>
                        <a:t>32 hours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567683">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US" altLang="en-US" sz="1000" dirty="0">
                          <a:solidFill>
                            <a:schemeClr val="tx1"/>
                          </a:solidFill>
                          <a:latin typeface="Arial" panose="020B0604020202020204" pitchFamily="34" charset="0"/>
                          <a:ea typeface="+mn-ea"/>
                          <a:cs typeface="Arial" panose="020B0604020202020204" pitchFamily="34" charset="0"/>
                        </a:rPr>
                        <a:t>Saved per month in forecast preparation time, freeing up time for analysis</a:t>
                      </a: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299094">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Eliminates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86360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US" altLang="en-US" sz="1000" dirty="0">
                          <a:solidFill>
                            <a:schemeClr val="tx1"/>
                          </a:solidFill>
                          <a:latin typeface="Arial" panose="020B0604020202020204" pitchFamily="34" charset="0"/>
                          <a:cs typeface="Arial" panose="020B0604020202020204" pitchFamily="34" charset="0"/>
                        </a:rPr>
                        <a:t>the risk of manual</a:t>
                      </a:r>
                      <a:r>
                        <a:rPr lang="en-US" altLang="en-US" sz="1000" baseline="0" dirty="0">
                          <a:solidFill>
                            <a:schemeClr val="tx1"/>
                          </a:solidFill>
                          <a:latin typeface="Arial" panose="020B0604020202020204" pitchFamily="34" charset="0"/>
                          <a:cs typeface="Arial" panose="020B0604020202020204" pitchFamily="34" charset="0"/>
                        </a:rPr>
                        <a:t> error, resulting in more accurate, reliable plans and reports</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0536" y="4025899"/>
            <a:ext cx="2198080" cy="884745"/>
          </a:xfrm>
          <a:prstGeom prst="rect">
            <a:avLst/>
          </a:prstGeom>
          <a:solidFill>
            <a:srgbClr val="00AFD9"/>
          </a:solidFill>
          <a:ln>
            <a:noFill/>
          </a:ln>
        </p:spPr>
        <p:txBody>
          <a:bodyPr wrap="square" lIns="101600" tIns="101600" rIns="101600" bIns="101600" anchor="t"/>
          <a:lstStyle/>
          <a:p>
            <a:pPr marL="0" marR="0" lvl="0" indent="0" algn="l" defTabSz="914400" rtl="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a:spcBef>
                <a:spcPct val="0"/>
              </a:spcBef>
              <a:buFont typeface="Arial" charset="0"/>
              <a:buChar char="•"/>
              <a:defRPr/>
            </a:pP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 I</a:t>
            </a:r>
            <a:r>
              <a:rPr lang="en-US" sz="1000" dirty="0">
                <a:latin typeface="Arial" charset="0"/>
                <a:ea typeface="Arial" charset="0"/>
                <a:cs typeface="Arial" charset="0"/>
              </a:rPr>
              <a:t>BM® Cognos® TM1® on Cloud</a:t>
            </a: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 typeface="Arial" charset="0"/>
              <a:buChar char="•"/>
              <a:tabLst/>
              <a:defRPr/>
            </a:pP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 IBM Planning Analytics</a:t>
            </a:r>
          </a:p>
          <a:p>
            <a:pPr marL="0" marR="0" lvl="0" indent="0" algn="l" defTabSz="914400" rtl="0" eaLnBrk="1" fontAlgn="auto" latinLnBrk="0" hangingPunct="1">
              <a:lnSpc>
                <a:spcPct val="100000"/>
              </a:lnSpc>
              <a:spcBef>
                <a:spcPct val="0"/>
              </a:spcBef>
              <a:spcAft>
                <a:spcPts val="0"/>
              </a:spcAft>
              <a:buClrTx/>
              <a:buSzTx/>
              <a:buFont typeface="Arial" charset="0"/>
              <a:buChar char="•"/>
              <a:tabLst/>
              <a:defRPr/>
            </a:pPr>
            <a:r>
              <a:rPr lang="en-US" altLang="en-US" sz="1000" kern="0" noProof="0" dirty="0">
                <a:solidFill>
                  <a:sysClr val="windowText" lastClr="000000"/>
                </a:solidFill>
                <a:latin typeface="Arial" panose="020B0604020202020204" pitchFamily="34" charset="0"/>
                <a:ea typeface="Arial Unicode MS" charset="0"/>
                <a:cs typeface="Arial" panose="020B0604020202020204" pitchFamily="34" charset="0"/>
              </a:rPr>
              <a:t> </a:t>
            </a:r>
            <a:r>
              <a:rPr lang="en-US" altLang="en-US" sz="1000" kern="0" dirty="0">
                <a:solidFill>
                  <a:sysClr val="windowText" lastClr="000000"/>
                </a:solidFill>
                <a:latin typeface="Arial" panose="020B0604020202020204" pitchFamily="34" charset="0"/>
                <a:ea typeface="Arial Unicode MS" charset="0"/>
                <a:cs typeface="Arial" panose="020B0604020202020204" pitchFamily="34" charset="0"/>
              </a:rPr>
              <a:t>IBM Business Partner Data41</a:t>
            </a:r>
          </a:p>
          <a:p>
            <a:pPr marL="0" marR="0" lvl="0" indent="0" algn="l" defTabSz="914400" rtl="0" eaLnBrk="1" fontAlgn="auto" latinLnBrk="0" hangingPunct="1">
              <a:lnSpc>
                <a:spcPct val="100000"/>
              </a:lnSpc>
              <a:spcBef>
                <a:spcPct val="0"/>
              </a:spcBef>
              <a:spcAft>
                <a:spcPts val="0"/>
              </a:spcAft>
              <a:buClrTx/>
              <a:buSzTx/>
              <a:buFont typeface="Arial" charset="0"/>
              <a:buChar char="•"/>
              <a:tabLst/>
              <a:defRPr/>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000" b="0" i="0" u="none" strike="noStrike" kern="0" cap="none" spc="0" normalizeH="0" baseline="30000" noProof="0" dirty="0">
              <a:ln>
                <a:noFill/>
              </a:ln>
              <a:solidFill>
                <a:sysClr val="windowText" lastClr="000000"/>
              </a:solidFill>
              <a:effectLst/>
              <a:uLnTx/>
              <a:uFillTx/>
              <a:latin typeface="Arial" pitchFamily="34" charset="0"/>
              <a:ea typeface="Arial Unicode MS"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30000" noProof="0" dirty="0">
              <a:ln>
                <a:noFill/>
              </a:ln>
              <a:solidFill>
                <a:sysClr val="windowText" lastClr="000000"/>
              </a:solidFill>
              <a:effectLst/>
              <a:uLnTx/>
              <a:uFillTx/>
              <a:latin typeface="Arial" pitchFamily="34" charset="0"/>
              <a:ea typeface="Arial Unicode MS"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prstClr val="white"/>
              </a:buClr>
              <a:buSzTx/>
              <a:buFont typeface="Arial" charset="0"/>
              <a:buChar char="•"/>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prstClr val="white"/>
              </a:buClr>
              <a:buSzTx/>
              <a:buFont typeface="Arial" charset="0"/>
              <a:buChar char="•"/>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prstClr val="white"/>
              </a:buClr>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prstClr val="white"/>
              </a:buClr>
              <a:buSzTx/>
              <a:buFont typeface="Arial" charset="0"/>
              <a:buChar char="•"/>
              <a:tabLst/>
              <a:defRPr/>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prstClr val="white"/>
              </a:buClr>
              <a:buSzTx/>
              <a:buFont typeface="Arial" charset="0"/>
              <a:buChar char="•"/>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5" name="TextBox 1"/>
          <p:cNvSpPr txBox="1">
            <a:spLocks noChangeArrowheads="1"/>
          </p:cNvSpPr>
          <p:nvPr/>
        </p:nvSpPr>
        <p:spPr bwMode="auto">
          <a:xfrm>
            <a:off x="7437962" y="679991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ea typeface="+mn-ea"/>
                <a:cs typeface="Arial" pitchFamily="34" charset="0"/>
              </a:rPr>
              <a:t>Share this</a:t>
            </a:r>
            <a:endParaRPr kumimoji="0" lang="en-IN" altLang="en-US" sz="1100" b="0" i="0" u="none" strike="noStrike" kern="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3810" y="710151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2k12jpb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94834" y="495256"/>
            <a:ext cx="175673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Industrial Products</a:t>
            </a:r>
          </a:p>
        </p:txBody>
      </p:sp>
      <p:sp>
        <p:nvSpPr>
          <p:cNvPr id="6" name="Rectangle 2"/>
          <p:cNvSpPr>
            <a:spLocks noChangeArrowheads="1"/>
          </p:cNvSpPr>
          <p:nvPr/>
        </p:nvSpPr>
        <p:spPr bwMode="auto">
          <a:xfrm>
            <a:off x="622199" y="1093679"/>
            <a:ext cx="225792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 name="Rectangle 4"/>
          <p:cNvSpPr>
            <a:spLocks noChangeArrowheads="1"/>
          </p:cNvSpPr>
          <p:nvPr/>
        </p:nvSpPr>
        <p:spPr bwMode="auto">
          <a:xfrm>
            <a:off x="7497344" y="495256"/>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 name="Rectangle 2"/>
          <p:cNvSpPr>
            <a:spLocks noChangeArrowheads="1"/>
          </p:cNvSpPr>
          <p:nvPr/>
        </p:nvSpPr>
        <p:spPr bwMode="auto">
          <a:xfrm>
            <a:off x="0" y="0"/>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4"/>
          <p:cNvSpPr>
            <a:spLocks noChangeArrowheads="1"/>
          </p:cNvSpPr>
          <p:nvPr/>
        </p:nvSpPr>
        <p:spPr bwMode="auto">
          <a:xfrm>
            <a:off x="0" y="0"/>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8"/>
          <p:cNvSpPr>
            <a:spLocks noChangeArrowheads="1"/>
          </p:cNvSpPr>
          <p:nvPr/>
        </p:nvSpPr>
        <p:spPr bwMode="auto">
          <a:xfrm>
            <a:off x="0" y="0"/>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31"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23224" y="598094"/>
            <a:ext cx="1374736" cy="249365"/>
          </a:xfrm>
          <a:prstGeom prst="rect">
            <a:avLst/>
          </a:prstGeom>
          <a:solidFill>
            <a:srgbClr val="FFFFFF"/>
          </a:solidFill>
        </p:spPr>
      </p:pic>
      <p:sp>
        <p:nvSpPr>
          <p:cNvPr id="24" name="Rectangle 10"/>
          <p:cNvSpPr>
            <a:spLocks noChangeArrowheads="1"/>
          </p:cNvSpPr>
          <p:nvPr/>
        </p:nvSpPr>
        <p:spPr bwMode="auto">
          <a:xfrm>
            <a:off x="622198" y="1109229"/>
            <a:ext cx="2257339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33"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2198" y="1093679"/>
            <a:ext cx="4275265" cy="2673880"/>
          </a:xfrm>
          <a:prstGeom prst="rect">
            <a:avLst/>
          </a:prstGeom>
          <a:solidFill>
            <a:srgbClr val="FFFFFF"/>
          </a:solidFill>
        </p:spPr>
      </p:pic>
      <p:sp>
        <p:nvSpPr>
          <p:cNvPr id="25" name="TextBox 6"/>
          <p:cNvSpPr txBox="1"/>
          <p:nvPr/>
        </p:nvSpPr>
        <p:spPr>
          <a:xfrm>
            <a:off x="622198" y="2711403"/>
            <a:ext cx="4086202" cy="911597"/>
          </a:xfrm>
          <a:prstGeom prst="rect">
            <a:avLst/>
          </a:prstGeom>
          <a:solidFill>
            <a:schemeClr val="bg1">
              <a:alpha val="90000"/>
            </a:schemeClr>
          </a:solidFill>
          <a:ln>
            <a:noFill/>
          </a:ln>
        </p:spPr>
        <p:txBody>
          <a:bodyPr wrap="square" lIns="72000" tIns="72000" rIns="72000" bIns="72000" anchor="t"/>
          <a:lstStyle/>
          <a:p>
            <a:pPr>
              <a:defRPr/>
            </a:pPr>
            <a:r>
              <a:rPr kumimoji="0" lang="en-US" sz="1200" b="1" i="1" u="none" strike="noStrike" kern="1200" cap="none" spc="0" normalizeH="0" baseline="0" noProof="0" dirty="0">
                <a:ln>
                  <a:noFill/>
                </a:ln>
                <a:solidFill>
                  <a:srgbClr val="0070C0"/>
                </a:solidFill>
                <a:effectLst/>
                <a:uLnTx/>
                <a:uFillTx/>
                <a:latin typeface="Arial" charset="0"/>
                <a:ea typeface="Arial" charset="0"/>
                <a:cs typeface="Arial" charset="0"/>
              </a:rPr>
              <a:t>“</a:t>
            </a:r>
            <a:r>
              <a:rPr lang="en-US" sz="1200" b="1" i="1" dirty="0">
                <a:solidFill>
                  <a:srgbClr val="0070C0"/>
                </a:solidFill>
                <a:latin typeface="Arial" charset="0"/>
                <a:ea typeface="Arial" charset="0"/>
                <a:cs typeface="Arial" charset="0"/>
              </a:rPr>
              <a:t>We’re delighted with IBM Cognos TM1 on Cloud; it’s become the one-stop shop for all of our finance and accounting needs.</a:t>
            </a:r>
            <a:r>
              <a:rPr kumimoji="0" lang="en-US" sz="1200" b="1" i="1" u="none" strike="noStrike" kern="1200" cap="none" spc="0" normalizeH="0" baseline="0" noProof="0" dirty="0">
                <a:ln>
                  <a:noFill/>
                </a:ln>
                <a:solidFill>
                  <a:srgbClr val="0070C0"/>
                </a:solidFill>
                <a:effectLst/>
                <a:uLnTx/>
                <a:uFillTx/>
                <a:latin typeface="Arial" charset="0"/>
                <a:ea typeface="Arial" charset="0"/>
                <a:cs typeface="Arial" charset="0"/>
              </a:rPr>
              <a:t>” </a:t>
            </a:r>
          </a:p>
          <a:p>
            <a:pPr>
              <a:defRPr/>
            </a:pPr>
            <a:r>
              <a:rPr kumimoji="0" lang="en-US" sz="1200" b="1" i="1" u="none" strike="noStrike" kern="1200" cap="none" spc="0" normalizeH="0" baseline="0" noProof="0" dirty="0">
                <a:ln>
                  <a:noFill/>
                </a:ln>
                <a:solidFill>
                  <a:srgbClr val="0070C0"/>
                </a:solidFill>
                <a:effectLst/>
                <a:uLnTx/>
                <a:uFillTx/>
                <a:latin typeface="Arial" charset="0"/>
                <a:ea typeface="Arial" charset="0"/>
                <a:cs typeface="Arial" charset="0"/>
              </a:rPr>
              <a:t> </a:t>
            </a:r>
            <a:r>
              <a:rPr kumimoji="0" lang="en-GB" altLang="en-US" sz="1200" b="1" i="1" u="none" strike="noStrike" kern="0" cap="none" spc="0" normalizeH="0" baseline="0" noProof="0" dirty="0">
                <a:ln>
                  <a:noFill/>
                </a:ln>
                <a:solidFill>
                  <a:schemeClr val="tx2">
                    <a:lumMod val="60000"/>
                    <a:lumOff val="40000"/>
                  </a:schemeClr>
                </a:solidFill>
                <a:effectLst/>
                <a:uLnTx/>
                <a:uFillTx/>
                <a:latin typeface="Arial" charset="0"/>
                <a:ea typeface="Arial" charset="0"/>
                <a:cs typeface="Arial" charset="0"/>
              </a:rPr>
              <a:t>- </a:t>
            </a:r>
            <a:r>
              <a:rPr lang="en-US" sz="1200" dirty="0">
                <a:solidFill>
                  <a:schemeClr val="tx2">
                    <a:lumMod val="60000"/>
                    <a:lumOff val="40000"/>
                  </a:schemeClr>
                </a:solidFill>
                <a:latin typeface="Arial" charset="0"/>
                <a:ea typeface="Arial" charset="0"/>
                <a:cs typeface="Arial" charset="0"/>
              </a:rPr>
              <a:t>Mick Ferguson, Finance Manager, Hunter Industries</a:t>
            </a:r>
            <a:endParaRPr kumimoji="0" lang="en-US" sz="1200" b="0" i="1" u="none" strike="noStrike" kern="0" cap="none" spc="0" normalizeH="0" baseline="0" noProof="0" dirty="0">
              <a:ln>
                <a:noFill/>
              </a:ln>
              <a:solidFill>
                <a:schemeClr val="tx2">
                  <a:lumMod val="60000"/>
                  <a:lumOff val="40000"/>
                </a:schemeClr>
              </a:solidFill>
              <a:effectLst/>
              <a:uLnTx/>
              <a:uFillTx/>
              <a:latin typeface="Arial" charset="0"/>
              <a:ea typeface="Arial" charset="0"/>
              <a:cs typeface="Arial" charset="0"/>
            </a:endParaRPr>
          </a:p>
        </p:txBody>
      </p:sp>
      <p:pic>
        <p:nvPicPr>
          <p:cNvPr id="26" name="Picture 25"/>
          <p:cNvPicPr>
            <a:picLocks noChangeAspect="1"/>
          </p:cNvPicPr>
          <p:nvPr/>
        </p:nvPicPr>
        <p:blipFill>
          <a:blip r:embed="rId13"/>
          <a:stretch>
            <a:fillRect/>
          </a:stretch>
        </p:blipFill>
        <p:spPr>
          <a:xfrm>
            <a:off x="8212247" y="4951013"/>
            <a:ext cx="726268" cy="726268"/>
          </a:xfrm>
          <a:prstGeom prst="rect">
            <a:avLst/>
          </a:prstGeom>
        </p:spPr>
      </p:pic>
      <p:pic>
        <p:nvPicPr>
          <p:cNvPr id="7" name="Picture 6">
            <a:hlinkClick r:id="rId14" action="ppaction://hlinkfile"/>
          </p:cNvPr>
          <p:cNvPicPr>
            <a:picLocks noChangeAspect="1"/>
          </p:cNvPicPr>
          <p:nvPr/>
        </p:nvPicPr>
        <p:blipFill>
          <a:blip r:embed="rId15"/>
          <a:stretch>
            <a:fillRect/>
          </a:stretch>
        </p:blipFill>
        <p:spPr>
          <a:xfrm>
            <a:off x="7900693" y="5949578"/>
            <a:ext cx="1349375" cy="754735"/>
          </a:xfrm>
          <a:prstGeom prst="rect">
            <a:avLst/>
          </a:prstGeom>
        </p:spPr>
      </p:pic>
      <p:sp>
        <p:nvSpPr>
          <p:cNvPr id="27" name="TextBox 26"/>
          <p:cNvSpPr txBox="1"/>
          <p:nvPr/>
        </p:nvSpPr>
        <p:spPr>
          <a:xfrm>
            <a:off x="7569999" y="5615084"/>
            <a:ext cx="2070000" cy="261610"/>
          </a:xfrm>
          <a:prstGeom prst="rect">
            <a:avLst/>
          </a:prstGeom>
          <a:noFill/>
        </p:spPr>
        <p:txBody>
          <a:bodyPr wrap="square" rtlCol="0">
            <a:spAutoFit/>
          </a:bodyPr>
          <a:lstStyle/>
          <a:p>
            <a:pPr algn="ctr"/>
            <a:r>
              <a:rPr lang="en-US" sz="1100" dirty="0">
                <a:hlinkClick r:id="rId14" action="ppaction://hlinkfile"/>
              </a:rPr>
              <a:t>Hunter Industries video</a:t>
            </a:r>
            <a:endParaRPr lang="en-US" sz="1100" dirty="0"/>
          </a:p>
        </p:txBody>
      </p:sp>
    </p:spTree>
    <p:extLst>
      <p:ext uri="{BB962C8B-B14F-4D97-AF65-F5344CB8AC3E}">
        <p14:creationId xmlns:p14="http://schemas.microsoft.com/office/powerpoint/2010/main" val="4413159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6812"/>
          <a:stretch/>
        </p:blipFill>
        <p:spPr>
          <a:xfrm>
            <a:off x="484742" y="1101089"/>
            <a:ext cx="4407048" cy="2641691"/>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0280" y="462778"/>
            <a:ext cx="1519592" cy="399085"/>
          </a:xfrm>
          <a:prstGeom prst="rect">
            <a:avLst/>
          </a:prstGeom>
        </p:spPr>
      </p:pic>
      <p:sp>
        <p:nvSpPr>
          <p:cNvPr id="14" name="TextBox 6"/>
          <p:cNvSpPr txBox="1"/>
          <p:nvPr/>
        </p:nvSpPr>
        <p:spPr>
          <a:xfrm>
            <a:off x="452610" y="2958480"/>
            <a:ext cx="3052590" cy="648072"/>
          </a:xfrm>
          <a:prstGeom prst="rect">
            <a:avLst/>
          </a:prstGeom>
          <a:solidFill>
            <a:schemeClr val="bg1">
              <a:alpha val="90000"/>
            </a:schemeClr>
          </a:solidFill>
          <a:ln>
            <a:noFill/>
          </a:ln>
        </p:spPr>
        <p:txBody>
          <a:bodyPr wrap="square" lIns="72000" tIns="72000" rIns="72000" bIns="72000" anchor="t"/>
          <a:lstStyle/>
          <a:p>
            <a:pPr marL="63500" marR="0" lvl="0" indent="-76200" defTabSz="914400" eaLnBrk="1" fontAlgn="auto" latinLnBrk="0" hangingPunct="1">
              <a:lnSpc>
                <a:spcPts val="1300"/>
              </a:lnSpc>
              <a:spcBef>
                <a:spcPts val="0"/>
              </a:spcBef>
              <a:spcAft>
                <a:spcPts val="1100"/>
              </a:spcAft>
              <a:buClrTx/>
              <a:buSzTx/>
              <a:buFontTx/>
              <a:buNone/>
              <a:tabLst/>
              <a:defRPr lang="en-US"/>
            </a:pPr>
            <a:r>
              <a:rPr kumimoji="0" lang="en-GB" sz="1200" b="1" i="1" u="none" strike="noStrike" kern="0" cap="none" spc="0" normalizeH="0" baseline="0" noProof="0" dirty="0">
                <a:ln>
                  <a:noFill/>
                </a:ln>
                <a:solidFill>
                  <a:srgbClr val="00639C"/>
                </a:solidFill>
                <a:effectLst/>
                <a:uLnTx/>
                <a:uFillTx/>
                <a:latin typeface="Arial" panose="020B0604020202020204" pitchFamily="34" charset="0"/>
                <a:ea typeface="Lubalin Demi Italic for IBM" charset="77"/>
                <a:cs typeface="Arial" panose="020B0604020202020204" pitchFamily="34" charset="0"/>
              </a:rPr>
              <a:t>“Analytics gives us time to understand and challenge the numbers, instead of just crunching them.”</a:t>
            </a:r>
            <a:endParaRPr kumimoji="0" lang="en-US" sz="800" b="0" i="0" u="none" strike="noStrike" kern="0" cap="none" spc="0" normalizeH="0" baseline="0" noProof="0" dirty="0">
              <a:ln>
                <a:noFill/>
              </a:ln>
              <a:solidFill>
                <a:srgbClr val="00AFD8"/>
              </a:solidFill>
              <a:effectLst/>
              <a:uLnTx/>
              <a:uFillTx/>
              <a:latin typeface="Arial" panose="020B0604020202020204" pitchFamily="34" charset="0"/>
              <a:ea typeface="HelvNeue Light for IBM" charset="77"/>
              <a:cs typeface="Arial" panose="020B0604020202020204" pitchFamily="34" charset="0"/>
            </a:endParaRPr>
          </a:p>
        </p:txBody>
      </p:sp>
      <p:sp>
        <p:nvSpPr>
          <p:cNvPr id="3" name="TextBox 3"/>
          <p:cNvSpPr txBox="1"/>
          <p:nvPr/>
        </p:nvSpPr>
        <p:spPr>
          <a:xfrm>
            <a:off x="2815200" y="4009480"/>
            <a:ext cx="4428000" cy="2218292"/>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Kruger Inc.</a:t>
            </a:r>
          </a:p>
          <a:p>
            <a:pPr marL="0" marR="0" lvl="0" indent="0" defTabSz="914400" eaLnBrk="1" fontAlgn="auto" latinLnBrk="0" hangingPunct="1">
              <a:lnSpc>
                <a:spcPct val="100000"/>
              </a:lnSpc>
              <a:spcBef>
                <a:spcPts val="0"/>
              </a:spcBef>
              <a:spcAft>
                <a:spcPts val="1500"/>
              </a:spcAft>
              <a:buClrTx/>
              <a:buSzTx/>
              <a:buFontTx/>
              <a:buNone/>
              <a:tabLst/>
              <a:defRPr lang="en-US"/>
            </a:pPr>
            <a:r>
              <a:rPr kumimoji="0" lang="en-GB"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Extending the benefits of financial planning and analytics beyond the finance department</a:t>
            </a:r>
            <a:endPar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endParaRPr>
          </a:p>
        </p:txBody>
      </p:sp>
      <p:sp>
        <p:nvSpPr>
          <p:cNvPr id="4" name="TextBox 4"/>
          <p:cNvSpPr txBox="1"/>
          <p:nvPr/>
        </p:nvSpPr>
        <p:spPr>
          <a:xfrm>
            <a:off x="5173200" y="1241799"/>
            <a:ext cx="2069999" cy="10356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rPr>
              <a:t>As Kruger embarked on a project to enhance budgeting and forecasting in its containerboard division, it realized that analytics could also help to drive operational efficiencies for the business.</a:t>
            </a:r>
            <a:endParaRPr kumimoji="0" lang="en-GB" sz="1000" b="0" i="0" u="none" strike="noStrike" kern="0" cap="none" spc="0" normalizeH="0" baseline="0" noProof="0" dirty="0">
              <a:ln>
                <a:noFill/>
              </a:ln>
              <a:solidFill>
                <a:sysClr val="windowText" lastClr="000000"/>
              </a:solidFill>
              <a:effectLst/>
              <a:uLnTx/>
              <a:uFillTx/>
            </a:endParaRPr>
          </a:p>
        </p:txBody>
      </p:sp>
      <p:sp>
        <p:nvSpPr>
          <p:cNvPr id="5" name="TextBox 5"/>
          <p:cNvSpPr txBox="1"/>
          <p:nvPr/>
        </p:nvSpPr>
        <p:spPr>
          <a:xfrm>
            <a:off x="5173200" y="2473603"/>
            <a:ext cx="2069999" cy="1132949"/>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rPr>
              <a:t>In addition to a new, more efficient forecasting process, Kruger has developed an order booking analysis tool, which enables closer coordination between sales and manufacturing teams.</a:t>
            </a:r>
            <a:endParaRPr kumimoji="0" lang="en-GB" sz="1000" b="0" i="0" u="none" strike="noStrike" kern="0" cap="none" spc="0" normalizeH="0" baseline="0" noProof="0" dirty="0">
              <a:ln>
                <a:noFill/>
              </a:ln>
              <a:solidFill>
                <a:sysClr val="windowText" lastClr="000000"/>
              </a:solidFill>
              <a:effectLst/>
              <a:uLnTx/>
              <a:uFillTx/>
            </a:endParaRPr>
          </a:p>
        </p:txBody>
      </p:sp>
      <p:sp>
        <p:nvSpPr>
          <p:cNvPr id="7" name="TextBox 7"/>
          <p:cNvSpPr txBox="1"/>
          <p:nvPr/>
        </p:nvSpPr>
        <p:spPr>
          <a:xfrm>
            <a:off x="7907659" y="2717800"/>
            <a:ext cx="1587340" cy="411808"/>
          </a:xfrm>
          <a:prstGeom prst="rect">
            <a:avLst/>
          </a:prstGeom>
          <a:noFill/>
          <a:ln>
            <a:noFill/>
          </a:ln>
        </p:spPr>
        <p:txBody>
          <a:bodyPr wrap="square" lIns="0" tIns="0" rIns="0" bIns="0" anchor="t"/>
          <a:lstStyle/>
          <a:p>
            <a:pPr marL="0" marR="0" lvl="0" indent="0" defTabSz="914400" eaLnBrk="1" fontAlgn="auto" latinLnBrk="0" hangingPunct="1">
              <a:lnSpc>
                <a:spcPts val="1100"/>
              </a:lnSpc>
              <a:spcBef>
                <a:spcPts val="0"/>
              </a:spcBef>
              <a:spcAft>
                <a:spcPts val="1100"/>
              </a:spcAft>
              <a:buClrTx/>
              <a:buSzTx/>
              <a:buFontTx/>
              <a:buNone/>
              <a:tabLst/>
              <a:defRPr lang="en-US"/>
            </a:pPr>
            <a:r>
              <a:rPr kumimoji="0" lang="en-GB" sz="900" b="1" i="0" u="none" strike="noStrike" kern="0" cap="none" spc="0" normalizeH="0" baseline="0" noProof="0" dirty="0">
                <a:ln>
                  <a:noFill/>
                </a:ln>
                <a:solidFill>
                  <a:srgbClr val="FFFFFF"/>
                </a:solidFill>
                <a:effectLst/>
                <a:uLnTx/>
                <a:uFillTx/>
                <a:latin typeface="Arial" panose="020B0604020202020204" pitchFamily="34" charset="0"/>
                <a:ea typeface="HelvNeue Medium for IBM" charset="77"/>
                <a:cs typeface="Arial" panose="020B0604020202020204" pitchFamily="34" charset="0"/>
              </a:rPr>
              <a:t>Kesnel Leblanc, </a:t>
            </a:r>
            <a:br>
              <a:rPr kumimoji="0" lang="en-GB" sz="900" b="1" i="0" u="none" strike="noStrike" kern="0" cap="none" spc="0" normalizeH="0" baseline="0" noProof="0" dirty="0">
                <a:ln>
                  <a:noFill/>
                </a:ln>
                <a:solidFill>
                  <a:srgbClr val="FFFFFF"/>
                </a:solidFill>
                <a:effectLst/>
                <a:uLnTx/>
                <a:uFillTx/>
                <a:latin typeface="Arial" panose="020B0604020202020204" pitchFamily="34" charset="0"/>
                <a:ea typeface="HelvNeue Medium for IBM" charset="77"/>
                <a:cs typeface="Arial" panose="020B0604020202020204" pitchFamily="34" charset="0"/>
              </a:rPr>
            </a:br>
            <a:r>
              <a:rPr kumimoji="0" lang="en-GB" sz="900" b="1" i="0" u="none" strike="noStrike" kern="0" cap="none" spc="0" normalizeH="0" baseline="0" noProof="0" dirty="0">
                <a:ln>
                  <a:noFill/>
                </a:ln>
                <a:solidFill>
                  <a:srgbClr val="FFFFFF"/>
                </a:solidFill>
                <a:effectLst/>
                <a:uLnTx/>
                <a:uFillTx/>
                <a:latin typeface="Arial" panose="020B0604020202020204" pitchFamily="34" charset="0"/>
                <a:ea typeface="HelvNeue Medium for IBM" charset="77"/>
                <a:cs typeface="Arial" panose="020B0604020202020204" pitchFamily="34" charset="0"/>
              </a:rPr>
              <a:t>Director of Financial Reporting,</a:t>
            </a:r>
            <a:br>
              <a:rPr kumimoji="0" lang="en-GB" sz="900" b="1" i="0" u="none" strike="noStrike" kern="0" cap="none" spc="0" normalizeH="0" baseline="0" noProof="0" dirty="0">
                <a:ln>
                  <a:noFill/>
                </a:ln>
                <a:solidFill>
                  <a:srgbClr val="FFFFFF"/>
                </a:solidFill>
                <a:effectLst/>
                <a:uLnTx/>
                <a:uFillTx/>
                <a:latin typeface="Arial" panose="020B0604020202020204" pitchFamily="34" charset="0"/>
                <a:ea typeface="HelvNeue Medium for IBM" charset="77"/>
                <a:cs typeface="Arial" panose="020B0604020202020204" pitchFamily="34" charset="0"/>
              </a:rPr>
            </a:br>
            <a:r>
              <a:rPr kumimoji="0" lang="en-GB" sz="900" b="1" i="0" u="none" strike="noStrike" kern="0" cap="none" spc="0" normalizeH="0" baseline="0" noProof="0" dirty="0">
                <a:ln>
                  <a:noFill/>
                </a:ln>
                <a:solidFill>
                  <a:srgbClr val="FFFFFF"/>
                </a:solidFill>
                <a:effectLst/>
                <a:uLnTx/>
                <a:uFillTx/>
                <a:latin typeface="Arial" panose="020B0604020202020204" pitchFamily="34" charset="0"/>
                <a:ea typeface="HelvNeue Medium for IBM" charset="77"/>
                <a:cs typeface="Arial" panose="020B0604020202020204" pitchFamily="34" charset="0"/>
              </a:rPr>
              <a:t>Kruger Inc.</a:t>
            </a:r>
            <a:endParaRPr kumimoji="0" lang="en-US" sz="900" b="1" i="0" u="none" strike="noStrike" kern="0" cap="none" spc="0" normalizeH="0" baseline="0" noProof="0" dirty="0">
              <a:ln>
                <a:noFill/>
              </a:ln>
              <a:solidFill>
                <a:srgbClr val="FFFFFF"/>
              </a:solidFill>
              <a:effectLst/>
              <a:uLnTx/>
              <a:uFillTx/>
              <a:latin typeface="Arial" panose="020B0604020202020204" pitchFamily="34" charset="0"/>
              <a:ea typeface="HelvNeue Medium for IBM" charset="77"/>
              <a:cs typeface="Arial" panose="020B0604020202020204" pitchFamily="34" charset="0"/>
            </a:endParaRPr>
          </a:p>
        </p:txBody>
      </p:sp>
      <p:sp>
        <p:nvSpPr>
          <p:cNvPr id="8" name="TextBox 8"/>
          <p:cNvSpPr txBox="1"/>
          <p:nvPr/>
        </p:nvSpPr>
        <p:spPr>
          <a:xfrm>
            <a:off x="2815200" y="6117771"/>
            <a:ext cx="4428000" cy="1207691"/>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900"/>
              </a:spcAft>
              <a:buClrTx/>
              <a:buSzTx/>
              <a:buFontTx/>
              <a:buNone/>
              <a:tabLst/>
              <a:defRPr lang="en-US"/>
            </a:pPr>
            <a:r>
              <a:rPr kumimoji="0" lang="en-GB" sz="1000" b="0" i="0" u="none" strike="noStrike" kern="0" cap="none" spc="0" normalizeH="0" baseline="0" noProof="0" dirty="0">
                <a:ln>
                  <a:noFill/>
                </a:ln>
                <a:solidFill>
                  <a:srgbClr val="59595B"/>
                </a:solidFill>
                <a:effectLst/>
                <a:uLnTx/>
                <a:uFillTx/>
                <a:latin typeface="Arial" panose="020B0604020202020204" pitchFamily="34" charset="0"/>
                <a:ea typeface="HelvNeue Light for IBM" charset="77"/>
                <a:cs typeface="Arial" panose="020B0604020202020204" pitchFamily="34" charset="0"/>
              </a:rPr>
              <a:t>Kruger Inc. is a diversified Canadian industrial products company, active in sectors such as pulp and paper, tissue products, containerboard and corrugated packaging. The company has also become a major provider of renewable energy, wines and spirits, recycling services and biomaterials.</a:t>
            </a:r>
            <a:endParaRPr kumimoji="0" lang="en-US" sz="1000" b="0" i="0" u="none" strike="noStrike" kern="0" cap="none" spc="0" normalizeH="0" baseline="0" noProof="0" dirty="0">
              <a:ln>
                <a:noFill/>
              </a:ln>
              <a:solidFill>
                <a:srgbClr val="59595B"/>
              </a:solidFill>
              <a:effectLst/>
              <a:uLnTx/>
              <a:uFillTx/>
              <a:latin typeface="Arial" panose="020B0604020202020204" pitchFamily="34" charset="0"/>
              <a:ea typeface="HelvNeue Light for IBM" charset="77"/>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37360" cy="2479488"/>
        </p:xfrm>
        <a:graphic>
          <a:graphicData uri="http://schemas.openxmlformats.org/drawingml/2006/table">
            <a:tbl>
              <a:tblPr/>
              <a:tblGrid>
                <a:gridCol w="1737360">
                  <a:extLst>
                    <a:ext uri="{9D8B030D-6E8A-4147-A177-3AD203B41FA5}">
                      <a16:colId xmlns:a16="http://schemas.microsoft.com/office/drawing/2014/main" val="20000"/>
                    </a:ext>
                  </a:extLst>
                </a:gridCol>
              </a:tblGrid>
              <a:tr h="241300">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17780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Improves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521320">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raw materials planning, helping to control costs as exchange rates fluctuate</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161452">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Optimizes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558628">
                <a:tc>
                  <a:txBody>
                    <a:bodyPr/>
                    <a:lstStyle/>
                    <a:p>
                      <a:pPr marL="50800" marR="50800" lvl="0" indent="0">
                        <a:lnSpc>
                          <a:spcPct val="100000"/>
                        </a:lnSpc>
                        <a:spcAft>
                          <a:spcPts val="400"/>
                        </a:spcAft>
                        <a:defRPr lang="en-US"/>
                      </a:pPr>
                      <a:r>
                        <a:rPr lang="en-GB" sz="1000" baseline="0" dirty="0">
                          <a:solidFill>
                            <a:srgbClr val="59595B"/>
                          </a:solidFill>
                          <a:latin typeface="Arial" panose="020B0604020202020204" pitchFamily="34" charset="0"/>
                          <a:ea typeface="HelvNeue Light for IBM" charset="77"/>
                          <a:cs typeface="Arial" panose="020B0604020202020204" pitchFamily="34" charset="0"/>
                        </a:rPr>
                        <a:t>production scheduling, increasing the utilization of production-line machines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144016">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Reduces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444500">
                <a:tc>
                  <a:txBody>
                    <a:bodyPr/>
                    <a:lstStyle/>
                    <a:p>
                      <a:pPr marL="50800" marR="50800" lvl="0" indent="0">
                        <a:lnSpc>
                          <a:spcPct val="100000"/>
                        </a:lnSpc>
                        <a:spcAft>
                          <a:spcPts val="400"/>
                        </a:spcAft>
                        <a:defRPr lang="en-US"/>
                      </a:pPr>
                      <a:r>
                        <a:rPr lang="en-GB" sz="1000" baseline="0" dirty="0">
                          <a:solidFill>
                            <a:srgbClr val="59595B"/>
                          </a:solidFill>
                          <a:latin typeface="Arial" panose="020B0604020202020204" pitchFamily="34" charset="0"/>
                          <a:ea typeface="HelvNeue Light for IBM" charset="77"/>
                          <a:cs typeface="Arial" panose="020B0604020202020204" pitchFamily="34" charset="0"/>
                        </a:rPr>
                        <a:t>lead times for customers’ orders by matching production schedules to demand</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6"/>
            <a:ext cx="2070000" cy="987610"/>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endParaRPr kumimoji="0" lang="en-US" sz="1200" b="0" i="0" u="none" strike="noStrike" kern="0" cap="none" spc="0" normalizeH="0" baseline="0" noProof="0" dirty="0">
              <a:ln>
                <a:noFill/>
              </a:ln>
              <a:solidFill>
                <a:srgbClr val="FFFFFF"/>
              </a:solidFill>
              <a:effectLst/>
              <a:uLnTx/>
              <a:uFillTx/>
              <a:latin typeface="Lubalin Demi for IBM" charset="77"/>
              <a:ea typeface="Lubalin Demi for IBM" charset="77"/>
              <a:cs typeface="Lubalin Demi for IBM" charset="77"/>
            </a:endParaRPr>
          </a:p>
          <a:p>
            <a:pPr marL="88900" marR="0" lvl="0" indent="-88900" defTabSz="914400" eaLnBrk="1" fontAlgn="auto" latinLnBrk="0" hangingPunct="1">
              <a:lnSpc>
                <a:spcPts val="1000"/>
              </a:lnSpc>
              <a:spcBef>
                <a:spcPts val="0"/>
              </a:spcBef>
              <a:spcAft>
                <a:spcPts val="400"/>
              </a:spcAft>
              <a:buClr>
                <a:schemeClr val="bg1"/>
              </a:buClr>
              <a:buSzPct val="100000"/>
              <a:buFont typeface="Arial" panose="020B0604020202020204" pitchFamily="34" charset="0"/>
              <a:buChar char="•"/>
              <a:tabLst>
                <a:tab pos="88900" algn="l"/>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rPr>
              <a:t>IBM® Cognos® Controller</a:t>
            </a:r>
          </a:p>
          <a:p>
            <a:pPr marL="88900" marR="0" lvl="0" indent="-88900" defTabSz="914400" eaLnBrk="1" fontAlgn="auto" latinLnBrk="0" hangingPunct="1">
              <a:lnSpc>
                <a:spcPts val="1000"/>
              </a:lnSpc>
              <a:spcBef>
                <a:spcPts val="0"/>
              </a:spcBef>
              <a:spcAft>
                <a:spcPts val="400"/>
              </a:spcAft>
              <a:buClr>
                <a:schemeClr val="bg1"/>
              </a:buClr>
              <a:buSzPct val="100000"/>
              <a:buFont typeface="Arial" panose="020B0604020202020204" pitchFamily="34" charset="0"/>
              <a:buChar char="•"/>
              <a:tabLst>
                <a:tab pos="88900" algn="l"/>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rPr>
              <a:t>IBM Cognos Disclosure Management</a:t>
            </a:r>
          </a:p>
          <a:p>
            <a:pPr marL="88900" marR="0" lvl="0" indent="-88900" defTabSz="914400" eaLnBrk="1" fontAlgn="auto" latinLnBrk="0" hangingPunct="1">
              <a:lnSpc>
                <a:spcPts val="1000"/>
              </a:lnSpc>
              <a:spcBef>
                <a:spcPts val="0"/>
              </a:spcBef>
              <a:spcAft>
                <a:spcPts val="400"/>
              </a:spcAft>
              <a:buClr>
                <a:schemeClr val="bg1"/>
              </a:buClr>
              <a:buSzPct val="100000"/>
              <a:buFont typeface="Arial" panose="020B0604020202020204" pitchFamily="34" charset="0"/>
              <a:buChar char="•"/>
              <a:tabLst>
                <a:tab pos="88900" algn="l"/>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rPr>
              <a:t>IBM Cognos TM1®</a:t>
            </a: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pic>
        <p:nvPicPr>
          <p:cNvPr id="2" name="Picture 1">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9"/>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11"/>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70443" y="465864"/>
            <a:ext cx="1371600"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Industrial Products</a:t>
            </a:r>
          </a:p>
        </p:txBody>
      </p:sp>
      <p:pic>
        <p:nvPicPr>
          <p:cNvPr id="6" name="Picture 5"/>
          <p:cNvPicPr>
            <a:picLocks noChangeAspect="1"/>
          </p:cNvPicPr>
          <p:nvPr/>
        </p:nvPicPr>
        <p:blipFill rotWithShape="1">
          <a:blip r:embed="rId13">
            <a:extLst>
              <a:ext uri="{28A0092B-C50C-407E-A947-70E740481C1C}">
                <a14:useLocalDpi xmlns:a14="http://schemas.microsoft.com/office/drawing/2010/main" val="0"/>
              </a:ext>
            </a:extLst>
          </a:blip>
          <a:srcRect b="29860"/>
          <a:stretch/>
        </p:blipFill>
        <p:spPr>
          <a:xfrm>
            <a:off x="7916358" y="1282112"/>
            <a:ext cx="1361314" cy="1295836"/>
          </a:xfrm>
          <a:prstGeom prst="rect">
            <a:avLst/>
          </a:prstGeom>
        </p:spPr>
      </p:pic>
      <p:pic>
        <p:nvPicPr>
          <p:cNvPr id="20" name="Picture 19"/>
          <p:cNvPicPr>
            <a:picLocks noChangeAspect="1"/>
          </p:cNvPicPr>
          <p:nvPr/>
        </p:nvPicPr>
        <p:blipFill rotWithShape="1">
          <a:blip r:embed="rId13">
            <a:extLst>
              <a:ext uri="{28A0092B-C50C-407E-A947-70E740481C1C}">
                <a14:useLocalDpi xmlns:a14="http://schemas.microsoft.com/office/drawing/2010/main" val="0"/>
              </a:ext>
            </a:extLst>
          </a:blip>
          <a:srcRect b="29860"/>
          <a:stretch/>
        </p:blipFill>
        <p:spPr>
          <a:xfrm>
            <a:off x="7890042" y="1329527"/>
            <a:ext cx="1361314" cy="1295836"/>
          </a:xfrm>
          <a:prstGeom prst="rect">
            <a:avLst/>
          </a:prstGeom>
        </p:spPr>
      </p:pic>
    </p:spTree>
    <p:extLst>
      <p:ext uri="{BB962C8B-B14F-4D97-AF65-F5344CB8AC3E}">
        <p14:creationId xmlns:p14="http://schemas.microsoft.com/office/powerpoint/2010/main" val="11902945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09480"/>
            <a:ext cx="4428000" cy="2218292"/>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1500"/>
              </a:spcAft>
              <a:buClrTx/>
              <a:buSzTx/>
              <a:buFontTx/>
              <a:buNone/>
              <a:tabLst/>
              <a:defRPr lang="en-US"/>
            </a:pPr>
            <a:r>
              <a:rPr kumimoji="0" lang="en-GB" sz="2400" b="1" i="0" u="none" strike="noStrike" kern="0" cap="none" spc="0" normalizeH="0" baseline="0" noProof="0" dirty="0">
                <a:ln>
                  <a:noFill/>
                </a:ln>
                <a:solidFill>
                  <a:schemeClr val="tx2"/>
                </a:solidFill>
                <a:effectLst/>
                <a:uLnTx/>
                <a:uFillTx/>
                <a:latin typeface="Arial" panose="020B0604020202020204" pitchFamily="34" charset="0"/>
                <a:ea typeface="Lubalin Demi for IBM" charset="77"/>
                <a:cs typeface="Arial" panose="020B0604020202020204" pitchFamily="34" charset="0"/>
              </a:rPr>
              <a:t>Muller, Inc.</a:t>
            </a:r>
          </a:p>
          <a:p>
            <a:pPr marL="0" marR="0" lvl="0" indent="0" defTabSz="914400" eaLnBrk="1" fontAlgn="auto" latinLnBrk="0" hangingPunct="1">
              <a:lnSpc>
                <a:spcPct val="100000"/>
              </a:lnSpc>
              <a:spcBef>
                <a:spcPts val="0"/>
              </a:spcBef>
              <a:spcAft>
                <a:spcPts val="1500"/>
              </a:spcAft>
              <a:buClrTx/>
              <a:buSzTx/>
              <a:buFontTx/>
              <a:buNone/>
              <a:tabLst/>
              <a:defRPr lang="en-US"/>
            </a:pPr>
            <a:r>
              <a:rPr kumimoji="0" lang="en-GB" sz="20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Uses enhanced cognitive analytics to gain a competitive</a:t>
            </a:r>
            <a:r>
              <a:rPr kumimoji="0" lang="en-GB" sz="2000" b="1" i="0" u="none" strike="noStrike" kern="0" cap="none" spc="0" normalizeH="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 edge by finding valuable answers to questions not yet asked</a:t>
            </a:r>
            <a:endParaRPr kumimoji="0" lang="en-US" sz="20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endParaRPr>
          </a:p>
        </p:txBody>
      </p:sp>
      <p:sp>
        <p:nvSpPr>
          <p:cNvPr id="4" name="TextBox 4"/>
          <p:cNvSpPr txBox="1"/>
          <p:nvPr/>
        </p:nvSpPr>
        <p:spPr>
          <a:xfrm>
            <a:off x="5029200" y="1174652"/>
            <a:ext cx="4172506" cy="10356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lvl="0">
              <a:spcAft>
                <a:spcPts val="500"/>
              </a:spcAft>
              <a:defRPr lang="en-US"/>
            </a:pPr>
            <a:r>
              <a:rPr lang="en-US" altLang="en-US" sz="1000" dirty="0">
                <a:latin typeface="Arial" charset="0"/>
                <a:ea typeface="Arial" charset="0"/>
                <a:cs typeface="Arial" charset="0"/>
              </a:rPr>
              <a:t>To be competitive, metal construction product manufacturer Mueller, Inc. must be as nimble as small companies and as scalable as larger competitors, but it lacked the ability to quickly derive usable insight from the unstructured data collected from customers and its own business processes. </a:t>
            </a:r>
            <a:endPar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endParaRPr>
          </a:p>
        </p:txBody>
      </p:sp>
      <p:sp>
        <p:nvSpPr>
          <p:cNvPr id="5" name="TextBox 5"/>
          <p:cNvSpPr txBox="1"/>
          <p:nvPr/>
        </p:nvSpPr>
        <p:spPr>
          <a:xfrm>
            <a:off x="5012532" y="2251897"/>
            <a:ext cx="4523790" cy="15182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000" b="1" i="0" u="none" strike="noStrike" kern="0" cap="none" spc="0" normalizeH="0" baseline="0" noProof="0" dirty="0">
                <a:ln>
                  <a:noFill/>
                </a:ln>
                <a:solidFill>
                  <a:srgbClr val="FFFFFF"/>
                </a:solidFill>
                <a:effectLst/>
                <a:uLnTx/>
                <a:uFillTx/>
                <a:latin typeface="Arial" charset="0"/>
                <a:ea typeface="Arial" charset="0"/>
                <a:cs typeface="Arial" charset="0"/>
              </a:rPr>
              <a:t>Transformation</a:t>
            </a:r>
          </a:p>
          <a:p>
            <a:pPr>
              <a:spcAft>
                <a:spcPts val="500"/>
              </a:spcAft>
              <a:defRPr lang="en-US"/>
            </a:pPr>
            <a:r>
              <a:rPr lang="en-US" altLang="en-US" sz="1000" dirty="0">
                <a:latin typeface="Arial" charset="0"/>
                <a:ea typeface="Arial" charset="0"/>
                <a:cs typeface="Arial" charset="0"/>
              </a:rPr>
              <a:t>An enhanced cognitive analytics solution analyzes data from various sources within the company for trends that can improve the business. Now line-of-business (LOB) leaders can load structured and unstructured data into the platform. The solution highlights data patterns that Mueller could not have recognized otherwise, providing unprecedented insight and answering questions the company had not yet considered, including new marketing opportunities, enhanced safety protocols and supply chain improvements. This enables Mueller to refine its entire business in ways it would have never anticipated.</a:t>
            </a: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endParaRPr>
          </a:p>
        </p:txBody>
      </p:sp>
      <p:sp>
        <p:nvSpPr>
          <p:cNvPr id="8" name="TextBox 8"/>
          <p:cNvSpPr txBox="1"/>
          <p:nvPr/>
        </p:nvSpPr>
        <p:spPr>
          <a:xfrm>
            <a:off x="2867909" y="6406145"/>
            <a:ext cx="4428000" cy="1327433"/>
          </a:xfrm>
          <a:prstGeom prst="rect">
            <a:avLst/>
          </a:prstGeom>
          <a:noFill/>
          <a:ln>
            <a:noFill/>
          </a:ln>
        </p:spPr>
        <p:txBody>
          <a:bodyPr wrap="square" lIns="0" tIns="0" rIns="0" bIns="0" anchor="t"/>
          <a:lstStyle/>
          <a:p>
            <a:r>
              <a:rPr lang="en-US" altLang="x-none" sz="1000" dirty="0">
                <a:latin typeface="Arial" charset="0"/>
                <a:ea typeface="Arial Unicode MS" charset="0"/>
              </a:rPr>
              <a:t>Based in Ballinger, Texas, Mueller, Inc. manufactures prefabricated steel buildings, roofing and construction products. Founded in the 1930s, the company serves customers in the southwestern United States from 30 retail locations in Texas, New Mexico, Louisiana and Oklahoma. The privately held company employs a workforce of 500 and operates three manufacturing and distribution centers in Texas.</a:t>
            </a: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21224" cy="2980017"/>
        </p:xfrm>
        <a:graphic>
          <a:graphicData uri="http://schemas.openxmlformats.org/drawingml/2006/table">
            <a:tbl>
              <a:tblPr/>
              <a:tblGrid>
                <a:gridCol w="1721224">
                  <a:extLst>
                    <a:ext uri="{9D8B030D-6E8A-4147-A177-3AD203B41FA5}">
                      <a16:colId xmlns:a16="http://schemas.microsoft.com/office/drawing/2014/main" val="20000"/>
                    </a:ext>
                  </a:extLst>
                </a:gridCol>
              </a:tblGrid>
              <a:tr h="317500">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18288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90% improvement</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556708">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On time to value on processing new data</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18288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Generates new leads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812202">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Through enhanced</a:t>
                      </a:r>
                      <a:r>
                        <a:rPr lang="en-GB" sz="1000" baseline="0" dirty="0">
                          <a:solidFill>
                            <a:srgbClr val="59595B"/>
                          </a:solidFill>
                          <a:latin typeface="Arial" panose="020B0604020202020204" pitchFamily="34" charset="0"/>
                          <a:ea typeface="HelvNeue Light for IBM" charset="77"/>
                          <a:cs typeface="Arial" panose="020B0604020202020204" pitchFamily="34" charset="0"/>
                        </a:rPr>
                        <a:t> marketing insights by recognizing patterns in customer call </a:t>
                      </a:r>
                      <a:r>
                        <a:rPr lang="en-GB" sz="1000" baseline="0" dirty="0" err="1">
                          <a:solidFill>
                            <a:srgbClr val="59595B"/>
                          </a:solidFill>
                          <a:latin typeface="Arial" panose="020B0604020202020204" pitchFamily="34" charset="0"/>
                          <a:ea typeface="HelvNeue Light for IBM" charset="77"/>
                          <a:cs typeface="Arial" panose="020B0604020202020204" pitchFamily="34" charset="0"/>
                        </a:rPr>
                        <a:t>center</a:t>
                      </a:r>
                      <a:r>
                        <a:rPr lang="en-GB" sz="1000" baseline="0" dirty="0">
                          <a:solidFill>
                            <a:srgbClr val="59595B"/>
                          </a:solidFill>
                          <a:latin typeface="Arial" panose="020B0604020202020204" pitchFamily="34" charset="0"/>
                          <a:ea typeface="HelvNeue Light for IBM" charset="77"/>
                          <a:cs typeface="Arial" panose="020B0604020202020204" pitchFamily="34" charset="0"/>
                        </a:rPr>
                        <a:t> data</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18288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Reduced time</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744967">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Spent</a:t>
                      </a:r>
                      <a:r>
                        <a:rPr lang="en-GB" sz="1000" baseline="0" dirty="0">
                          <a:solidFill>
                            <a:srgbClr val="59595B"/>
                          </a:solidFill>
                          <a:latin typeface="Arial" panose="020B0604020202020204" pitchFamily="34" charset="0"/>
                          <a:ea typeface="HelvNeue Light for IBM" charset="77"/>
                          <a:cs typeface="Arial" panose="020B0604020202020204" pitchFamily="34" charset="0"/>
                        </a:rPr>
                        <a:t> on manual process by creating new reports in the most effective format given the nature of the data</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1182852"/>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endParaRPr kumimoji="0" lang="en-US" sz="1200" b="0" i="0" u="none" strike="noStrike" kern="0" cap="none" spc="0" normalizeH="0" baseline="0" noProof="0" dirty="0">
              <a:ln>
                <a:noFill/>
              </a:ln>
              <a:solidFill>
                <a:srgbClr val="FFFFFF"/>
              </a:solidFill>
              <a:effectLst/>
              <a:uLnTx/>
              <a:uFillTx/>
              <a:latin typeface="Lubalin Demi for IBM" charset="77"/>
              <a:ea typeface="Lubalin Demi for IBM" charset="77"/>
              <a:cs typeface="Lubalin Demi for IBM" charset="77"/>
            </a:endParaRPr>
          </a:p>
          <a:p>
            <a:pPr marL="171450" indent="-171450">
              <a:buClr>
                <a:schemeClr val="bg1"/>
              </a:buClr>
              <a:buFont typeface="Wingdings" charset="2"/>
              <a:buChar char="§"/>
              <a:defRPr/>
            </a:pPr>
            <a: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t>I</a:t>
            </a:r>
            <a:r>
              <a:rPr lang="en-US" sz="1000" dirty="0">
                <a:latin typeface="Arial" charset="0"/>
                <a:ea typeface="Arial" charset="0"/>
                <a:cs typeface="Arial" charset="0"/>
              </a:rPr>
              <a:t>IBM</a:t>
            </a:r>
            <a:r>
              <a:rPr lang="en-US" sz="1000" baseline="30000" dirty="0">
                <a:latin typeface="Arial" charset="0"/>
                <a:ea typeface="Arial" charset="0"/>
                <a:cs typeface="Arial" charset="0"/>
              </a:rPr>
              <a:t>®</a:t>
            </a:r>
            <a:r>
              <a:rPr lang="en-US" sz="1000" dirty="0">
                <a:latin typeface="Arial" charset="0"/>
                <a:ea typeface="Arial" charset="0"/>
                <a:cs typeface="Arial" charset="0"/>
              </a:rPr>
              <a:t> Watson</a:t>
            </a:r>
            <a:r>
              <a:rPr lang="en-US" sz="1000" baseline="30000" dirty="0">
                <a:latin typeface="Arial" charset="0"/>
                <a:ea typeface="Arial" charset="0"/>
                <a:cs typeface="Arial" charset="0"/>
              </a:rPr>
              <a:t>™</a:t>
            </a:r>
            <a:r>
              <a:rPr lang="en-US" sz="1000" dirty="0">
                <a:latin typeface="Arial" charset="0"/>
                <a:ea typeface="Arial" charset="0"/>
                <a:cs typeface="Arial" charset="0"/>
              </a:rPr>
              <a:t> Analytics</a:t>
            </a:r>
          </a:p>
          <a:p>
            <a:pPr marL="171450" indent="-171450">
              <a:buClr>
                <a:schemeClr val="bg1"/>
              </a:buClr>
              <a:buFont typeface="Wingdings" charset="2"/>
              <a:buChar char="§"/>
              <a:defRPr/>
            </a:pPr>
            <a:r>
              <a:rPr lang="en-US" sz="1000" dirty="0">
                <a:latin typeface="Arial" charset="0"/>
                <a:ea typeface="Arial" charset="0"/>
                <a:cs typeface="Arial" charset="0"/>
              </a:rPr>
              <a:t>IBM Cognos</a:t>
            </a:r>
            <a:r>
              <a:rPr lang="en-US" sz="1000" baseline="30000" dirty="0">
                <a:latin typeface="Arial" charset="0"/>
                <a:ea typeface="Arial" charset="0"/>
                <a:cs typeface="Arial" charset="0"/>
              </a:rPr>
              <a:t>®</a:t>
            </a:r>
            <a:r>
              <a:rPr lang="en-US" sz="1000" dirty="0">
                <a:latin typeface="Arial" charset="0"/>
                <a:ea typeface="Arial" charset="0"/>
                <a:cs typeface="Arial" charset="0"/>
              </a:rPr>
              <a:t> Business Intelligence V10.2</a:t>
            </a:r>
          </a:p>
          <a:p>
            <a:pPr marL="171450" indent="-171450">
              <a:buClr>
                <a:schemeClr val="bg1"/>
              </a:buClr>
              <a:buFont typeface="Wingdings" charset="2"/>
              <a:buChar char="§"/>
              <a:defRPr/>
            </a:pPr>
            <a:r>
              <a:rPr lang="en-US" sz="1000" dirty="0">
                <a:latin typeface="Arial" charset="0"/>
                <a:ea typeface="Arial" charset="0"/>
                <a:cs typeface="Arial" charset="0"/>
              </a:rPr>
              <a:t>IBM Cognos TM1</a:t>
            </a:r>
            <a:r>
              <a:rPr lang="en-US" sz="1000" baseline="30000" dirty="0">
                <a:latin typeface="Arial" charset="0"/>
                <a:ea typeface="Arial" charset="0"/>
                <a:cs typeface="Arial" charset="0"/>
              </a:rPr>
              <a:t>® </a:t>
            </a:r>
          </a:p>
          <a:p>
            <a:pPr marL="171450" indent="-171450">
              <a:buClr>
                <a:schemeClr val="bg1"/>
              </a:buClr>
              <a:buFont typeface="Wingdings" charset="2"/>
              <a:buChar char="§"/>
              <a:defRPr/>
            </a:pPr>
            <a:r>
              <a:rPr lang="en-US" sz="1000" dirty="0">
                <a:latin typeface="Arial" charset="0"/>
                <a:ea typeface="Arial" charset="0"/>
                <a:cs typeface="Arial" charset="0"/>
              </a:rPr>
              <a:t>IBM SPSS</a:t>
            </a:r>
            <a:r>
              <a:rPr lang="en-US" sz="1000" baseline="30000" dirty="0">
                <a:latin typeface="Arial" charset="0"/>
                <a:ea typeface="Arial" charset="0"/>
                <a:cs typeface="Arial" charset="0"/>
              </a:rPr>
              <a:t>®</a:t>
            </a:r>
            <a:r>
              <a:rPr lang="en-US" sz="1000" dirty="0">
                <a:latin typeface="Arial" charset="0"/>
                <a:ea typeface="Arial" charset="0"/>
                <a:cs typeface="Arial" charset="0"/>
              </a:rPr>
              <a:t> Modeler</a:t>
            </a:r>
          </a:p>
          <a:p>
            <a:pPr marL="88900" marR="0" lvl="0" indent="-88900" defTabSz="914400" eaLnBrk="1" fontAlgn="auto" latinLnBrk="0" hangingPunct="1">
              <a:lnSpc>
                <a:spcPts val="1000"/>
              </a:lnSpc>
              <a:spcBef>
                <a:spcPts val="0"/>
              </a:spcBef>
              <a:spcAft>
                <a:spcPts val="400"/>
              </a:spcAft>
              <a:buClr>
                <a:schemeClr val="bg1"/>
              </a:buClr>
              <a:buSzPct val="100000"/>
              <a:buFont typeface="Arial" panose="020B0604020202020204" pitchFamily="34" charset="0"/>
              <a:buChar char="•"/>
              <a:tabLst>
                <a:tab pos="88900" algn="l"/>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endParaRPr>
          </a:p>
        </p:txBody>
      </p:sp>
      <p:sp>
        <p:nvSpPr>
          <p:cNvPr id="13" name="TextBox 12"/>
          <p:cNvSpPr txBox="1"/>
          <p:nvPr/>
        </p:nvSpPr>
        <p:spPr>
          <a:xfrm>
            <a:off x="4270442" y="465864"/>
            <a:ext cx="1484181"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Industrial</a:t>
            </a:r>
            <a:r>
              <a:rPr kumimoji="0" lang="en-GB" sz="1000" b="0" i="0" u="none" strike="noStrike" kern="0" cap="none" spc="0" normalizeH="0" noProof="0" dirty="0">
                <a:ln>
                  <a:noFill/>
                </a:ln>
                <a:solidFill>
                  <a:sysClr val="windowText" lastClr="000000"/>
                </a:solidFill>
                <a:effectLst/>
                <a:uLnTx/>
                <a:uFillTx/>
                <a:latin typeface="Arial" panose="020B0604020202020204" pitchFamily="34" charset="0"/>
                <a:cs typeface="Arial" panose="020B0604020202020204" pitchFamily="34" charset="0"/>
              </a:rPr>
              <a:t> Products</a:t>
            </a:r>
            <a:endPar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pic>
        <p:nvPicPr>
          <p:cNvPr id="20" name="Picture 2" descr="CF: Ivy Green_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1116106"/>
            <a:ext cx="4437530" cy="2603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1245" y="146777"/>
            <a:ext cx="1557377" cy="738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6"/>
          <p:cNvSpPr txBox="1"/>
          <p:nvPr/>
        </p:nvSpPr>
        <p:spPr>
          <a:xfrm>
            <a:off x="463900" y="2922504"/>
            <a:ext cx="4121548" cy="648072"/>
          </a:xfrm>
          <a:prstGeom prst="rect">
            <a:avLst/>
          </a:prstGeom>
          <a:solidFill>
            <a:schemeClr val="bg1">
              <a:alpha val="90000"/>
            </a:schemeClr>
          </a:solidFill>
          <a:ln>
            <a:noFill/>
          </a:ln>
        </p:spPr>
        <p:txBody>
          <a:bodyPr wrap="square" lIns="72000" tIns="72000" rIns="72000" bIns="72000" anchor="t"/>
          <a:lstStyle/>
          <a:p>
            <a:pPr marL="63500" marR="0" lvl="0" indent="-76200" defTabSz="914400" eaLnBrk="1" fontAlgn="auto" latinLnBrk="0" hangingPunct="1">
              <a:lnSpc>
                <a:spcPts val="1300"/>
              </a:lnSpc>
              <a:spcBef>
                <a:spcPts val="0"/>
              </a:spcBef>
              <a:spcAft>
                <a:spcPts val="1100"/>
              </a:spcAft>
              <a:buClrTx/>
              <a:buSzTx/>
              <a:buFontTx/>
              <a:buNone/>
              <a:tabLst/>
              <a:defRPr lang="en-US"/>
            </a:pPr>
            <a:r>
              <a:rPr kumimoji="0" lang="en-GB" sz="1200" b="1" i="1" u="none" strike="noStrike" kern="0" cap="none" spc="0" normalizeH="0" baseline="0" noProof="0">
                <a:ln>
                  <a:noFill/>
                </a:ln>
                <a:solidFill>
                  <a:srgbClr val="00639C"/>
                </a:solidFill>
                <a:effectLst/>
                <a:uLnTx/>
                <a:uFillTx/>
                <a:latin typeface="Arial" panose="020B0604020202020204" pitchFamily="34" charset="0"/>
                <a:ea typeface="Lubalin Demi Italic for IBM" charset="77"/>
                <a:cs typeface="Arial" panose="020B0604020202020204" pitchFamily="34" charset="0"/>
              </a:rPr>
              <a:t>The </a:t>
            </a:r>
            <a:r>
              <a:rPr kumimoji="0" lang="en-GB" sz="1200" b="1" i="1" u="none" strike="noStrike" kern="0" cap="none" spc="0" normalizeH="0" baseline="0" noProof="0" dirty="0">
                <a:ln>
                  <a:noFill/>
                </a:ln>
                <a:solidFill>
                  <a:srgbClr val="00639C"/>
                </a:solidFill>
                <a:effectLst/>
                <a:uLnTx/>
                <a:uFillTx/>
                <a:latin typeface="Arial" panose="020B0604020202020204" pitchFamily="34" charset="0"/>
                <a:ea typeface="Lubalin Demi Italic for IBM" charset="77"/>
                <a:cs typeface="Arial" panose="020B0604020202020204" pitchFamily="34" charset="0"/>
              </a:rPr>
              <a:t>new capabilities enable Mueller to quickly recognize</a:t>
            </a:r>
            <a:r>
              <a:rPr kumimoji="0" lang="en-GB" sz="1200" b="1" i="1" u="none" strike="noStrike" kern="0" cap="none" spc="0" normalizeH="0" noProof="0" dirty="0">
                <a:ln>
                  <a:noFill/>
                </a:ln>
                <a:solidFill>
                  <a:srgbClr val="00639C"/>
                </a:solidFill>
                <a:effectLst/>
                <a:uLnTx/>
                <a:uFillTx/>
                <a:latin typeface="Arial" panose="020B0604020202020204" pitchFamily="34" charset="0"/>
                <a:ea typeface="Lubalin Demi Italic for IBM" charset="77"/>
                <a:cs typeface="Arial" panose="020B0604020202020204" pitchFamily="34" charset="0"/>
              </a:rPr>
              <a:t> and respond to sudden shifts in a volatile industry at speeds never before possible</a:t>
            </a:r>
            <a:r>
              <a:rPr kumimoji="0" lang="en-US" sz="1200" b="1" i="1" u="none" strike="noStrike" kern="0" cap="none" spc="0" normalizeH="0" baseline="0" noProof="0" dirty="0">
                <a:ln>
                  <a:noFill/>
                </a:ln>
                <a:solidFill>
                  <a:srgbClr val="00639C"/>
                </a:solidFill>
                <a:effectLst/>
                <a:uLnTx/>
                <a:uFillTx/>
                <a:latin typeface="Arial" panose="020B0604020202020204" pitchFamily="34" charset="0"/>
                <a:ea typeface="Lubalin Demi Italic for IBM" charset="77"/>
                <a:cs typeface="Arial" panose="020B0604020202020204" pitchFamily="34" charset="0"/>
              </a:rPr>
              <a:t>. </a:t>
            </a:r>
            <a:endParaRPr kumimoji="0" lang="en-US" sz="800" b="0" i="0" u="none" strike="noStrike" kern="0" cap="none" spc="0" normalizeH="0" baseline="0" noProof="0" dirty="0">
              <a:ln>
                <a:noFill/>
              </a:ln>
              <a:solidFill>
                <a:srgbClr val="00AFD8"/>
              </a:solidFill>
              <a:effectLst/>
              <a:uLnTx/>
              <a:uFillTx/>
              <a:latin typeface="Arial" panose="020B0604020202020204" pitchFamily="34" charset="0"/>
              <a:ea typeface="HelvNeue Light for IBM" charset="77"/>
              <a:cs typeface="Arial" panose="020B0604020202020204" pitchFamily="34" charset="0"/>
            </a:endParaRPr>
          </a:p>
        </p:txBody>
      </p:sp>
    </p:spTree>
    <p:extLst>
      <p:ext uri="{BB962C8B-B14F-4D97-AF65-F5344CB8AC3E}">
        <p14:creationId xmlns:p14="http://schemas.microsoft.com/office/powerpoint/2010/main" val="5870798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88571"/>
            <a:ext cx="4434114" cy="2656116"/>
          </a:xfrm>
          <a:prstGeom prst="rect">
            <a:avLst/>
          </a:prstGeom>
          <a:solidFill>
            <a:srgbClr val="FFFFFF"/>
          </a:solidFill>
        </p:spPr>
      </p:pic>
      <p:sp>
        <p:nvSpPr>
          <p:cNvPr id="3" name="TextBox 3"/>
          <p:cNvSpPr txBox="1"/>
          <p:nvPr/>
        </p:nvSpPr>
        <p:spPr>
          <a:xfrm>
            <a:off x="2815200" y="4009480"/>
            <a:ext cx="4428000" cy="2218292"/>
          </a:xfrm>
          <a:prstGeom prst="rect">
            <a:avLst/>
          </a:prstGeom>
          <a:noFill/>
          <a:ln>
            <a:noFill/>
          </a:ln>
        </p:spPr>
        <p:txBody>
          <a:bodyPr wrap="square" lIns="0" tIns="0" rIns="0" bIns="0" anchor="t"/>
          <a:lstStyle/>
          <a:p>
            <a:pPr>
              <a:spcAft>
                <a:spcPts val="800"/>
              </a:spcAft>
              <a:defRPr lang="en-US"/>
            </a:pPr>
            <a:r>
              <a:rPr lang="en-US" sz="2800" b="1" dirty="0">
                <a:solidFill>
                  <a:srgbClr val="00639C"/>
                </a:solidFill>
                <a:latin typeface="Arial" panose="020B0604020202020204" pitchFamily="34" charset="0"/>
                <a:ea typeface="Lubalin Demi for IBM" charset="77"/>
                <a:cs typeface="Arial" panose="020B0604020202020204" pitchFamily="34" charset="0"/>
              </a:rPr>
              <a:t>Spirax-Sarco</a:t>
            </a:r>
          </a:p>
          <a:p>
            <a:pPr>
              <a:spcAft>
                <a:spcPts val="800"/>
              </a:spcAft>
              <a:defRPr lang="en-US"/>
            </a:pPr>
            <a:r>
              <a:rPr lang="en-GB" sz="2400" b="1" dirty="0">
                <a:solidFill>
                  <a:srgbClr val="00AFD8"/>
                </a:solidFill>
                <a:latin typeface="Arial" panose="020B0604020202020204" pitchFamily="34" charset="0"/>
                <a:ea typeface="Lubalin Demi for IBM" charset="77"/>
                <a:cs typeface="Arial" panose="020B0604020202020204" pitchFamily="34" charset="0"/>
              </a:rPr>
              <a:t>Simplifying and accelerating complex group level financial reporting</a:t>
            </a:r>
            <a:endParaRPr sz="2400" b="1" dirty="0">
              <a:solidFill>
                <a:srgbClr val="00AFD8"/>
              </a:solidFill>
              <a:latin typeface="Arial" panose="020B0604020202020204" pitchFamily="34" charset="0"/>
              <a:ea typeface="Lubalin Demi for IBM" charset="77"/>
              <a:cs typeface="Arial" panose="020B0604020202020204" pitchFamily="34" charset="0"/>
            </a:endParaRPr>
          </a:p>
        </p:txBody>
      </p:sp>
      <p:sp>
        <p:nvSpPr>
          <p:cNvPr id="4" name="TextBox 4"/>
          <p:cNvSpPr txBox="1"/>
          <p:nvPr/>
        </p:nvSpPr>
        <p:spPr>
          <a:xfrm>
            <a:off x="5154562" y="1370403"/>
            <a:ext cx="4177275" cy="1035675"/>
          </a:xfrm>
          <a:prstGeom prst="rect">
            <a:avLst/>
          </a:prstGeom>
          <a:noFill/>
          <a:ln>
            <a:noFill/>
          </a:ln>
        </p:spPr>
        <p:txBody>
          <a:bodyPr wrap="square" lIns="0" tIns="0" rIns="0" bIns="0" anchor="t"/>
          <a:lstStyle/>
          <a:p>
            <a:pPr>
              <a:spcAft>
                <a:spcPts val="400"/>
              </a:spcAft>
              <a:defRPr lang="en-US"/>
            </a:pPr>
            <a:r>
              <a:rPr sz="1200" b="1" dirty="0">
                <a:solidFill>
                  <a:srgbClr val="FFFFFF"/>
                </a:solidFill>
                <a:latin typeface="Arial" panose="020B0604020202020204" pitchFamily="34" charset="0"/>
                <a:ea typeface="Lubalin Demi for IBM" charset="77"/>
                <a:cs typeface="Arial" panose="020B0604020202020204" pitchFamily="34" charset="0"/>
              </a:rPr>
              <a:t>Business challenge</a:t>
            </a:r>
          </a:p>
          <a:p>
            <a:r>
              <a:rPr lang="en-US" sz="1000" dirty="0">
                <a:latin typeface="Arial" charset="0"/>
                <a:ea typeface="Arial" charset="0"/>
                <a:cs typeface="Arial" charset="0"/>
              </a:rPr>
              <a:t>With an ever-changing portfolio of operating companies worldwide, the burden of group-level financial and management reporting was beginning to overwhelm </a:t>
            </a:r>
            <a:r>
              <a:rPr lang="en-US" sz="1000" dirty="0" err="1">
                <a:latin typeface="Arial" charset="0"/>
                <a:ea typeface="Arial" charset="0"/>
                <a:cs typeface="Arial" charset="0"/>
              </a:rPr>
              <a:t>Spirax-Sarco’s</a:t>
            </a:r>
            <a:r>
              <a:rPr lang="en-US" sz="1000" dirty="0">
                <a:latin typeface="Arial" charset="0"/>
                <a:ea typeface="Arial" charset="0"/>
                <a:cs typeface="Arial" charset="0"/>
              </a:rPr>
              <a:t> existing systems and processes.</a:t>
            </a:r>
          </a:p>
          <a:p>
            <a:endParaRPr lang="en-US" sz="1000" dirty="0">
              <a:latin typeface="Arial" charset="0"/>
              <a:ea typeface="Arial" charset="0"/>
              <a:cs typeface="Arial" charset="0"/>
            </a:endParaRPr>
          </a:p>
        </p:txBody>
      </p:sp>
      <p:sp>
        <p:nvSpPr>
          <p:cNvPr id="5" name="TextBox 5"/>
          <p:cNvSpPr txBox="1"/>
          <p:nvPr/>
        </p:nvSpPr>
        <p:spPr>
          <a:xfrm>
            <a:off x="5173200" y="2251935"/>
            <a:ext cx="4177275" cy="1275646"/>
          </a:xfrm>
          <a:prstGeom prst="rect">
            <a:avLst/>
          </a:prstGeom>
          <a:noFill/>
          <a:ln>
            <a:noFill/>
          </a:ln>
        </p:spPr>
        <p:txBody>
          <a:bodyPr wrap="square" lIns="0" tIns="0" rIns="0" bIns="0" anchor="t"/>
          <a:lstStyle/>
          <a:p>
            <a:pPr>
              <a:spcAft>
                <a:spcPts val="400"/>
              </a:spcAft>
              <a:defRPr lang="en-US"/>
            </a:pPr>
            <a:r>
              <a:rPr sz="1200" b="1" dirty="0">
                <a:solidFill>
                  <a:srgbClr val="FFFFFF"/>
                </a:solidFill>
                <a:latin typeface="Arial" panose="020B0604020202020204" pitchFamily="34" charset="0"/>
                <a:ea typeface="Lubalin Demi for IBM" charset="77"/>
                <a:cs typeface="Arial" panose="020B0604020202020204" pitchFamily="34" charset="0"/>
              </a:rPr>
              <a:t>Transformation</a:t>
            </a:r>
          </a:p>
          <a:p>
            <a:pPr>
              <a:spcAft>
                <a:spcPts val="500"/>
              </a:spcAft>
              <a:defRPr lang="en-US"/>
            </a:pPr>
            <a:r>
              <a:rPr lang="en-US" sz="1000" dirty="0">
                <a:latin typeface="Arial" charset="0"/>
                <a:ea typeface="Arial" charset="0"/>
                <a:cs typeface="Arial" charset="0"/>
              </a:rPr>
              <a:t>As its business grew and evolved, </a:t>
            </a:r>
            <a:r>
              <a:rPr lang="en-US" sz="1000" dirty="0" err="1">
                <a:latin typeface="Arial" charset="0"/>
                <a:ea typeface="Arial" charset="0"/>
                <a:cs typeface="Arial" charset="0"/>
              </a:rPr>
              <a:t>Spirax-Sarco’s</a:t>
            </a:r>
            <a:r>
              <a:rPr lang="en-US" sz="1000" dirty="0">
                <a:latin typeface="Arial" charset="0"/>
                <a:ea typeface="Arial" charset="0"/>
                <a:cs typeface="Arial" charset="0"/>
              </a:rPr>
              <a:t> data consolidation and reporting processes became increasingly complex. By implementing IBM® Cognos® TM1® and streamlining its existing IBM Cognos Controller solution, Spirax-Sarco can now produce more detailed group-level financial and management reports up to 70 percent faster than before.</a:t>
            </a:r>
          </a:p>
          <a:p>
            <a:pPr>
              <a:spcAft>
                <a:spcPts val="500"/>
              </a:spcAft>
              <a:defRPr lang="en-US"/>
            </a:pPr>
            <a:endParaRPr lang="en-US" sz="1000" dirty="0">
              <a:latin typeface="Arial" charset="0"/>
              <a:ea typeface="Arial" charset="0"/>
              <a:cs typeface="Arial" charset="0"/>
            </a:endParaRPr>
          </a:p>
          <a:p>
            <a:pPr>
              <a:spcAft>
                <a:spcPts val="500"/>
              </a:spcAft>
              <a:defRPr lang="en-US"/>
            </a:pPr>
            <a:endParaRPr sz="1000" dirty="0">
              <a:latin typeface="Arial" panose="020B0604020202020204" pitchFamily="34" charset="0"/>
              <a:ea typeface="HelvNeue Light for IBM" charset="77"/>
              <a:cs typeface="Arial" panose="020B0604020202020204" pitchFamily="34" charset="0"/>
            </a:endParaRPr>
          </a:p>
        </p:txBody>
      </p:sp>
      <p:sp>
        <p:nvSpPr>
          <p:cNvPr id="8" name="TextBox 8"/>
          <p:cNvSpPr txBox="1"/>
          <p:nvPr/>
        </p:nvSpPr>
        <p:spPr>
          <a:xfrm>
            <a:off x="2833837" y="6233971"/>
            <a:ext cx="4428000" cy="1302033"/>
          </a:xfrm>
          <a:prstGeom prst="rect">
            <a:avLst/>
          </a:prstGeom>
          <a:noFill/>
          <a:ln>
            <a:noFill/>
          </a:ln>
        </p:spPr>
        <p:txBody>
          <a:bodyPr wrap="square" lIns="0" tIns="0" rIns="0" bIns="0" anchor="t"/>
          <a:lstStyle/>
          <a:p>
            <a:r>
              <a:rPr lang="en-US" sz="1000" dirty="0">
                <a:latin typeface="Arial" charset="0"/>
                <a:ea typeface="Arial" charset="0"/>
                <a:cs typeface="Arial" charset="0"/>
              </a:rPr>
              <a:t>Spirax-Sarco Engineering plc is a world leader in steam system solutions. Headquartered in Cheltenham, UK, Spirax-Sarco runs 77 operating units in 43 countries and employs more than 5,000 people worldwide. The group supplies a wide range of engineered solutions for the design, maintenance and provision of industrial and commercial steam systems to over 100,000 customers around the world, and reported annual revenues of GBP667.2 million (USD886.2 million) in 2015.</a:t>
            </a: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a:lnSpc>
                <a:spcPts val="1300"/>
              </a:lnSpc>
              <a:defRPr lang="en-US"/>
            </a:pPr>
            <a:endParaRPr sz="950" spc="-14">
              <a:solidFill>
                <a:srgbClr val="EC008B"/>
              </a:solidFill>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37360" cy="2776946"/>
        </p:xfrm>
        <a:graphic>
          <a:graphicData uri="http://schemas.openxmlformats.org/drawingml/2006/table">
            <a:tbl>
              <a:tblPr/>
              <a:tblGrid>
                <a:gridCol w="1737360">
                  <a:extLst>
                    <a:ext uri="{9D8B030D-6E8A-4147-A177-3AD203B41FA5}">
                      <a16:colId xmlns:a16="http://schemas.microsoft.com/office/drawing/2014/main" val="20000"/>
                    </a:ext>
                  </a:extLst>
                </a:gridCol>
              </a:tblGrid>
              <a:tr h="284843">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17780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70% faster</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673463">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Production of weekly sales reports, delivering rapid insights</a:t>
                      </a:r>
                      <a:r>
                        <a:rPr lang="en-GB" sz="1000" baseline="0" dirty="0">
                          <a:solidFill>
                            <a:srgbClr val="59595B"/>
                          </a:solidFill>
                          <a:latin typeface="Arial" panose="020B0604020202020204" pitchFamily="34" charset="0"/>
                          <a:ea typeface="HelvNeue Light for IBM" charset="77"/>
                          <a:cs typeface="Arial" panose="020B0604020202020204" pitchFamily="34" charset="0"/>
                        </a:rPr>
                        <a:t> to the business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161452">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48% faster</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513805">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Monthly</a:t>
                      </a:r>
                      <a:r>
                        <a:rPr lang="en-GB" sz="1000" baseline="0" dirty="0">
                          <a:solidFill>
                            <a:srgbClr val="59595B"/>
                          </a:solidFill>
                          <a:latin typeface="Arial" panose="020B0604020202020204" pitchFamily="34" charset="0"/>
                          <a:ea typeface="HelvNeue Light for IBM" charset="77"/>
                          <a:cs typeface="Arial" panose="020B0604020202020204" pitchFamily="34" charset="0"/>
                        </a:rPr>
                        <a:t> management reporting cycle with improved validation and automation</a:t>
                      </a: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144016">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1 FTE</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444500">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Reallocated from data extraction</a:t>
                      </a:r>
                      <a:r>
                        <a:rPr lang="en-GB" sz="1000" baseline="0" dirty="0">
                          <a:solidFill>
                            <a:srgbClr val="59595B"/>
                          </a:solidFill>
                          <a:latin typeface="Arial" panose="020B0604020202020204" pitchFamily="34" charset="0"/>
                          <a:ea typeface="HelvNeue Light for IBM" charset="77"/>
                          <a:cs typeface="Arial" panose="020B0604020202020204" pitchFamily="34" charset="0"/>
                        </a:rPr>
                        <a:t> to more valuable analysis tasks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6"/>
            <a:ext cx="2070000" cy="820808"/>
          </a:xfrm>
          <a:prstGeom prst="rect">
            <a:avLst/>
          </a:prstGeom>
          <a:solidFill>
            <a:srgbClr val="00AFD9"/>
          </a:solidFill>
          <a:ln>
            <a:noFill/>
          </a:ln>
        </p:spPr>
        <p:txBody>
          <a:bodyPr wrap="square" lIns="101600" tIns="101600" rIns="101600" bIns="101600" anchor="t"/>
          <a:lstStyle/>
          <a:p>
            <a:pPr>
              <a:lnSpc>
                <a:spcPts val="1000"/>
              </a:lnSpc>
              <a:spcAft>
                <a:spcPts val="400"/>
              </a:spcAft>
              <a:defRPr lang="en-US"/>
            </a:pPr>
            <a:r>
              <a:rPr sz="1200" b="1" dirty="0">
                <a:solidFill>
                  <a:srgbClr val="FFFFFF"/>
                </a:solidFill>
                <a:latin typeface="Arial" panose="020B0604020202020204" pitchFamily="34" charset="0"/>
                <a:ea typeface="Lubalin Demi for IBM" charset="77"/>
                <a:cs typeface="Arial" panose="020B0604020202020204" pitchFamily="34" charset="0"/>
              </a:rPr>
              <a:t>Solution components</a:t>
            </a:r>
          </a:p>
          <a:p>
            <a:pPr marL="171450" lvl="0" indent="-171450">
              <a:buClr>
                <a:schemeClr val="bg1"/>
              </a:buClr>
              <a:buFont typeface="Arial" charset="0"/>
              <a:buChar char="•"/>
            </a:pPr>
            <a:r>
              <a:rPr lang="en-US" sz="1000" dirty="0">
                <a:latin typeface="Arial" charset="0"/>
                <a:ea typeface="Arial" charset="0"/>
                <a:cs typeface="Arial" charset="0"/>
              </a:rPr>
              <a:t>IBM® Cognos® Controller</a:t>
            </a:r>
          </a:p>
          <a:p>
            <a:pPr marL="171450" lvl="0" indent="-171450">
              <a:buClr>
                <a:schemeClr val="bg1"/>
              </a:buClr>
              <a:buFont typeface="Arial" charset="0"/>
              <a:buChar char="•"/>
            </a:pPr>
            <a:r>
              <a:rPr lang="en-US" sz="1000" dirty="0">
                <a:latin typeface="Arial" charset="0"/>
                <a:ea typeface="Arial" charset="0"/>
                <a:cs typeface="Arial" charset="0"/>
              </a:rPr>
              <a:t>IBM Cognos TM1®</a:t>
            </a:r>
          </a:p>
          <a:p>
            <a:pPr marL="88900" lvl="0" indent="-88900">
              <a:lnSpc>
                <a:spcPts val="1000"/>
              </a:lnSpc>
              <a:spcAft>
                <a:spcPts val="400"/>
              </a:spcAft>
              <a:buClr>
                <a:schemeClr val="bg1"/>
              </a:buClr>
              <a:buSzPct val="100000"/>
              <a:buFont typeface="Arial" panose="020B0604020202020204" pitchFamily="34" charset="0"/>
              <a:buChar char="•"/>
              <a:tabLst>
                <a:tab pos="88900" algn="l"/>
              </a:tabLst>
              <a:defRPr/>
            </a:pPr>
            <a:endParaRPr lang="en-US" sz="1000" dirty="0">
              <a:latin typeface="Arial" charset="0"/>
              <a:ea typeface="Arial" charset="0"/>
              <a:cs typeface="Arial" charset="0"/>
            </a:endParaRPr>
          </a:p>
          <a:p>
            <a:pPr marL="88900" indent="-88900">
              <a:lnSpc>
                <a:spcPts val="1000"/>
              </a:lnSpc>
              <a:spcAft>
                <a:spcPts val="400"/>
              </a:spcAft>
              <a:buClr>
                <a:schemeClr val="bg1"/>
              </a:buClr>
              <a:buSzPct val="100000"/>
              <a:buFont typeface="Arial" panose="020B0604020202020204" pitchFamily="34" charset="0"/>
              <a:buChar char="•"/>
              <a:tabLst>
                <a:tab pos="88900" algn="l"/>
              </a:tabLst>
              <a:defRPr/>
            </a:pPr>
            <a:endParaRPr lang="en-US" sz="1000" dirty="0">
              <a:latin typeface="Arial" panose="020B0604020202020204" pitchFamily="34" charset="0"/>
              <a:ea typeface="HelvNeue Light for IBM" charset="77"/>
              <a:cs typeface="Arial" panose="020B0604020202020204" pitchFamily="34" charset="0"/>
            </a:endParaRP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eaLnBrk="1" hangingPunct="1"/>
            <a:r>
              <a:rPr lang="en-US" altLang="en-US" sz="1100" b="1" dirty="0">
                <a:solidFill>
                  <a:srgbClr val="00639C"/>
                </a:solidFill>
              </a:rPr>
              <a:t>Share this</a:t>
            </a:r>
            <a:endParaRPr lang="en-IN" altLang="en-US" sz="1100" dirty="0"/>
          </a:p>
        </p:txBody>
      </p:sp>
      <p:pic>
        <p:nvPicPr>
          <p:cNvPr id="2" name="Picture 1">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10" invalidUrl="https://twitter.com/home?status=http://ibm.co/2fgd6Gz via @ibmclientvoices"/>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70443" y="465864"/>
            <a:ext cx="1371600" cy="246221"/>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Industrial Products</a:t>
            </a:r>
          </a:p>
        </p:txBody>
      </p:sp>
      <p:sp>
        <p:nvSpPr>
          <p:cNvPr id="14" name="TextBox 6"/>
          <p:cNvSpPr txBox="1"/>
          <p:nvPr/>
        </p:nvSpPr>
        <p:spPr>
          <a:xfrm>
            <a:off x="457200" y="2706391"/>
            <a:ext cx="4143829" cy="966189"/>
          </a:xfrm>
          <a:prstGeom prst="rect">
            <a:avLst/>
          </a:prstGeom>
          <a:solidFill>
            <a:schemeClr val="bg1">
              <a:alpha val="90000"/>
            </a:schemeClr>
          </a:solidFill>
          <a:ln>
            <a:noFill/>
          </a:ln>
        </p:spPr>
        <p:txBody>
          <a:bodyPr wrap="square" lIns="72000" tIns="72000" rIns="72000" bIns="72000" anchor="t"/>
          <a:lstStyle/>
          <a:p>
            <a:pPr marL="63500" indent="-76200">
              <a:lnSpc>
                <a:spcPts val="1300"/>
              </a:lnSpc>
              <a:spcAft>
                <a:spcPts val="1100"/>
              </a:spcAft>
              <a:defRPr lang="en-US"/>
            </a:pPr>
            <a:r>
              <a:rPr lang="en-GB" sz="1100" b="1" i="1" dirty="0">
                <a:solidFill>
                  <a:srgbClr val="00639C"/>
                </a:solidFill>
                <a:latin typeface="Arial" panose="020B0604020202020204" pitchFamily="34" charset="0"/>
                <a:ea typeface="Lubalin Demi Italic for IBM" charset="77"/>
                <a:cs typeface="Arial" panose="020B0604020202020204" pitchFamily="34" charset="0"/>
              </a:rPr>
              <a:t>“What attracted us to IBM Cognos TM1 was its flexibility and ease of use. You don’t need a big technical team, and collecting data is very simple. We’re now finding that more and more employees want access to the system.”</a:t>
            </a:r>
            <a:br>
              <a:rPr lang="en-GB" sz="1200" b="1" i="1" dirty="0">
                <a:solidFill>
                  <a:srgbClr val="00639C"/>
                </a:solidFill>
                <a:latin typeface="Arial" panose="020B0604020202020204" pitchFamily="34" charset="0"/>
                <a:ea typeface="Lubalin Demi Italic for IBM" charset="77"/>
                <a:cs typeface="Arial" panose="020B0604020202020204" pitchFamily="34" charset="0"/>
              </a:rPr>
            </a:br>
            <a:r>
              <a:rPr lang="en-US" altLang="en-US" sz="1000" dirty="0">
                <a:solidFill>
                  <a:srgbClr val="00AFD8"/>
                </a:solidFill>
                <a:latin typeface="Arial" panose="020B0604020202020204" pitchFamily="34" charset="0"/>
                <a:cs typeface="Arial" panose="020B0604020202020204" pitchFamily="34" charset="0"/>
              </a:rPr>
              <a:t>—</a:t>
            </a:r>
            <a:r>
              <a:rPr lang="en-GB" altLang="en-US" sz="1000" dirty="0">
                <a:solidFill>
                  <a:srgbClr val="00AFD8"/>
                </a:solidFill>
                <a:latin typeface="Arial" panose="020B0604020202020204" pitchFamily="34" charset="0"/>
                <a:cs typeface="Arial" panose="020B0604020202020204" pitchFamily="34" charset="0"/>
              </a:rPr>
              <a:t>Neil Poynton, Group Information Manager, </a:t>
            </a:r>
            <a:r>
              <a:rPr lang="en-GB" altLang="en-US" sz="1000" dirty="0" err="1">
                <a:solidFill>
                  <a:srgbClr val="00AFD8"/>
                </a:solidFill>
                <a:latin typeface="Arial" panose="020B0604020202020204" pitchFamily="34" charset="0"/>
                <a:cs typeface="Arial" panose="020B0604020202020204" pitchFamily="34" charset="0"/>
              </a:rPr>
              <a:t>Spirax-Sarco</a:t>
            </a:r>
            <a:endParaRPr sz="800" dirty="0">
              <a:solidFill>
                <a:srgbClr val="00AFD8"/>
              </a:solidFill>
              <a:latin typeface="Arial" panose="020B0604020202020204" pitchFamily="34" charset="0"/>
              <a:ea typeface="HelvNeue Light for IBM" charset="77"/>
              <a:cs typeface="Arial" panose="020B0604020202020204" pitchFamily="34" charset="0"/>
            </a:endParaRPr>
          </a:p>
        </p:txBody>
      </p:sp>
      <p:sp>
        <p:nvSpPr>
          <p:cNvPr id="17" name="Rectangle 6"/>
          <p:cNvSpPr>
            <a:spLocks noChangeArrowheads="1"/>
          </p:cNvSpPr>
          <p:nvPr/>
        </p:nvSpPr>
        <p:spPr bwMode="auto">
          <a:xfrm>
            <a:off x="-676511" y="893250"/>
            <a:ext cx="2149051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4" name="Rectangle 10"/>
          <p:cNvSpPr>
            <a:spLocks noChangeArrowheads="1"/>
          </p:cNvSpPr>
          <p:nvPr/>
        </p:nvSpPr>
        <p:spPr bwMode="auto">
          <a:xfrm>
            <a:off x="0" y="0"/>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33"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34099" y="509438"/>
            <a:ext cx="1371600" cy="317500"/>
          </a:xfrm>
          <a:prstGeom prst="rect">
            <a:avLst/>
          </a:prstGeom>
          <a:solidFill>
            <a:srgbClr val="FFFFFF"/>
          </a:solidFill>
        </p:spPr>
      </p:pic>
      <p:pic>
        <p:nvPicPr>
          <p:cNvPr id="30" name="Picture 29">
            <a:hlinkClick r:id="rId13"/>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9266" y="7082953"/>
            <a:ext cx="257712" cy="255600"/>
          </a:xfrm>
          <a:prstGeom prst="rect">
            <a:avLst/>
          </a:prstGeom>
        </p:spPr>
      </p:pic>
    </p:spTree>
    <p:extLst>
      <p:ext uri="{BB962C8B-B14F-4D97-AF65-F5344CB8AC3E}">
        <p14:creationId xmlns:p14="http://schemas.microsoft.com/office/powerpoint/2010/main" val="18122587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p:cNvPicPr>
          <p:nvPr/>
        </p:nvPicPr>
        <p:blipFill rotWithShape="1">
          <a:blip r:embed="rId3">
            <a:extLst>
              <a:ext uri="{28A0092B-C50C-407E-A947-70E740481C1C}">
                <a14:useLocalDpi xmlns:a14="http://schemas.microsoft.com/office/drawing/2010/main" val="0"/>
              </a:ext>
            </a:extLst>
          </a:blip>
          <a:srcRect t="35439" b="23712"/>
          <a:stretch/>
        </p:blipFill>
        <p:spPr>
          <a:xfrm>
            <a:off x="455503" y="1099929"/>
            <a:ext cx="4492800" cy="2638800"/>
          </a:xfrm>
          <a:prstGeom prst="rect">
            <a:avLst/>
          </a:prstGeom>
        </p:spPr>
      </p:pic>
      <p:sp>
        <p:nvSpPr>
          <p:cNvPr id="14" name="TextBox 6"/>
          <p:cNvSpPr txBox="1"/>
          <p:nvPr/>
        </p:nvSpPr>
        <p:spPr>
          <a:xfrm>
            <a:off x="452610" y="2664000"/>
            <a:ext cx="3509790" cy="761257"/>
          </a:xfrm>
          <a:prstGeom prst="rect">
            <a:avLst/>
          </a:prstGeom>
          <a:solidFill>
            <a:schemeClr val="bg1">
              <a:alpha val="90000"/>
            </a:schemeClr>
          </a:solidFill>
          <a:ln>
            <a:noFill/>
          </a:ln>
        </p:spPr>
        <p:txBody>
          <a:bodyPr wrap="square" lIns="72000" tIns="72000" rIns="72000" bIns="72000" anchor="t"/>
          <a:lstStyle/>
          <a:p>
            <a:pPr marL="63500" indent="-76200">
              <a:lnSpc>
                <a:spcPts val="1300"/>
              </a:lnSpc>
              <a:spcAft>
                <a:spcPts val="1100"/>
              </a:spcAft>
              <a:defRPr lang="en-US"/>
            </a:pPr>
            <a:r>
              <a:rPr lang="en-GB" sz="1200" b="1" i="1" dirty="0">
                <a:solidFill>
                  <a:srgbClr val="00639C"/>
                </a:solidFill>
                <a:latin typeface="Arial" panose="020B0604020202020204" pitchFamily="34" charset="0"/>
                <a:ea typeface="Lubalin Demi Italic for IBM" charset="77"/>
                <a:cs typeface="Arial" panose="020B0604020202020204" pitchFamily="34" charset="0"/>
              </a:rPr>
              <a:t>“IBM Analytics solutions are transforming the way we manage the entire planning cycle.”</a:t>
            </a:r>
          </a:p>
          <a:p>
            <a:pPr lvl="0" defTabSz="1017588" fontAlgn="base">
              <a:lnSpc>
                <a:spcPts val="1300"/>
              </a:lnSpc>
              <a:spcBef>
                <a:spcPct val="0"/>
              </a:spcBef>
              <a:spcAft>
                <a:spcPts val="1100"/>
              </a:spcAft>
            </a:pPr>
            <a:r>
              <a:rPr lang="en-US" altLang="en-US" sz="1000" dirty="0">
                <a:solidFill>
                  <a:srgbClr val="00AFD8"/>
                </a:solidFill>
                <a:latin typeface="Arial" panose="020B0604020202020204" pitchFamily="34" charset="0"/>
                <a:cs typeface="Arial" panose="020B0604020202020204" pitchFamily="34" charset="0"/>
              </a:rPr>
              <a:t>—</a:t>
            </a:r>
            <a:r>
              <a:rPr lang="es-ES" altLang="en-US" sz="1000" dirty="0" err="1">
                <a:solidFill>
                  <a:srgbClr val="00AFD8"/>
                </a:solidFill>
                <a:latin typeface="Arial" panose="020B0604020202020204" pitchFamily="34" charset="0"/>
                <a:cs typeface="Arial" panose="020B0604020202020204" pitchFamily="34" charset="0"/>
              </a:rPr>
              <a:t>Nejat</a:t>
            </a:r>
            <a:r>
              <a:rPr lang="es-ES" altLang="en-US" sz="1000" dirty="0">
                <a:solidFill>
                  <a:srgbClr val="00AFD8"/>
                </a:solidFill>
                <a:latin typeface="Arial" panose="020B0604020202020204" pitchFamily="34" charset="0"/>
                <a:cs typeface="Arial" panose="020B0604020202020204" pitchFamily="34" charset="0"/>
              </a:rPr>
              <a:t> </a:t>
            </a:r>
            <a:r>
              <a:rPr lang="es-ES" altLang="en-US" sz="1000" dirty="0" err="1">
                <a:solidFill>
                  <a:srgbClr val="00AFD8"/>
                </a:solidFill>
                <a:latin typeface="Arial" panose="020B0604020202020204" pitchFamily="34" charset="0"/>
                <a:cs typeface="Arial" panose="020B0604020202020204" pitchFamily="34" charset="0"/>
              </a:rPr>
              <a:t>Ersoy</a:t>
            </a:r>
            <a:r>
              <a:rPr lang="es-ES" altLang="en-US" sz="1000" dirty="0">
                <a:solidFill>
                  <a:srgbClr val="00AFD8"/>
                </a:solidFill>
                <a:latin typeface="Arial" panose="020B0604020202020204" pitchFamily="34" charset="0"/>
                <a:cs typeface="Arial" panose="020B0604020202020204" pitchFamily="34" charset="0"/>
              </a:rPr>
              <a:t>, CFO, Toros </a:t>
            </a:r>
            <a:r>
              <a:rPr lang="es-ES" altLang="en-US" sz="1000" dirty="0" err="1">
                <a:solidFill>
                  <a:srgbClr val="00AFD8"/>
                </a:solidFill>
                <a:latin typeface="Arial" panose="020B0604020202020204" pitchFamily="34" charset="0"/>
                <a:cs typeface="Arial" panose="020B0604020202020204" pitchFamily="34" charset="0"/>
              </a:rPr>
              <a:t>Agri</a:t>
            </a:r>
            <a:r>
              <a:rPr lang="es-ES" altLang="en-US" sz="1000" dirty="0">
                <a:solidFill>
                  <a:srgbClr val="00AFD8"/>
                </a:solidFill>
                <a:latin typeface="Arial" panose="020B0604020202020204" pitchFamily="34" charset="0"/>
                <a:cs typeface="Arial" panose="020B0604020202020204" pitchFamily="34" charset="0"/>
              </a:rPr>
              <a:t> </a:t>
            </a:r>
            <a:endParaRPr sz="800" dirty="0">
              <a:solidFill>
                <a:srgbClr val="00AFD8"/>
              </a:solidFill>
              <a:latin typeface="Arial" panose="020B0604020202020204" pitchFamily="34" charset="0"/>
              <a:ea typeface="HelvNeue Light for IBM" charset="77"/>
              <a:cs typeface="Arial" panose="020B0604020202020204" pitchFamily="34" charset="0"/>
            </a:endParaRPr>
          </a:p>
        </p:txBody>
      </p:sp>
      <p:sp>
        <p:nvSpPr>
          <p:cNvPr id="3" name="TextBox 3"/>
          <p:cNvSpPr txBox="1"/>
          <p:nvPr/>
        </p:nvSpPr>
        <p:spPr>
          <a:xfrm>
            <a:off x="2815200" y="4009480"/>
            <a:ext cx="4428000" cy="2218292"/>
          </a:xfrm>
          <a:prstGeom prst="rect">
            <a:avLst/>
          </a:prstGeom>
          <a:noFill/>
          <a:ln>
            <a:noFill/>
          </a:ln>
        </p:spPr>
        <p:txBody>
          <a:bodyPr wrap="square" lIns="0" tIns="0" rIns="0" bIns="0" anchor="t"/>
          <a:lstStyle/>
          <a:p>
            <a:pPr>
              <a:spcAft>
                <a:spcPts val="800"/>
              </a:spcAft>
              <a:defRPr lang="en-US"/>
            </a:pPr>
            <a:r>
              <a:rPr lang="en-US" sz="2800" b="1" dirty="0">
                <a:solidFill>
                  <a:srgbClr val="00639C"/>
                </a:solidFill>
                <a:latin typeface="Arial" panose="020B0604020202020204" pitchFamily="34" charset="0"/>
                <a:ea typeface="Lubalin Demi for IBM" charset="77"/>
                <a:cs typeface="Arial" panose="020B0604020202020204" pitchFamily="34" charset="0"/>
              </a:rPr>
              <a:t>Toros </a:t>
            </a:r>
            <a:r>
              <a:rPr lang="en-US" sz="2800" b="1" dirty="0" err="1">
                <a:solidFill>
                  <a:srgbClr val="00639C"/>
                </a:solidFill>
                <a:latin typeface="Arial" panose="020B0604020202020204" pitchFamily="34" charset="0"/>
                <a:ea typeface="Lubalin Demi for IBM" charset="77"/>
                <a:cs typeface="Arial" panose="020B0604020202020204" pitchFamily="34" charset="0"/>
              </a:rPr>
              <a:t>Agri</a:t>
            </a:r>
            <a:endParaRPr lang="en-US" sz="2800" b="1" dirty="0">
              <a:solidFill>
                <a:srgbClr val="00639C"/>
              </a:solidFill>
              <a:latin typeface="Arial" panose="020B0604020202020204" pitchFamily="34" charset="0"/>
              <a:ea typeface="Lubalin Demi for IBM" charset="77"/>
              <a:cs typeface="Arial" panose="020B0604020202020204" pitchFamily="34" charset="0"/>
            </a:endParaRPr>
          </a:p>
          <a:p>
            <a:pPr>
              <a:spcAft>
                <a:spcPts val="800"/>
              </a:spcAft>
              <a:defRPr lang="en-US"/>
            </a:pPr>
            <a:r>
              <a:rPr lang="en-GB" sz="2400" b="1" dirty="0">
                <a:solidFill>
                  <a:srgbClr val="00AFD8"/>
                </a:solidFill>
                <a:latin typeface="Arial" panose="020B0604020202020204" pitchFamily="34" charset="0"/>
                <a:ea typeface="Lubalin Demi for IBM" charset="77"/>
                <a:cs typeface="Arial" panose="020B0604020202020204" pitchFamily="34" charset="0"/>
              </a:rPr>
              <a:t>Transforming financial planning and reporting </a:t>
            </a:r>
            <a:br>
              <a:rPr lang="en-GB" sz="2400" b="1" dirty="0">
                <a:solidFill>
                  <a:srgbClr val="00AFD8"/>
                </a:solidFill>
                <a:latin typeface="Arial" panose="020B0604020202020204" pitchFamily="34" charset="0"/>
                <a:ea typeface="Lubalin Demi for IBM" charset="77"/>
                <a:cs typeface="Arial" panose="020B0604020202020204" pitchFamily="34" charset="0"/>
              </a:rPr>
            </a:br>
            <a:r>
              <a:rPr lang="en-GB" sz="2400" b="1" dirty="0">
                <a:solidFill>
                  <a:srgbClr val="00AFD8"/>
                </a:solidFill>
                <a:latin typeface="Arial" panose="020B0604020202020204" pitchFamily="34" charset="0"/>
                <a:ea typeface="Lubalin Demi for IBM" charset="77"/>
                <a:cs typeface="Arial" panose="020B0604020202020204" pitchFamily="34" charset="0"/>
              </a:rPr>
              <a:t>to meet the demands of </a:t>
            </a:r>
            <a:br>
              <a:rPr lang="en-GB" sz="2400" b="1" dirty="0">
                <a:solidFill>
                  <a:srgbClr val="00AFD8"/>
                </a:solidFill>
                <a:latin typeface="Arial" panose="020B0604020202020204" pitchFamily="34" charset="0"/>
                <a:ea typeface="Lubalin Demi for IBM" charset="77"/>
                <a:cs typeface="Arial" panose="020B0604020202020204" pitchFamily="34" charset="0"/>
              </a:rPr>
            </a:br>
            <a:r>
              <a:rPr lang="en-GB" sz="2400" b="1" dirty="0">
                <a:solidFill>
                  <a:srgbClr val="00AFD8"/>
                </a:solidFill>
                <a:latin typeface="Arial" panose="020B0604020202020204" pitchFamily="34" charset="0"/>
                <a:ea typeface="Lubalin Demi for IBM" charset="77"/>
                <a:cs typeface="Arial" panose="020B0604020202020204" pitchFamily="34" charset="0"/>
              </a:rPr>
              <a:t>a complex business</a:t>
            </a:r>
            <a:endParaRPr sz="2400" b="1" dirty="0">
              <a:solidFill>
                <a:srgbClr val="00AFD8"/>
              </a:solidFill>
              <a:latin typeface="Arial" panose="020B0604020202020204" pitchFamily="34" charset="0"/>
              <a:ea typeface="Lubalin Demi for IBM" charset="77"/>
              <a:cs typeface="Arial" panose="020B0604020202020204" pitchFamily="34" charset="0"/>
            </a:endParaRPr>
          </a:p>
        </p:txBody>
      </p:sp>
      <p:sp>
        <p:nvSpPr>
          <p:cNvPr id="4" name="TextBox 4"/>
          <p:cNvSpPr txBox="1"/>
          <p:nvPr/>
        </p:nvSpPr>
        <p:spPr>
          <a:xfrm>
            <a:off x="5173200" y="1241799"/>
            <a:ext cx="2426988" cy="1035675"/>
          </a:xfrm>
          <a:prstGeom prst="rect">
            <a:avLst/>
          </a:prstGeom>
          <a:noFill/>
          <a:ln>
            <a:noFill/>
          </a:ln>
        </p:spPr>
        <p:txBody>
          <a:bodyPr wrap="square" lIns="0" tIns="0" rIns="0" bIns="0" anchor="t"/>
          <a:lstStyle/>
          <a:p>
            <a:pPr>
              <a:spcAft>
                <a:spcPts val="400"/>
              </a:spcAft>
              <a:defRPr lang="en-US"/>
            </a:pPr>
            <a:r>
              <a:rPr sz="1200" b="1" dirty="0">
                <a:solidFill>
                  <a:srgbClr val="FFFFFF"/>
                </a:solidFill>
                <a:latin typeface="Arial" panose="020B0604020202020204" pitchFamily="34" charset="0"/>
                <a:ea typeface="Lubalin Demi for IBM" charset="77"/>
                <a:cs typeface="Arial" panose="020B0604020202020204" pitchFamily="34" charset="0"/>
              </a:rPr>
              <a:t>Business challenge</a:t>
            </a:r>
          </a:p>
          <a:p>
            <a:pPr>
              <a:spcAft>
                <a:spcPts val="500"/>
              </a:spcAft>
              <a:defRPr lang="en-US"/>
            </a:pPr>
            <a:r>
              <a:rPr lang="en-GB" sz="1000" dirty="0">
                <a:latin typeface="Arial" panose="020B0604020202020204" pitchFamily="34" charset="0"/>
                <a:ea typeface="HelvNeue Light for IBM" charset="77"/>
                <a:cs typeface="Arial" panose="020B0604020202020204" pitchFamily="34" charset="0"/>
              </a:rPr>
              <a:t>To run its agricultural production and logistics network productively, Toros </a:t>
            </a:r>
            <a:r>
              <a:rPr lang="en-GB" sz="1000" dirty="0" err="1">
                <a:latin typeface="Arial" panose="020B0604020202020204" pitchFamily="34" charset="0"/>
                <a:ea typeface="HelvNeue Light for IBM" charset="77"/>
                <a:cs typeface="Arial" panose="020B0604020202020204" pitchFamily="34" charset="0"/>
              </a:rPr>
              <a:t>Agri</a:t>
            </a:r>
            <a:r>
              <a:rPr lang="en-GB" sz="1000" dirty="0">
                <a:latin typeface="Arial" panose="020B0604020202020204" pitchFamily="34" charset="0"/>
                <a:ea typeface="HelvNeue Light for IBM" charset="77"/>
                <a:cs typeface="Arial" panose="020B0604020202020204" pitchFamily="34" charset="0"/>
              </a:rPr>
              <a:t> needs timely insight into its complex operations. Existing systems were not fast enough to respond to business needs.</a:t>
            </a:r>
            <a:endParaRPr sz="800" dirty="0">
              <a:latin typeface="Arial" panose="020B0604020202020204" pitchFamily="34" charset="0"/>
              <a:ea typeface="HelvNeue Light for IBM" charset="77"/>
              <a:cs typeface="Arial" panose="020B0604020202020204" pitchFamily="34" charset="0"/>
            </a:endParaRPr>
          </a:p>
        </p:txBody>
      </p:sp>
      <p:sp>
        <p:nvSpPr>
          <p:cNvPr id="5" name="TextBox 5"/>
          <p:cNvSpPr txBox="1"/>
          <p:nvPr/>
        </p:nvSpPr>
        <p:spPr>
          <a:xfrm>
            <a:off x="5173199" y="2382573"/>
            <a:ext cx="2358001" cy="1171512"/>
          </a:xfrm>
          <a:prstGeom prst="rect">
            <a:avLst/>
          </a:prstGeom>
          <a:noFill/>
          <a:ln>
            <a:noFill/>
          </a:ln>
        </p:spPr>
        <p:txBody>
          <a:bodyPr wrap="square" lIns="0" tIns="0" rIns="0" bIns="0" anchor="t"/>
          <a:lstStyle/>
          <a:p>
            <a:pPr>
              <a:spcAft>
                <a:spcPts val="400"/>
              </a:spcAft>
              <a:defRPr lang="en-US"/>
            </a:pPr>
            <a:r>
              <a:rPr sz="1200" b="1" dirty="0">
                <a:solidFill>
                  <a:srgbClr val="FFFFFF"/>
                </a:solidFill>
                <a:latin typeface="Arial" panose="020B0604020202020204" pitchFamily="34" charset="0"/>
                <a:ea typeface="Lubalin Demi for IBM" charset="77"/>
                <a:cs typeface="Arial" panose="020B0604020202020204" pitchFamily="34" charset="0"/>
              </a:rPr>
              <a:t>Transformation</a:t>
            </a:r>
          </a:p>
          <a:p>
            <a:pPr>
              <a:spcAft>
                <a:spcPts val="500"/>
              </a:spcAft>
              <a:defRPr lang="en-US"/>
            </a:pPr>
            <a:r>
              <a:rPr lang="en-GB" sz="1000" dirty="0">
                <a:latin typeface="Arial" panose="020B0604020202020204" pitchFamily="34" charset="0"/>
                <a:ea typeface="HelvNeue Light for IBM" charset="77"/>
                <a:cs typeface="Arial" panose="020B0604020202020204" pitchFamily="34" charset="0"/>
              </a:rPr>
              <a:t>Toros </a:t>
            </a:r>
            <a:r>
              <a:rPr lang="en-GB" sz="1000" dirty="0" err="1">
                <a:latin typeface="Arial" panose="020B0604020202020204" pitchFamily="34" charset="0"/>
                <a:ea typeface="HelvNeue Light for IBM" charset="77"/>
                <a:cs typeface="Arial" panose="020B0604020202020204" pitchFamily="34" charset="0"/>
              </a:rPr>
              <a:t>Agri</a:t>
            </a:r>
            <a:r>
              <a:rPr lang="en-GB" sz="1000" dirty="0">
                <a:latin typeface="Arial" panose="020B0604020202020204" pitchFamily="34" charset="0"/>
                <a:ea typeface="HelvNeue Light for IBM" charset="77"/>
                <a:cs typeface="Arial" panose="020B0604020202020204" pitchFamily="34" charset="0"/>
              </a:rPr>
              <a:t> worked with Planist to introduce an enterprise planning and analytics solution from IBM that automates financial processes, saving days of work each month, and increases business agility.</a:t>
            </a:r>
            <a:endParaRPr sz="1000" dirty="0">
              <a:latin typeface="Arial" panose="020B0604020202020204" pitchFamily="34" charset="0"/>
              <a:ea typeface="HelvNeue Light for IBM" charset="77"/>
              <a:cs typeface="Arial" panose="020B0604020202020204" pitchFamily="34" charset="0"/>
            </a:endParaRPr>
          </a:p>
        </p:txBody>
      </p:sp>
      <p:sp>
        <p:nvSpPr>
          <p:cNvPr id="7" name="TextBox 7"/>
          <p:cNvSpPr txBox="1"/>
          <p:nvPr/>
        </p:nvSpPr>
        <p:spPr>
          <a:xfrm>
            <a:off x="7907659" y="2717800"/>
            <a:ext cx="1587340" cy="411808"/>
          </a:xfrm>
          <a:prstGeom prst="rect">
            <a:avLst/>
          </a:prstGeom>
          <a:noFill/>
          <a:ln>
            <a:noFill/>
          </a:ln>
        </p:spPr>
        <p:txBody>
          <a:bodyPr wrap="square" lIns="0" tIns="0" rIns="0" bIns="0" anchor="t"/>
          <a:lstStyle/>
          <a:p>
            <a:pPr>
              <a:lnSpc>
                <a:spcPts val="1100"/>
              </a:lnSpc>
              <a:spcAft>
                <a:spcPts val="1100"/>
              </a:spcAft>
              <a:defRPr lang="en-US"/>
            </a:pPr>
            <a:r>
              <a:rPr lang="es-ES" sz="900" b="1" dirty="0" err="1">
                <a:solidFill>
                  <a:srgbClr val="FFFFFF"/>
                </a:solidFill>
                <a:latin typeface="Arial" panose="020B0604020202020204" pitchFamily="34" charset="0"/>
                <a:ea typeface="HelvNeue Medium for IBM" charset="77"/>
                <a:cs typeface="Arial" panose="020B0604020202020204" pitchFamily="34" charset="0"/>
              </a:rPr>
              <a:t>Nejat</a:t>
            </a:r>
            <a:r>
              <a:rPr lang="es-ES" sz="900" b="1" dirty="0">
                <a:solidFill>
                  <a:srgbClr val="FFFFFF"/>
                </a:solidFill>
                <a:latin typeface="Arial" panose="020B0604020202020204" pitchFamily="34" charset="0"/>
                <a:ea typeface="HelvNeue Medium for IBM" charset="77"/>
                <a:cs typeface="Arial" panose="020B0604020202020204" pitchFamily="34" charset="0"/>
              </a:rPr>
              <a:t> </a:t>
            </a:r>
            <a:r>
              <a:rPr lang="es-ES" sz="900" b="1" dirty="0" err="1">
                <a:solidFill>
                  <a:srgbClr val="FFFFFF"/>
                </a:solidFill>
                <a:latin typeface="Arial" panose="020B0604020202020204" pitchFamily="34" charset="0"/>
                <a:ea typeface="HelvNeue Medium for IBM" charset="77"/>
                <a:cs typeface="Arial" panose="020B0604020202020204" pitchFamily="34" charset="0"/>
              </a:rPr>
              <a:t>Ersoy</a:t>
            </a:r>
            <a:br>
              <a:rPr lang="es-ES" sz="900" b="1" dirty="0">
                <a:solidFill>
                  <a:srgbClr val="FFFFFF"/>
                </a:solidFill>
                <a:latin typeface="Arial" panose="020B0604020202020204" pitchFamily="34" charset="0"/>
                <a:ea typeface="HelvNeue Medium for IBM" charset="77"/>
                <a:cs typeface="Arial" panose="020B0604020202020204" pitchFamily="34" charset="0"/>
              </a:rPr>
            </a:br>
            <a:r>
              <a:rPr lang="es-ES" sz="900" b="1" dirty="0">
                <a:solidFill>
                  <a:srgbClr val="FFFFFF"/>
                </a:solidFill>
                <a:latin typeface="Arial" panose="020B0604020202020204" pitchFamily="34" charset="0"/>
                <a:ea typeface="HelvNeue Medium for IBM" charset="77"/>
                <a:cs typeface="Arial" panose="020B0604020202020204" pitchFamily="34" charset="0"/>
              </a:rPr>
              <a:t>CFO</a:t>
            </a:r>
            <a:br>
              <a:rPr lang="es-ES" sz="900" b="1" dirty="0">
                <a:solidFill>
                  <a:srgbClr val="FFFFFF"/>
                </a:solidFill>
                <a:latin typeface="Arial" panose="020B0604020202020204" pitchFamily="34" charset="0"/>
                <a:ea typeface="HelvNeue Medium for IBM" charset="77"/>
                <a:cs typeface="Arial" panose="020B0604020202020204" pitchFamily="34" charset="0"/>
              </a:rPr>
            </a:br>
            <a:r>
              <a:rPr lang="es-ES" sz="900" b="1" dirty="0">
                <a:solidFill>
                  <a:srgbClr val="FFFFFF"/>
                </a:solidFill>
                <a:latin typeface="Arial" panose="020B0604020202020204" pitchFamily="34" charset="0"/>
                <a:ea typeface="HelvNeue Medium for IBM" charset="77"/>
                <a:cs typeface="Arial" panose="020B0604020202020204" pitchFamily="34" charset="0"/>
              </a:rPr>
              <a:t>Toros </a:t>
            </a:r>
            <a:r>
              <a:rPr lang="es-ES" sz="900" b="1" dirty="0" err="1">
                <a:solidFill>
                  <a:srgbClr val="FFFFFF"/>
                </a:solidFill>
                <a:latin typeface="Arial" panose="020B0604020202020204" pitchFamily="34" charset="0"/>
                <a:ea typeface="HelvNeue Medium for IBM" charset="77"/>
                <a:cs typeface="Arial" panose="020B0604020202020204" pitchFamily="34" charset="0"/>
              </a:rPr>
              <a:t>Agri</a:t>
            </a:r>
            <a:endParaRPr sz="900" b="1" dirty="0">
              <a:solidFill>
                <a:srgbClr val="FFFFFF"/>
              </a:solidFill>
              <a:latin typeface="Arial" panose="020B0604020202020204" pitchFamily="34" charset="0"/>
              <a:ea typeface="HelvNeue Medium for IBM" charset="77"/>
              <a:cs typeface="Arial" panose="020B0604020202020204" pitchFamily="34" charset="0"/>
            </a:endParaRPr>
          </a:p>
        </p:txBody>
      </p:sp>
      <p:sp>
        <p:nvSpPr>
          <p:cNvPr id="8" name="TextBox 8"/>
          <p:cNvSpPr txBox="1"/>
          <p:nvPr/>
        </p:nvSpPr>
        <p:spPr>
          <a:xfrm>
            <a:off x="2815200" y="6227772"/>
            <a:ext cx="4428000" cy="1097690"/>
          </a:xfrm>
          <a:prstGeom prst="rect">
            <a:avLst/>
          </a:prstGeom>
          <a:noFill/>
          <a:ln>
            <a:noFill/>
          </a:ln>
        </p:spPr>
        <p:txBody>
          <a:bodyPr wrap="square" lIns="0" tIns="0" rIns="0" bIns="0" anchor="t"/>
          <a:lstStyle/>
          <a:p>
            <a:pPr>
              <a:spcAft>
                <a:spcPts val="900"/>
              </a:spcAft>
              <a:defRPr lang="en-US"/>
            </a:pPr>
            <a:r>
              <a:rPr lang="en-GB" sz="1000">
                <a:solidFill>
                  <a:srgbClr val="59595B"/>
                </a:solidFill>
                <a:latin typeface="Arial" panose="020B0604020202020204" pitchFamily="34" charset="0"/>
                <a:ea typeface="HelvNeue Light for IBM" charset="77"/>
                <a:cs typeface="Arial" panose="020B0604020202020204" pitchFamily="34" charset="0"/>
              </a:rPr>
              <a:t>Toros</a:t>
            </a:r>
            <a:r>
              <a:rPr lang="en-GB" sz="1000" dirty="0">
                <a:solidFill>
                  <a:srgbClr val="59595B"/>
                </a:solidFill>
                <a:latin typeface="Arial" panose="020B0604020202020204" pitchFamily="34" charset="0"/>
                <a:ea typeface="HelvNeue Light for IBM" charset="77"/>
                <a:cs typeface="Arial" panose="020B0604020202020204" pitchFamily="34" charset="0"/>
              </a:rPr>
              <a:t> </a:t>
            </a:r>
            <a:r>
              <a:rPr lang="en-GB" sz="1000" dirty="0" err="1">
                <a:solidFill>
                  <a:srgbClr val="59595B"/>
                </a:solidFill>
                <a:latin typeface="Arial" panose="020B0604020202020204" pitchFamily="34" charset="0"/>
                <a:ea typeface="HelvNeue Light for IBM" charset="77"/>
                <a:cs typeface="Arial" panose="020B0604020202020204" pitchFamily="34" charset="0"/>
              </a:rPr>
              <a:t>Agri</a:t>
            </a:r>
            <a:r>
              <a:rPr lang="en-GB" sz="1000" dirty="0">
                <a:solidFill>
                  <a:srgbClr val="59595B"/>
                </a:solidFill>
                <a:latin typeface="Arial" panose="020B0604020202020204" pitchFamily="34" charset="0"/>
                <a:ea typeface="HelvNeue Light for IBM" charset="77"/>
                <a:cs typeface="Arial" panose="020B0604020202020204" pitchFamily="34" charset="0"/>
              </a:rPr>
              <a:t> forms one of the three main branches of </a:t>
            </a:r>
            <a:r>
              <a:rPr lang="en-GB" sz="1000" dirty="0" err="1">
                <a:solidFill>
                  <a:srgbClr val="59595B"/>
                </a:solidFill>
                <a:latin typeface="Arial" panose="020B0604020202020204" pitchFamily="34" charset="0"/>
                <a:ea typeface="HelvNeue Light for IBM" charset="77"/>
                <a:cs typeface="Arial" panose="020B0604020202020204" pitchFamily="34" charset="0"/>
              </a:rPr>
              <a:t>Tekfen</a:t>
            </a:r>
            <a:r>
              <a:rPr lang="en-GB" sz="1000" dirty="0">
                <a:solidFill>
                  <a:srgbClr val="59595B"/>
                </a:solidFill>
                <a:latin typeface="Arial" panose="020B0604020202020204" pitchFamily="34" charset="0"/>
                <a:ea typeface="HelvNeue Light for IBM" charset="77"/>
                <a:cs typeface="Arial" panose="020B0604020202020204" pitchFamily="34" charset="0"/>
              </a:rPr>
              <a:t> Holding. Ranking among the 65 largest industrial organizations in Turkey, </a:t>
            </a:r>
            <a:r>
              <a:rPr lang="en-GB" sz="1000" dirty="0" err="1">
                <a:solidFill>
                  <a:srgbClr val="59595B"/>
                </a:solidFill>
                <a:latin typeface="Arial" panose="020B0604020202020204" pitchFamily="34" charset="0"/>
                <a:ea typeface="HelvNeue Light for IBM" charset="77"/>
                <a:cs typeface="Arial" panose="020B0604020202020204" pitchFamily="34" charset="0"/>
              </a:rPr>
              <a:t>Toros</a:t>
            </a:r>
            <a:r>
              <a:rPr lang="en-GB" sz="1000" dirty="0">
                <a:solidFill>
                  <a:srgbClr val="59595B"/>
                </a:solidFill>
                <a:latin typeface="Arial" panose="020B0604020202020204" pitchFamily="34" charset="0"/>
                <a:ea typeface="HelvNeue Light for IBM" charset="77"/>
                <a:cs typeface="Arial" panose="020B0604020202020204" pitchFamily="34" charset="0"/>
              </a:rPr>
              <a:t> </a:t>
            </a:r>
            <a:r>
              <a:rPr lang="en-GB" sz="1000" dirty="0" err="1">
                <a:solidFill>
                  <a:srgbClr val="59595B"/>
                </a:solidFill>
                <a:latin typeface="Arial" panose="020B0604020202020204" pitchFamily="34" charset="0"/>
                <a:ea typeface="HelvNeue Light for IBM" charset="77"/>
                <a:cs typeface="Arial" panose="020B0604020202020204" pitchFamily="34" charset="0"/>
              </a:rPr>
              <a:t>Agri</a:t>
            </a:r>
            <a:r>
              <a:rPr lang="en-GB" sz="1000" dirty="0">
                <a:solidFill>
                  <a:srgbClr val="59595B"/>
                </a:solidFill>
                <a:latin typeface="Arial" panose="020B0604020202020204" pitchFamily="34" charset="0"/>
                <a:ea typeface="HelvNeue Light for IBM" charset="77"/>
                <a:cs typeface="Arial" panose="020B0604020202020204" pitchFamily="34" charset="0"/>
              </a:rPr>
              <a:t> has a reputable place in the sector with its farmer-friendly applications, sense of quality, business standards, pioneering approach and commercial success. Today, </a:t>
            </a:r>
            <a:r>
              <a:rPr lang="en-GB" sz="1000" dirty="0" err="1">
                <a:solidFill>
                  <a:srgbClr val="59595B"/>
                </a:solidFill>
                <a:latin typeface="Arial" panose="020B0604020202020204" pitchFamily="34" charset="0"/>
                <a:ea typeface="HelvNeue Light for IBM" charset="77"/>
                <a:cs typeface="Arial" panose="020B0604020202020204" pitchFamily="34" charset="0"/>
              </a:rPr>
              <a:t>Toros</a:t>
            </a:r>
            <a:r>
              <a:rPr lang="en-GB" sz="1000" dirty="0">
                <a:solidFill>
                  <a:srgbClr val="59595B"/>
                </a:solidFill>
                <a:latin typeface="Arial" panose="020B0604020202020204" pitchFamily="34" charset="0"/>
                <a:ea typeface="HelvNeue Light for IBM" charset="77"/>
                <a:cs typeface="Arial" panose="020B0604020202020204" pitchFamily="34" charset="0"/>
              </a:rPr>
              <a:t> </a:t>
            </a:r>
            <a:r>
              <a:rPr lang="en-GB" sz="1000" dirty="0" err="1">
                <a:solidFill>
                  <a:srgbClr val="59595B"/>
                </a:solidFill>
                <a:latin typeface="Arial" panose="020B0604020202020204" pitchFamily="34" charset="0"/>
                <a:ea typeface="HelvNeue Light for IBM" charset="77"/>
                <a:cs typeface="Arial" panose="020B0604020202020204" pitchFamily="34" charset="0"/>
              </a:rPr>
              <a:t>Agri</a:t>
            </a:r>
            <a:r>
              <a:rPr lang="en-GB" sz="1000" dirty="0">
                <a:solidFill>
                  <a:srgbClr val="59595B"/>
                </a:solidFill>
                <a:latin typeface="Arial" panose="020B0604020202020204" pitchFamily="34" charset="0"/>
                <a:ea typeface="HelvNeue Light for IBM" charset="77"/>
                <a:cs typeface="Arial" panose="020B0604020202020204" pitchFamily="34" charset="0"/>
              </a:rPr>
              <a:t> engages in a wide range of activities, including mineral fertilizer production in Ceyhan, Mersin and Samsun, marine terminal services, seed production, techno-agriculture, bag production, gas station operations and free zone management.</a:t>
            </a:r>
            <a:endParaRPr sz="1000" dirty="0">
              <a:solidFill>
                <a:srgbClr val="59595B"/>
              </a:solidFill>
              <a:latin typeface="Arial" panose="020B0604020202020204" pitchFamily="34" charset="0"/>
              <a:ea typeface="HelvNeue Light for IBM" charset="77"/>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a:lnSpc>
                <a:spcPts val="1300"/>
              </a:lnSpc>
              <a:defRPr lang="en-US"/>
            </a:pPr>
            <a:endParaRPr sz="950" spc="-14">
              <a:solidFill>
                <a:srgbClr val="EC008B"/>
              </a:solidFill>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37360" cy="2510784"/>
        </p:xfrm>
        <a:graphic>
          <a:graphicData uri="http://schemas.openxmlformats.org/drawingml/2006/table">
            <a:tbl>
              <a:tblPr/>
              <a:tblGrid>
                <a:gridCol w="1737360">
                  <a:extLst>
                    <a:ext uri="{9D8B030D-6E8A-4147-A177-3AD203B41FA5}">
                      <a16:colId xmlns:a16="http://schemas.microsoft.com/office/drawing/2014/main" val="20000"/>
                    </a:ext>
                  </a:extLst>
                </a:gridCol>
              </a:tblGrid>
              <a:tr h="241300">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17780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A</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couple of h</a:t>
                      </a:r>
                      <a:r>
                        <a:rPr lang="en-US" sz="1200" b="1" dirty="0">
                          <a:solidFill>
                            <a:srgbClr val="00AFD8"/>
                          </a:solidFill>
                          <a:latin typeface="Arial" panose="020B0604020202020204" pitchFamily="34" charset="0"/>
                          <a:ea typeface="HelvNeue Bold for IBM" charset="77"/>
                          <a:cs typeface="Arial" panose="020B0604020202020204" pitchFamily="34" charset="0"/>
                        </a:rPr>
                        <a:t>ours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705016">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to prepare product profitability reports that took several days to create manually</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161452">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A couple of days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558628">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to produce full financial reporting packages—down from 2 weeks in the past</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144016">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Drives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444500">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faster response to changing business needs and market conditions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6"/>
            <a:ext cx="2070000" cy="812604"/>
          </a:xfrm>
          <a:prstGeom prst="rect">
            <a:avLst/>
          </a:prstGeom>
          <a:solidFill>
            <a:srgbClr val="00AFD9"/>
          </a:solidFill>
          <a:ln>
            <a:noFill/>
          </a:ln>
        </p:spPr>
        <p:txBody>
          <a:bodyPr wrap="square" lIns="101600" tIns="101600" rIns="101600" bIns="101600" anchor="t"/>
          <a:lstStyle/>
          <a:p>
            <a:pPr>
              <a:lnSpc>
                <a:spcPts val="1000"/>
              </a:lnSpc>
              <a:spcAft>
                <a:spcPts val="400"/>
              </a:spcAft>
              <a:defRPr lang="en-US"/>
            </a:pPr>
            <a:r>
              <a:rPr sz="1200" b="1" dirty="0">
                <a:solidFill>
                  <a:srgbClr val="FFFFFF"/>
                </a:solidFill>
                <a:latin typeface="Arial" panose="020B0604020202020204" pitchFamily="34" charset="0"/>
                <a:ea typeface="Lubalin Demi for IBM" charset="77"/>
                <a:cs typeface="Arial" panose="020B0604020202020204" pitchFamily="34" charset="0"/>
              </a:rPr>
              <a:t>Solution components</a:t>
            </a:r>
            <a:endParaRPr sz="1200" dirty="0">
              <a:solidFill>
                <a:srgbClr val="FFFFFF"/>
              </a:solidFill>
              <a:latin typeface="Lubalin Demi for IBM" charset="77"/>
              <a:ea typeface="Lubalin Demi for IBM" charset="77"/>
              <a:cs typeface="Lubalin Demi for IBM" charset="77"/>
            </a:endParaRPr>
          </a:p>
          <a:p>
            <a:pPr marL="88900" indent="-88900">
              <a:lnSpc>
                <a:spcPts val="1000"/>
              </a:lnSpc>
              <a:spcAft>
                <a:spcPts val="400"/>
              </a:spcAft>
              <a:buClr>
                <a:schemeClr val="bg1"/>
              </a:buClr>
              <a:buSzPct val="100000"/>
              <a:buFont typeface="Arial" panose="020B0604020202020204" pitchFamily="34" charset="0"/>
              <a:buChar char="•"/>
              <a:tabLst>
                <a:tab pos="88900" algn="l"/>
              </a:tabLst>
              <a:defRPr/>
            </a:pPr>
            <a:r>
              <a:rPr lang="en-US" sz="1000" dirty="0">
                <a:latin typeface="Arial" panose="020B0604020202020204" pitchFamily="34" charset="0"/>
                <a:ea typeface="HelvNeue Light for IBM" charset="77"/>
                <a:cs typeface="Arial" panose="020B0604020202020204" pitchFamily="34" charset="0"/>
              </a:rPr>
              <a:t>IBM® Cognos® TM1®</a:t>
            </a:r>
          </a:p>
          <a:p>
            <a:pPr marL="88900" indent="-88900">
              <a:lnSpc>
                <a:spcPts val="1000"/>
              </a:lnSpc>
              <a:spcAft>
                <a:spcPts val="400"/>
              </a:spcAft>
              <a:buClr>
                <a:schemeClr val="bg1"/>
              </a:buClr>
              <a:buSzPct val="100000"/>
              <a:buFont typeface="Arial" panose="020B0604020202020204" pitchFamily="34" charset="0"/>
              <a:buChar char="•"/>
              <a:tabLst>
                <a:tab pos="88900" algn="l"/>
              </a:tabLst>
              <a:defRPr/>
            </a:pPr>
            <a:r>
              <a:rPr lang="en-US" sz="1000" dirty="0">
                <a:latin typeface="Arial" panose="020B0604020202020204" pitchFamily="34" charset="0"/>
                <a:ea typeface="HelvNeue Light for IBM" charset="77"/>
                <a:cs typeface="Arial" panose="020B0604020202020204" pitchFamily="34" charset="0"/>
              </a:rPr>
              <a:t>IBM Cognos Business Intelligence</a:t>
            </a: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eaLnBrk="1" hangingPunct="1"/>
            <a:r>
              <a:rPr lang="en-US" altLang="en-US" sz="1100" b="1" dirty="0">
                <a:solidFill>
                  <a:srgbClr val="00639C"/>
                </a:solidFill>
              </a:rPr>
              <a:t>Share this</a:t>
            </a:r>
            <a:endParaRPr lang="en-IN" altLang="en-US" sz="1100" dirty="0"/>
          </a:p>
        </p:txBody>
      </p:sp>
      <p:pic>
        <p:nvPicPr>
          <p:cNvPr id="2" name="Picture 1">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10" invalidUrl="https://twitter.com/home?status=http://ibm.co/25AzGy7 via @ibmclientvoices"/>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70443" y="465864"/>
            <a:ext cx="1371600" cy="246221"/>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Industrial Products</a:t>
            </a:r>
          </a:p>
        </p:txBody>
      </p:sp>
      <p:pic>
        <p:nvPicPr>
          <p:cNvPr id="17" name="Picture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82622" y="-2839"/>
            <a:ext cx="1007848" cy="1210153"/>
          </a:xfrm>
          <a:prstGeom prst="rect">
            <a:avLst/>
          </a:prstGeom>
        </p:spPr>
      </p:pic>
      <p:pic>
        <p:nvPicPr>
          <p:cNvPr id="18" name="Picture 17"/>
          <p:cNvPicPr>
            <a:picLocks/>
          </p:cNvPicPr>
          <p:nvPr/>
        </p:nvPicPr>
        <p:blipFill rotWithShape="1">
          <a:blip r:embed="rId13" cstate="print">
            <a:extLst>
              <a:ext uri="{28A0092B-C50C-407E-A947-70E740481C1C}">
                <a14:useLocalDpi xmlns:a14="http://schemas.microsoft.com/office/drawing/2010/main" val="0"/>
              </a:ext>
            </a:extLst>
          </a:blip>
          <a:srcRect l="27415" t="4610" r="25271" b="58109"/>
          <a:stretch/>
        </p:blipFill>
        <p:spPr>
          <a:xfrm>
            <a:off x="7910311" y="1268626"/>
            <a:ext cx="1310400" cy="1371600"/>
          </a:xfrm>
          <a:prstGeom prst="rect">
            <a:avLst/>
          </a:prstGeom>
        </p:spPr>
      </p:pic>
      <p:pic>
        <p:nvPicPr>
          <p:cNvPr id="19" name="Picture 18">
            <a:hlinkClick r:id="rId14"/>
          </p:cNvPr>
          <p:cNvPicPr>
            <a:picLocks noChangeAspect="1"/>
          </p:cNvPicPr>
          <p:nvPr/>
        </p:nvPicPr>
        <p:blipFill rotWithShape="1">
          <a:blip r:embed="rId15" cstate="print">
            <a:extLst>
              <a:ext uri="{28A0092B-C50C-407E-A947-70E740481C1C}">
                <a14:useLocalDpi xmlns:a14="http://schemas.microsoft.com/office/drawing/2010/main" val="0"/>
              </a:ext>
            </a:extLst>
          </a:blip>
          <a:srcRect b="10754"/>
          <a:stretch/>
        </p:blipFill>
        <p:spPr>
          <a:xfrm>
            <a:off x="7531200" y="5892976"/>
            <a:ext cx="1963799" cy="588725"/>
          </a:xfrm>
          <a:prstGeom prst="rect">
            <a:avLst/>
          </a:prstGeom>
        </p:spPr>
      </p:pic>
    </p:spTree>
    <p:extLst>
      <p:ext uri="{BB962C8B-B14F-4D97-AF65-F5344CB8AC3E}">
        <p14:creationId xmlns:p14="http://schemas.microsoft.com/office/powerpoint/2010/main" val="748360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641727034"/>
              </p:ext>
            </p:extLst>
          </p:nvPr>
        </p:nvGraphicFramePr>
        <p:xfrm>
          <a:off x="142877" y="693682"/>
          <a:ext cx="9792694" cy="6649149"/>
        </p:xfrm>
        <a:graphic>
          <a:graphicData uri="http://schemas.openxmlformats.org/drawingml/2006/table">
            <a:tbl>
              <a:tblPr firstRow="1" bandRow="1">
                <a:tableStyleId>{5C22544A-7EE6-4342-B048-85BDC9FD1C3A}</a:tableStyleId>
              </a:tblPr>
              <a:tblGrid>
                <a:gridCol w="416961">
                  <a:extLst>
                    <a:ext uri="{9D8B030D-6E8A-4147-A177-3AD203B41FA5}">
                      <a16:colId xmlns:a16="http://schemas.microsoft.com/office/drawing/2014/main" val="20000"/>
                    </a:ext>
                  </a:extLst>
                </a:gridCol>
                <a:gridCol w="1964838">
                  <a:extLst>
                    <a:ext uri="{9D8B030D-6E8A-4147-A177-3AD203B41FA5}">
                      <a16:colId xmlns:a16="http://schemas.microsoft.com/office/drawing/2014/main" val="20001"/>
                    </a:ext>
                  </a:extLst>
                </a:gridCol>
                <a:gridCol w="1074145">
                  <a:extLst>
                    <a:ext uri="{9D8B030D-6E8A-4147-A177-3AD203B41FA5}">
                      <a16:colId xmlns:a16="http://schemas.microsoft.com/office/drawing/2014/main" val="20002"/>
                    </a:ext>
                  </a:extLst>
                </a:gridCol>
                <a:gridCol w="707494">
                  <a:extLst>
                    <a:ext uri="{9D8B030D-6E8A-4147-A177-3AD203B41FA5}">
                      <a16:colId xmlns:a16="http://schemas.microsoft.com/office/drawing/2014/main" val="20003"/>
                    </a:ext>
                  </a:extLst>
                </a:gridCol>
                <a:gridCol w="2795633">
                  <a:extLst>
                    <a:ext uri="{9D8B030D-6E8A-4147-A177-3AD203B41FA5}">
                      <a16:colId xmlns:a16="http://schemas.microsoft.com/office/drawing/2014/main" val="20004"/>
                    </a:ext>
                  </a:extLst>
                </a:gridCol>
                <a:gridCol w="1585210">
                  <a:extLst>
                    <a:ext uri="{9D8B030D-6E8A-4147-A177-3AD203B41FA5}">
                      <a16:colId xmlns:a16="http://schemas.microsoft.com/office/drawing/2014/main" val="20005"/>
                    </a:ext>
                  </a:extLst>
                </a:gridCol>
                <a:gridCol w="1248413">
                  <a:extLst>
                    <a:ext uri="{9D8B030D-6E8A-4147-A177-3AD203B41FA5}">
                      <a16:colId xmlns:a16="http://schemas.microsoft.com/office/drawing/2014/main" val="20006"/>
                    </a:ext>
                  </a:extLst>
                </a:gridCol>
              </a:tblGrid>
              <a:tr h="358229">
                <a:tc>
                  <a:txBody>
                    <a:bodyPr/>
                    <a:lstStyle/>
                    <a:p>
                      <a:pPr algn="ctr"/>
                      <a:r>
                        <a:rPr lang="en-US" sz="1000" dirty="0">
                          <a:solidFill>
                            <a:schemeClr val="tx1"/>
                          </a:solidFill>
                          <a:latin typeface="+mn-lt"/>
                          <a:cs typeface="Arial" pitchFamily="34" charset="0"/>
                        </a:rPr>
                        <a:t>Slide #</a:t>
                      </a:r>
                    </a:p>
                  </a:txBody>
                  <a:tcPr marL="50294" marR="0" marT="0" marB="0" anchor="ctr" anchorCtr="1"/>
                </a:tc>
                <a:tc>
                  <a:txBody>
                    <a:bodyPr/>
                    <a:lstStyle/>
                    <a:p>
                      <a:pPr algn="ctr"/>
                      <a:r>
                        <a:rPr lang="en-US" sz="1000" dirty="0">
                          <a:solidFill>
                            <a:schemeClr val="tx1"/>
                          </a:solidFill>
                          <a:latin typeface="+mn-lt"/>
                          <a:cs typeface="Arial" pitchFamily="34" charset="0"/>
                        </a:rPr>
                        <a:t>Client Name</a:t>
                      </a:r>
                    </a:p>
                  </a:txBody>
                  <a:tcPr marL="50294" marR="0" marT="0" marB="0" anchor="ctr" anchorCtr="1"/>
                </a:tc>
                <a:tc>
                  <a:txBody>
                    <a:bodyPr/>
                    <a:lstStyle/>
                    <a:p>
                      <a:pPr algn="ctr"/>
                      <a:r>
                        <a:rPr lang="en-US" sz="1000" dirty="0">
                          <a:solidFill>
                            <a:schemeClr val="tx1"/>
                          </a:solidFill>
                          <a:latin typeface="+mn-lt"/>
                          <a:cs typeface="Arial" pitchFamily="34" charset="0"/>
                        </a:rPr>
                        <a:t>Industry</a:t>
                      </a:r>
                    </a:p>
                  </a:txBody>
                  <a:tcPr marL="50294" marR="0" marT="0" marB="0" anchor="ctr" anchorCtr="1"/>
                </a:tc>
                <a:tc>
                  <a:txBody>
                    <a:bodyPr/>
                    <a:lstStyle/>
                    <a:p>
                      <a:pPr algn="ctr"/>
                      <a:r>
                        <a:rPr lang="en-US" sz="1000" dirty="0">
                          <a:solidFill>
                            <a:schemeClr val="tx1"/>
                          </a:solidFill>
                          <a:latin typeface="+mn-lt"/>
                          <a:cs typeface="Arial" pitchFamily="34" charset="0"/>
                        </a:rPr>
                        <a:t>IOT</a:t>
                      </a:r>
                    </a:p>
                  </a:txBody>
                  <a:tcPr marL="50294" marR="0" marT="0" marB="0" anchor="ctr" anchorCtr="1"/>
                </a:tc>
                <a:tc>
                  <a:txBody>
                    <a:bodyPr/>
                    <a:lstStyle/>
                    <a:p>
                      <a:pPr algn="ctr"/>
                      <a:r>
                        <a:rPr lang="en-US" sz="1000" dirty="0">
                          <a:solidFill>
                            <a:schemeClr val="tx1"/>
                          </a:solidFill>
                          <a:latin typeface="+mn-lt"/>
                          <a:cs typeface="Arial" pitchFamily="34" charset="0"/>
                        </a:rPr>
                        <a:t>Software Products</a:t>
                      </a:r>
                    </a:p>
                  </a:txBody>
                  <a:tcPr marL="50294" marR="0" marT="0" marB="0" anchor="ctr" anchorCtr="1"/>
                </a:tc>
                <a:tc>
                  <a:txBody>
                    <a:bodyPr/>
                    <a:lstStyle/>
                    <a:p>
                      <a:pPr algn="ctr"/>
                      <a:r>
                        <a:rPr lang="en-US" sz="1000" dirty="0">
                          <a:solidFill>
                            <a:schemeClr val="tx1"/>
                          </a:solidFill>
                          <a:latin typeface="+mn-lt"/>
                          <a:cs typeface="Arial" pitchFamily="34" charset="0"/>
                        </a:rPr>
                        <a:t>Date Published</a:t>
                      </a:r>
                    </a:p>
                  </a:txBody>
                  <a:tcPr marL="50294" marR="0" marT="0" marB="0" anchor="ctr" anchorCtr="1"/>
                </a:tc>
                <a:tc>
                  <a:txBody>
                    <a:bodyPr/>
                    <a:lstStyle/>
                    <a:p>
                      <a:pPr algn="ctr"/>
                      <a:r>
                        <a:rPr lang="en-US" sz="1000" dirty="0">
                          <a:solidFill>
                            <a:schemeClr val="tx1"/>
                          </a:solidFill>
                          <a:latin typeface="+mn-lt"/>
                          <a:cs typeface="Arial" pitchFamily="34" charset="0"/>
                        </a:rPr>
                        <a:t>Asset</a:t>
                      </a:r>
                    </a:p>
                  </a:txBody>
                  <a:tcPr marL="50294" marR="0" marT="0" marB="0" anchor="ctr" anchorCtr="1"/>
                </a:tc>
                <a:extLst>
                  <a:ext uri="{0D108BD9-81ED-4DB2-BD59-A6C34878D82A}">
                    <a16:rowId xmlns:a16="http://schemas.microsoft.com/office/drawing/2014/main" val="10000"/>
                  </a:ext>
                </a:extLst>
              </a:tr>
              <a:tr h="591292">
                <a:tc>
                  <a:txBody>
                    <a:bodyPr/>
                    <a:lstStyle/>
                    <a:p>
                      <a:pPr algn="ctr" fontAlgn="b"/>
                      <a:r>
                        <a:rPr lang="en-US" sz="1000" b="0" i="0" u="none" strike="noStrike" dirty="0">
                          <a:solidFill>
                            <a:srgbClr val="000000"/>
                          </a:solidFill>
                          <a:effectLst/>
                          <a:latin typeface="+mn-lt"/>
                        </a:rPr>
                        <a:t>**</a:t>
                      </a:r>
                    </a:p>
                  </a:txBody>
                  <a:tcPr marL="10479" marR="10479" marT="10800" marB="0" anchor="ctr"/>
                </a:tc>
                <a:tc>
                  <a:txBody>
                    <a:bodyPr/>
                    <a:lstStyle/>
                    <a:p>
                      <a:pPr algn="l"/>
                      <a:r>
                        <a:rPr lang="en-US" sz="1000" dirty="0" err="1">
                          <a:solidFill>
                            <a:schemeClr val="tx1"/>
                          </a:solidFill>
                          <a:latin typeface="+mn-lt"/>
                        </a:rPr>
                        <a:t>Bunzel</a:t>
                      </a:r>
                      <a:r>
                        <a:rPr lang="en-US" sz="1000" baseline="0" dirty="0">
                          <a:solidFill>
                            <a:schemeClr val="tx1"/>
                          </a:solidFill>
                          <a:latin typeface="+mn-lt"/>
                        </a:rPr>
                        <a:t> Distribution</a:t>
                      </a:r>
                      <a:endParaRPr lang="en-US" sz="1000" dirty="0">
                        <a:solidFill>
                          <a:schemeClr val="tx1"/>
                        </a:solidFill>
                        <a:latin typeface="+mn-lt"/>
                      </a:endParaRPr>
                    </a:p>
                  </a:txBody>
                  <a:tcPr marL="50294" marR="0" marT="0" marB="0" anchor="ctr"/>
                </a:tc>
                <a:tc>
                  <a:txBody>
                    <a:bodyPr/>
                    <a:lstStyle/>
                    <a:p>
                      <a:pPr algn="l"/>
                      <a:r>
                        <a:rPr lang="en-US" sz="1000" b="1" dirty="0">
                          <a:latin typeface="+mn-lt"/>
                        </a:rPr>
                        <a:t>Government,</a:t>
                      </a:r>
                      <a:r>
                        <a:rPr lang="en-US" sz="1000" b="1" baseline="0" dirty="0">
                          <a:latin typeface="+mn-lt"/>
                        </a:rPr>
                        <a:t> Wholesale Distribution &amp; Services</a:t>
                      </a:r>
                      <a:endParaRPr lang="en-US" sz="1000" b="1" dirty="0">
                        <a:latin typeface="+mn-lt"/>
                      </a:endParaRPr>
                    </a:p>
                  </a:txBody>
                  <a:tcPr marL="50294" marR="0" marT="0" marB="0" anchor="ctr"/>
                </a:tc>
                <a:tc>
                  <a:txBody>
                    <a:bodyPr/>
                    <a:lstStyle/>
                    <a:p>
                      <a:pPr algn="ctr"/>
                      <a:r>
                        <a:rPr lang="en-US" sz="1000" dirty="0">
                          <a:latin typeface="+mn-lt"/>
                        </a:rPr>
                        <a:t>NA</a:t>
                      </a:r>
                    </a:p>
                  </a:txBody>
                  <a:tcPr marL="50294" marR="10478" marT="10802" marB="0" anchor="ctr"/>
                </a:tc>
                <a:tc>
                  <a:txBody>
                    <a:bodyPr/>
                    <a:lstStyle/>
                    <a:p>
                      <a:pPr marL="188595" indent="-188595" algn="l">
                        <a:buFont typeface="Arial" panose="020B0604020202020204" pitchFamily="34" charset="0"/>
                        <a:buChar char="•"/>
                        <a:defRPr/>
                      </a:pPr>
                      <a:r>
                        <a:rPr lang="en-US" sz="1000" dirty="0"/>
                        <a:t>Cognos Business Intelligence,</a:t>
                      </a:r>
                    </a:p>
                    <a:p>
                      <a:pPr marL="188595" indent="-188595" algn="l">
                        <a:buFont typeface="Arial" panose="020B0604020202020204" pitchFamily="34" charset="0"/>
                        <a:buChar char="•"/>
                        <a:defRPr/>
                      </a:pPr>
                      <a:r>
                        <a:rPr lang="en-US" sz="1000" dirty="0"/>
                        <a:t>Cognos TM1</a:t>
                      </a:r>
                    </a:p>
                    <a:p>
                      <a:pPr marL="188595" indent="-188595" algn="l">
                        <a:buFont typeface="Arial" panose="020B0604020202020204" pitchFamily="34" charset="0"/>
                        <a:buChar char="•"/>
                        <a:defRPr/>
                      </a:pPr>
                      <a:r>
                        <a:rPr lang="en-US" sz="1000" dirty="0"/>
                        <a:t>DB2 for i5/OS </a:t>
                      </a:r>
                    </a:p>
                  </a:txBody>
                  <a:tcPr marL="50294" marR="10478" marT="10802" marB="0" anchor="ctr"/>
                </a:tc>
                <a:tc>
                  <a:txBody>
                    <a:bodyPr/>
                    <a:lstStyle/>
                    <a:p>
                      <a:pPr marL="0" marR="0" indent="0" algn="ctr" defTabSz="509292"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Arial" panose="020B0604020202020204" pitchFamily="34" charset="0"/>
                          <a:cs typeface="Arial" panose="020B0604020202020204" pitchFamily="34" charset="0"/>
                        </a:rPr>
                        <a:t>01-20-15</a:t>
                      </a:r>
                    </a:p>
                  </a:txBody>
                  <a:tcPr marL="50294" marR="0" marT="0" marB="0" anchor="ctr"/>
                </a:tc>
                <a:tc>
                  <a:txBody>
                    <a:bodyPr/>
                    <a:lstStyle/>
                    <a:p>
                      <a:pPr algn="ctr"/>
                      <a:r>
                        <a:rPr lang="en-US" sz="1000" dirty="0">
                          <a:latin typeface="+mn-lt"/>
                          <a:hlinkClick r:id="rId3"/>
                        </a:rPr>
                        <a:t>Case Study </a:t>
                      </a:r>
                      <a:endParaRPr lang="en-US" sz="1000" dirty="0">
                        <a:latin typeface="+mn-lt"/>
                      </a:endParaRPr>
                    </a:p>
                    <a:p>
                      <a:pPr algn="ctr"/>
                      <a:r>
                        <a:rPr lang="en-US" sz="1000" dirty="0">
                          <a:latin typeface="+mn-lt"/>
                        </a:rPr>
                        <a:t>(slide forthcoming)</a:t>
                      </a:r>
                    </a:p>
                  </a:txBody>
                  <a:tcPr marL="50294" marR="0" marT="0" marB="0" anchor="ctr"/>
                </a:tc>
                <a:extLst>
                  <a:ext uri="{0D108BD9-81ED-4DB2-BD59-A6C34878D82A}">
                    <a16:rowId xmlns:a16="http://schemas.microsoft.com/office/drawing/2014/main" val="1540582029"/>
                  </a:ext>
                </a:extLst>
              </a:tr>
              <a:tr h="408950">
                <a:tc>
                  <a:txBody>
                    <a:bodyPr/>
                    <a:lstStyle/>
                    <a:p>
                      <a:pPr algn="ctr" fontAlgn="b"/>
                      <a:r>
                        <a:rPr lang="en-US" sz="1000" b="0" i="0" u="none" strike="noStrike" dirty="0">
                          <a:solidFill>
                            <a:srgbClr val="000000"/>
                          </a:solidFill>
                          <a:effectLst/>
                          <a:latin typeface="+mn-lt"/>
                        </a:rPr>
                        <a:t>39</a:t>
                      </a:r>
                    </a:p>
                  </a:txBody>
                  <a:tcPr marL="10479" marR="10479" marT="10800" marB="0" anchor="ctr"/>
                </a:tc>
                <a:tc>
                  <a:txBody>
                    <a:bodyPr/>
                    <a:lstStyle/>
                    <a:p>
                      <a:pPr algn="l"/>
                      <a:r>
                        <a:rPr lang="en-US" sz="1000" dirty="0"/>
                        <a:t>Australian Trade Commission (</a:t>
                      </a:r>
                      <a:r>
                        <a:rPr lang="en-US" sz="1000" dirty="0" err="1"/>
                        <a:t>Austrade</a:t>
                      </a:r>
                      <a:r>
                        <a:rPr lang="en-US" sz="1000" dirty="0"/>
                        <a:t>)</a:t>
                      </a:r>
                      <a:endParaRPr lang="en-US" sz="1000" dirty="0">
                        <a:latin typeface="+mn-lt"/>
                      </a:endParaRPr>
                    </a:p>
                  </a:txBody>
                  <a:tcPr marL="50294" marR="0" marT="0" marB="0" anchor="ctr"/>
                </a:tc>
                <a:tc>
                  <a:txBody>
                    <a:bodyPr/>
                    <a:lstStyle/>
                    <a:p>
                      <a:pPr algn="l"/>
                      <a:r>
                        <a:rPr lang="en-US" sz="1000" b="1" dirty="0">
                          <a:latin typeface="+mn-lt"/>
                        </a:rPr>
                        <a:t>Government</a:t>
                      </a:r>
                    </a:p>
                  </a:txBody>
                  <a:tcPr marL="50294" marR="0" marT="0" marB="0" anchor="ctr"/>
                </a:tc>
                <a:tc>
                  <a:txBody>
                    <a:bodyPr/>
                    <a:lstStyle/>
                    <a:p>
                      <a:pPr marL="0" marR="0" indent="0" algn="ctr" defTabSz="509412" rtl="0" eaLnBrk="1" fontAlgn="auto" latinLnBrk="0" hangingPunct="1">
                        <a:lnSpc>
                          <a:spcPct val="100000"/>
                        </a:lnSpc>
                        <a:spcBef>
                          <a:spcPts val="0"/>
                        </a:spcBef>
                        <a:spcAft>
                          <a:spcPts val="0"/>
                        </a:spcAft>
                        <a:buClrTx/>
                        <a:buSzTx/>
                        <a:buFontTx/>
                        <a:buNone/>
                        <a:tabLst/>
                        <a:defRPr/>
                      </a:pPr>
                      <a:r>
                        <a:rPr lang="en-US" sz="1000" dirty="0">
                          <a:latin typeface="+mn-lt"/>
                        </a:rPr>
                        <a:t>Asia Pacific</a:t>
                      </a:r>
                    </a:p>
                  </a:txBody>
                  <a:tcPr marL="50294" marR="0" marT="0" marB="0" anchor="ctr"/>
                </a:tc>
                <a:tc>
                  <a:txBody>
                    <a:bodyPr/>
                    <a:lstStyle/>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dirty="0"/>
                        <a:t>Cognos TM1</a:t>
                      </a:r>
                    </a:p>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dirty="0"/>
                        <a:t>SPSS Modeler </a:t>
                      </a:r>
                    </a:p>
                  </a:txBody>
                  <a:tcPr marL="50294" marR="0" marT="0" marB="0" anchor="ctr"/>
                </a:tc>
                <a:tc>
                  <a:txBody>
                    <a:bodyPr/>
                    <a:lstStyle/>
                    <a:p>
                      <a:pPr algn="ctr"/>
                      <a:r>
                        <a:rPr lang="en-US" sz="1000" dirty="0"/>
                        <a:t>10-07-15</a:t>
                      </a:r>
                    </a:p>
                  </a:txBody>
                  <a:tcPr marL="50294" marR="0" marT="0" marB="0" anchor="ctr"/>
                </a:tc>
                <a:tc>
                  <a:txBody>
                    <a:bodyPr/>
                    <a:lstStyle/>
                    <a:p>
                      <a:pPr algn="ctr"/>
                      <a:r>
                        <a:rPr lang="en-US" sz="1000" dirty="0">
                          <a:latin typeface="+mn-lt"/>
                          <a:hlinkClick r:id="rId4"/>
                        </a:rPr>
                        <a:t>Case Study</a:t>
                      </a:r>
                      <a:endParaRPr lang="en-US" sz="1000" dirty="0">
                        <a:latin typeface="+mn-lt"/>
                      </a:endParaRPr>
                    </a:p>
                  </a:txBody>
                  <a:tcPr marL="50294" marR="0" marT="0" marB="0" anchor="ctr"/>
                </a:tc>
                <a:extLst>
                  <a:ext uri="{0D108BD9-81ED-4DB2-BD59-A6C34878D82A}">
                    <a16:rowId xmlns:a16="http://schemas.microsoft.com/office/drawing/2014/main" val="10002"/>
                  </a:ext>
                </a:extLst>
              </a:tr>
              <a:tr h="408950">
                <a:tc>
                  <a:txBody>
                    <a:bodyPr/>
                    <a:lstStyle/>
                    <a:p>
                      <a:pPr algn="ctr" fontAlgn="b"/>
                      <a:r>
                        <a:rPr lang="en-US" sz="1000" b="0" i="0" u="none" strike="noStrike" dirty="0">
                          <a:solidFill>
                            <a:srgbClr val="000000"/>
                          </a:solidFill>
                          <a:effectLst/>
                          <a:latin typeface="+mn-lt"/>
                        </a:rPr>
                        <a:t>40</a:t>
                      </a:r>
                    </a:p>
                  </a:txBody>
                  <a:tcPr marL="10479" marR="10479" marT="10800" marB="0" anchor="ctr"/>
                </a:tc>
                <a:tc>
                  <a:txBody>
                    <a:bodyPr/>
                    <a:lstStyle/>
                    <a:p>
                      <a:pPr algn="l"/>
                      <a:r>
                        <a:rPr lang="en-GB" sz="1000" dirty="0" err="1">
                          <a:solidFill>
                            <a:schemeClr val="tx2"/>
                          </a:solidFill>
                          <a:latin typeface="Arial" panose="020B0604020202020204" pitchFamily="34" charset="0"/>
                          <a:ea typeface="HelvNeue Light for IBM" charset="77"/>
                          <a:cs typeface="Arial" panose="020B0604020202020204" pitchFamily="34" charset="0"/>
                        </a:rPr>
                        <a:t>Erhvervsstyrelse</a:t>
                      </a:r>
                      <a:endParaRPr lang="en-US" sz="1000" dirty="0">
                        <a:solidFill>
                          <a:schemeClr val="tx2"/>
                        </a:solidFill>
                        <a:latin typeface="+mn-lt"/>
                      </a:endParaRPr>
                    </a:p>
                  </a:txBody>
                  <a:tcPr marL="50294" marR="0" marT="0" marB="0" anchor="ctr"/>
                </a:tc>
                <a:tc>
                  <a:txBody>
                    <a:bodyPr/>
                    <a:lstStyle/>
                    <a:p>
                      <a:pPr algn="l"/>
                      <a:r>
                        <a:rPr lang="en-US" sz="1000" b="1" dirty="0">
                          <a:latin typeface="+mn-lt"/>
                        </a:rPr>
                        <a:t>Government</a:t>
                      </a:r>
                    </a:p>
                  </a:txBody>
                  <a:tcPr marL="50294" marR="0" marT="0" marB="0" anchor="ctr"/>
                </a:tc>
                <a:tc>
                  <a:txBody>
                    <a:bodyPr/>
                    <a:lstStyle/>
                    <a:p>
                      <a:pPr marL="0" marR="0" indent="0" algn="ctr" defTabSz="509412" rtl="0" eaLnBrk="1" fontAlgn="auto" latinLnBrk="0" hangingPunct="1">
                        <a:lnSpc>
                          <a:spcPct val="100000"/>
                        </a:lnSpc>
                        <a:spcBef>
                          <a:spcPts val="0"/>
                        </a:spcBef>
                        <a:spcAft>
                          <a:spcPts val="0"/>
                        </a:spcAft>
                        <a:buClrTx/>
                        <a:buSzTx/>
                        <a:buFontTx/>
                        <a:buNone/>
                        <a:tabLst/>
                        <a:defRPr/>
                      </a:pPr>
                      <a:r>
                        <a:rPr lang="en-US" sz="1000" dirty="0">
                          <a:latin typeface="+mn-lt"/>
                        </a:rPr>
                        <a:t>Europe</a:t>
                      </a:r>
                    </a:p>
                  </a:txBody>
                  <a:tcPr marL="50294" marR="0" marT="0" marB="0" anchor="ctr"/>
                </a:tc>
                <a:tc>
                  <a:txBody>
                    <a:bodyPr/>
                    <a:lstStyle/>
                    <a:p>
                      <a:pPr marL="171450" marR="0" lvl="0" indent="-171450" algn="l" defTabSz="509412" rtl="0" eaLnBrk="1" fontAlgn="auto" latinLnBrk="0" hangingPunct="1">
                        <a:lnSpc>
                          <a:spcPts val="1000"/>
                        </a:lnSpc>
                        <a:spcBef>
                          <a:spcPts val="0"/>
                        </a:spcBef>
                        <a:spcAft>
                          <a:spcPts val="400"/>
                        </a:spcAft>
                        <a:buClrTx/>
                        <a:buSzPct val="100000"/>
                        <a:buFont typeface="Wingdings" panose="05000000000000000000" pitchFamily="2" charset="2"/>
                        <a:buChar char="§"/>
                        <a:tabLst>
                          <a:tab pos="88900" algn="l"/>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Cognos TM1</a:t>
                      </a:r>
                    </a:p>
                  </a:txBody>
                  <a:tcPr marL="50294" marR="0" marT="0" marB="0" anchor="ctr"/>
                </a:tc>
                <a:tc>
                  <a:txBody>
                    <a:bodyPr/>
                    <a:lstStyle/>
                    <a:p>
                      <a:pPr algn="ctr"/>
                      <a:r>
                        <a:rPr lang="en-US" sz="1000" dirty="0"/>
                        <a:t>12-18-15</a:t>
                      </a:r>
                    </a:p>
                  </a:txBody>
                  <a:tcPr marL="50294" marR="0" marT="0" marB="0" anchor="ctr"/>
                </a:tc>
                <a:tc>
                  <a:txBody>
                    <a:bodyPr/>
                    <a:lstStyle/>
                    <a:p>
                      <a:pPr algn="ctr"/>
                      <a:r>
                        <a:rPr lang="en-US" sz="1000" dirty="0">
                          <a:latin typeface="+mn-lt"/>
                          <a:hlinkClick r:id="rId5"/>
                        </a:rPr>
                        <a:t>Case Study</a:t>
                      </a:r>
                      <a:endParaRPr lang="en-US" sz="1000" dirty="0">
                        <a:latin typeface="+mn-lt"/>
                      </a:endParaRPr>
                    </a:p>
                  </a:txBody>
                  <a:tcPr marL="50294" marR="0" marT="0" marB="0" anchor="ctr"/>
                </a:tc>
                <a:extLst>
                  <a:ext uri="{0D108BD9-81ED-4DB2-BD59-A6C34878D82A}">
                    <a16:rowId xmlns:a16="http://schemas.microsoft.com/office/drawing/2014/main" val="10003"/>
                  </a:ext>
                </a:extLst>
              </a:tr>
              <a:tr h="507874">
                <a:tc>
                  <a:txBody>
                    <a:bodyPr/>
                    <a:lstStyle/>
                    <a:p>
                      <a:pPr algn="ctr" fontAlgn="b"/>
                      <a:r>
                        <a:rPr lang="en-US" sz="1000" b="0" i="0" u="none" strike="noStrike" dirty="0">
                          <a:solidFill>
                            <a:srgbClr val="000000"/>
                          </a:solidFill>
                          <a:effectLst/>
                          <a:latin typeface="+mn-lt"/>
                        </a:rPr>
                        <a:t>41</a:t>
                      </a:r>
                    </a:p>
                  </a:txBody>
                  <a:tcPr marL="10479" marR="10479" marT="10800" marB="0" anchor="ctr"/>
                </a:tc>
                <a:tc>
                  <a:txBody>
                    <a:bodyPr/>
                    <a:lstStyle/>
                    <a:p>
                      <a:pPr algn="l"/>
                      <a:r>
                        <a:rPr lang="en-US" sz="1000" dirty="0" err="1"/>
                        <a:t>Tesoreria</a:t>
                      </a:r>
                      <a:r>
                        <a:rPr lang="en-US" sz="1000" dirty="0"/>
                        <a:t> General de la </a:t>
                      </a:r>
                      <a:r>
                        <a:rPr lang="en-US" sz="1000" dirty="0" err="1"/>
                        <a:t>Nacion</a:t>
                      </a:r>
                      <a:endParaRPr lang="en-US" sz="1000" dirty="0"/>
                    </a:p>
                  </a:txBody>
                  <a:tcPr marL="50294" marR="0" marT="0" marB="0" anchor="ctr"/>
                </a:tc>
                <a:tc>
                  <a:txBody>
                    <a:bodyPr/>
                    <a:lstStyle/>
                    <a:p>
                      <a:pPr algn="l"/>
                      <a:r>
                        <a:rPr lang="en-US" sz="1000" b="1" dirty="0"/>
                        <a:t>Government</a:t>
                      </a:r>
                    </a:p>
                  </a:txBody>
                  <a:tcPr marL="50294" marR="0" marT="0" marB="0" anchor="ctr"/>
                </a:tc>
                <a:tc>
                  <a:txBody>
                    <a:bodyPr/>
                    <a:lstStyle/>
                    <a:p>
                      <a:pPr algn="ctr"/>
                      <a:r>
                        <a:rPr lang="en-US" sz="1000" dirty="0"/>
                        <a:t>LA</a:t>
                      </a:r>
                    </a:p>
                  </a:txBody>
                  <a:tcPr marL="50294" marR="0" marT="0" marB="0" anchor="ctr"/>
                </a:tc>
                <a:tc>
                  <a:txBody>
                    <a:bodyPr/>
                    <a:lstStyle/>
                    <a:p>
                      <a:pPr algn="l">
                        <a:buClr>
                          <a:srgbClr val="1260B0"/>
                        </a:buClr>
                        <a:buSzPct val="125000"/>
                        <a:buFontTx/>
                        <a:buChar char="•"/>
                      </a:pPr>
                      <a:r>
                        <a:rPr lang="en-US" altLang="en-US" sz="1000" dirty="0">
                          <a:solidFill>
                            <a:schemeClr val="tx1"/>
                          </a:solidFill>
                        </a:rPr>
                        <a:t> Cognos</a:t>
                      </a:r>
                      <a:r>
                        <a:rPr lang="en-US" altLang="en-US" sz="1000" baseline="0" dirty="0">
                          <a:solidFill>
                            <a:schemeClr val="tx1"/>
                          </a:solidFill>
                        </a:rPr>
                        <a:t> TM1</a:t>
                      </a:r>
                      <a:endParaRPr lang="en-US" altLang="en-US" sz="1000" dirty="0">
                        <a:solidFill>
                          <a:schemeClr val="tx1"/>
                        </a:solidFill>
                      </a:endParaRPr>
                    </a:p>
                  </a:txBody>
                  <a:tcPr marL="50294" marR="0" marT="0" marB="0" anchor="ctr"/>
                </a:tc>
                <a:tc>
                  <a:txBody>
                    <a:bodyPr/>
                    <a:lstStyle/>
                    <a:p>
                      <a:pPr algn="ctr"/>
                      <a:r>
                        <a:rPr lang="en-US" sz="1000" dirty="0"/>
                        <a:t>09-30-16</a:t>
                      </a:r>
                    </a:p>
                  </a:txBody>
                  <a:tcPr marL="50294" marR="0" marT="0" marB="0" anchor="ctr"/>
                </a:tc>
                <a:tc>
                  <a:txBody>
                    <a:bodyPr/>
                    <a:lstStyle/>
                    <a:p>
                      <a:pPr algn="ctr"/>
                      <a:r>
                        <a:rPr lang="en-US" sz="1000" dirty="0">
                          <a:hlinkClick r:id="rId6"/>
                        </a:rPr>
                        <a:t>Case Study</a:t>
                      </a:r>
                      <a:endParaRPr lang="en-US" sz="1000" dirty="0"/>
                    </a:p>
                  </a:txBody>
                  <a:tcPr marL="50294" marR="0" marT="0" marB="0" anchor="ctr"/>
                </a:tc>
                <a:extLst>
                  <a:ext uri="{0D108BD9-81ED-4DB2-BD59-A6C34878D82A}">
                    <a16:rowId xmlns:a16="http://schemas.microsoft.com/office/drawing/2014/main" val="10004"/>
                  </a:ext>
                </a:extLst>
              </a:tr>
              <a:tr h="1182583">
                <a:tc>
                  <a:txBody>
                    <a:bodyPr/>
                    <a:lstStyle/>
                    <a:p>
                      <a:pPr algn="ctr" fontAlgn="b"/>
                      <a:r>
                        <a:rPr lang="en-US" sz="1000" b="0" i="0" u="none" strike="noStrike" dirty="0">
                          <a:solidFill>
                            <a:srgbClr val="000000"/>
                          </a:solidFill>
                          <a:effectLst/>
                          <a:latin typeface="+mn-lt"/>
                        </a:rPr>
                        <a:t>42</a:t>
                      </a:r>
                    </a:p>
                  </a:txBody>
                  <a:tcPr marL="10479" marR="10479" marT="10800" marB="0" anchor="ctr"/>
                </a:tc>
                <a:tc>
                  <a:txBody>
                    <a:bodyPr/>
                    <a:lstStyle/>
                    <a:p>
                      <a:pPr algn="l"/>
                      <a:r>
                        <a:rPr lang="en-US" sz="1000" dirty="0" err="1"/>
                        <a:t>Vlaamse</a:t>
                      </a:r>
                      <a:r>
                        <a:rPr lang="en-US" sz="1000" dirty="0"/>
                        <a:t> </a:t>
                      </a:r>
                      <a:r>
                        <a:rPr lang="en-US" sz="1000" dirty="0" err="1"/>
                        <a:t>Vervoersmaatschappij</a:t>
                      </a:r>
                      <a:r>
                        <a:rPr lang="en-US" sz="1000" dirty="0"/>
                        <a:t> De </a:t>
                      </a:r>
                      <a:r>
                        <a:rPr lang="en-US" sz="1000" dirty="0" err="1"/>
                        <a:t>Lijn</a:t>
                      </a:r>
                      <a:r>
                        <a:rPr lang="en-US" sz="1000" dirty="0"/>
                        <a:t> (De </a:t>
                      </a:r>
                      <a:r>
                        <a:rPr lang="en-US" sz="1000" dirty="0" err="1"/>
                        <a:t>Lijn</a:t>
                      </a:r>
                      <a:r>
                        <a:rPr lang="en-US" sz="1000" dirty="0"/>
                        <a:t>)</a:t>
                      </a:r>
                    </a:p>
                  </a:txBody>
                  <a:tcPr marL="50294" marR="0" marT="0" marB="0" anchor="ctr"/>
                </a:tc>
                <a:tc>
                  <a:txBody>
                    <a:bodyPr/>
                    <a:lstStyle/>
                    <a:p>
                      <a:pPr algn="l"/>
                      <a:r>
                        <a:rPr lang="en-US" sz="1000" b="1" dirty="0"/>
                        <a:t>Government &amp; Travel</a:t>
                      </a:r>
                      <a:r>
                        <a:rPr lang="en-US" sz="1000" b="1" baseline="0" dirty="0"/>
                        <a:t> &amp; Transportation</a:t>
                      </a:r>
                      <a:endParaRPr lang="en-US" sz="1000" b="1" dirty="0"/>
                    </a:p>
                  </a:txBody>
                  <a:tcPr marL="50294" marR="0" marT="0" marB="0" anchor="ctr"/>
                </a:tc>
                <a:tc>
                  <a:txBody>
                    <a:bodyPr/>
                    <a:lstStyle/>
                    <a:p>
                      <a:pPr algn="ctr"/>
                      <a:r>
                        <a:rPr lang="en-US" sz="1000" dirty="0"/>
                        <a:t>Europe</a:t>
                      </a:r>
                    </a:p>
                  </a:txBody>
                  <a:tcPr marL="50294" marR="0" marT="0" marB="0" anchor="ctr"/>
                </a:tc>
                <a:tc>
                  <a:txBody>
                    <a:bodyPr/>
                    <a:lstStyle/>
                    <a:p>
                      <a:pPr algn="l">
                        <a:buClr>
                          <a:srgbClr val="1260B0"/>
                        </a:buClr>
                        <a:buSzPct val="125000"/>
                        <a:buFontTx/>
                        <a:buChar char="•"/>
                      </a:pPr>
                      <a:r>
                        <a:rPr lang="en-US" altLang="en-US" sz="1000" dirty="0">
                          <a:solidFill>
                            <a:schemeClr val="tx1"/>
                          </a:solidFill>
                        </a:rPr>
                        <a:t>IBM</a:t>
                      </a:r>
                      <a:r>
                        <a:rPr lang="en-US" altLang="en-US" sz="1000" baseline="30000" dirty="0">
                          <a:solidFill>
                            <a:schemeClr val="tx1"/>
                          </a:solidFill>
                          <a:cs typeface="Arial" pitchFamily="34" charset="0"/>
                        </a:rPr>
                        <a:t> </a:t>
                      </a:r>
                      <a:r>
                        <a:rPr lang="en-US" altLang="en-US" sz="1000" dirty="0">
                          <a:solidFill>
                            <a:schemeClr val="tx1"/>
                          </a:solidFill>
                        </a:rPr>
                        <a:t>Cognos</a:t>
                      </a:r>
                      <a:r>
                        <a:rPr lang="en-US" altLang="en-US" sz="1000" baseline="30000" dirty="0">
                          <a:solidFill>
                            <a:schemeClr val="tx1"/>
                          </a:solidFill>
                          <a:cs typeface="Arial" pitchFamily="34" charset="0"/>
                        </a:rPr>
                        <a:t> </a:t>
                      </a:r>
                      <a:r>
                        <a:rPr lang="en-US" altLang="en-US" sz="1000" dirty="0">
                          <a:solidFill>
                            <a:schemeClr val="tx1"/>
                          </a:solidFill>
                        </a:rPr>
                        <a:t>Business Intelligence V10</a:t>
                      </a:r>
                    </a:p>
                    <a:p>
                      <a:pPr algn="l">
                        <a:buClr>
                          <a:srgbClr val="1260B0"/>
                        </a:buClr>
                        <a:buSzPct val="125000"/>
                        <a:buFontTx/>
                        <a:buChar char="•"/>
                      </a:pPr>
                      <a:r>
                        <a:rPr lang="en-US" altLang="en-US" sz="1000" dirty="0">
                          <a:solidFill>
                            <a:schemeClr val="tx1"/>
                          </a:solidFill>
                        </a:rPr>
                        <a:t>IBM Cognos TM1</a:t>
                      </a:r>
                    </a:p>
                    <a:p>
                      <a:pPr algn="l">
                        <a:buClr>
                          <a:srgbClr val="1260B0"/>
                        </a:buClr>
                        <a:buSzPct val="125000"/>
                        <a:buFontTx/>
                        <a:buChar char="•"/>
                      </a:pPr>
                      <a:r>
                        <a:rPr lang="en-US" altLang="en-US" sz="1000" dirty="0">
                          <a:solidFill>
                            <a:schemeClr val="tx1"/>
                          </a:solidFill>
                        </a:rPr>
                        <a:t>IBM DB2</a:t>
                      </a:r>
                    </a:p>
                    <a:p>
                      <a:pPr algn="l">
                        <a:buClr>
                          <a:srgbClr val="1260B0"/>
                        </a:buClr>
                        <a:buSzPct val="125000"/>
                        <a:buFontTx/>
                        <a:buChar char="•"/>
                      </a:pPr>
                      <a:r>
                        <a:rPr lang="en-US" altLang="en-US" sz="1000" dirty="0">
                          <a:solidFill>
                            <a:schemeClr val="tx1"/>
                          </a:solidFill>
                        </a:rPr>
                        <a:t>IBM </a:t>
                      </a:r>
                      <a:r>
                        <a:rPr lang="en-US" altLang="en-US" sz="1000" dirty="0" err="1">
                          <a:solidFill>
                            <a:schemeClr val="tx1"/>
                          </a:solidFill>
                        </a:rPr>
                        <a:t>InfoSphere</a:t>
                      </a:r>
                      <a:r>
                        <a:rPr lang="en-US" altLang="en-US" sz="1000" dirty="0">
                          <a:solidFill>
                            <a:schemeClr val="tx1"/>
                          </a:solidFill>
                        </a:rPr>
                        <a:t> Data Capture</a:t>
                      </a:r>
                    </a:p>
                    <a:p>
                      <a:pPr algn="l">
                        <a:buClr>
                          <a:srgbClr val="1260B0"/>
                        </a:buClr>
                        <a:buSzPct val="125000"/>
                        <a:buFontTx/>
                        <a:buChar char="•"/>
                      </a:pPr>
                      <a:r>
                        <a:rPr lang="en-US" altLang="en-US" sz="1000" dirty="0">
                          <a:solidFill>
                            <a:schemeClr val="tx1"/>
                          </a:solidFill>
                        </a:rPr>
                        <a:t>IBM </a:t>
                      </a:r>
                      <a:r>
                        <a:rPr lang="en-US" altLang="en-US" sz="1000" dirty="0" err="1">
                          <a:solidFill>
                            <a:schemeClr val="tx1"/>
                          </a:solidFill>
                        </a:rPr>
                        <a:t>InfoSphere</a:t>
                      </a:r>
                      <a:r>
                        <a:rPr lang="en-US" altLang="en-US" sz="1000" dirty="0">
                          <a:solidFill>
                            <a:schemeClr val="tx1"/>
                          </a:solidFill>
                        </a:rPr>
                        <a:t> </a:t>
                      </a:r>
                      <a:r>
                        <a:rPr lang="en-US" altLang="en-US" sz="1000" dirty="0" err="1">
                          <a:solidFill>
                            <a:schemeClr val="tx1"/>
                          </a:solidFill>
                        </a:rPr>
                        <a:t>DataStage</a:t>
                      </a:r>
                      <a:endParaRPr lang="en-US" altLang="en-US" sz="1000" dirty="0">
                        <a:solidFill>
                          <a:schemeClr val="tx1"/>
                        </a:solidFill>
                      </a:endParaRPr>
                    </a:p>
                    <a:p>
                      <a:pPr algn="l">
                        <a:buClr>
                          <a:srgbClr val="1260B0"/>
                        </a:buClr>
                        <a:buSzPct val="125000"/>
                        <a:buFontTx/>
                        <a:buChar char="•"/>
                      </a:pPr>
                      <a:r>
                        <a:rPr lang="en-US" altLang="en-US" sz="1000" dirty="0">
                          <a:solidFill>
                            <a:schemeClr val="tx1"/>
                          </a:solidFill>
                        </a:rPr>
                        <a:t>IBM </a:t>
                      </a:r>
                      <a:r>
                        <a:rPr lang="en-US" altLang="en-US" sz="1000" dirty="0" err="1">
                          <a:solidFill>
                            <a:schemeClr val="tx1"/>
                          </a:solidFill>
                        </a:rPr>
                        <a:t>InfoSphere</a:t>
                      </a:r>
                      <a:r>
                        <a:rPr lang="en-US" altLang="en-US" sz="1000" dirty="0">
                          <a:solidFill>
                            <a:schemeClr val="tx1"/>
                          </a:solidFill>
                        </a:rPr>
                        <a:t> Information Server</a:t>
                      </a:r>
                    </a:p>
                    <a:p>
                      <a:pPr algn="l">
                        <a:buClr>
                          <a:srgbClr val="1260B0"/>
                        </a:buClr>
                        <a:buSzPct val="125000"/>
                        <a:buFontTx/>
                        <a:buChar char="•"/>
                      </a:pPr>
                      <a:r>
                        <a:rPr lang="en-US" altLang="en-US" sz="1000" dirty="0">
                          <a:solidFill>
                            <a:schemeClr val="tx1"/>
                          </a:solidFill>
                        </a:rPr>
                        <a:t>IBM SPSS Modeler</a:t>
                      </a:r>
                    </a:p>
                    <a:p>
                      <a:pPr algn="l">
                        <a:buClr>
                          <a:srgbClr val="1260B0"/>
                        </a:buClr>
                        <a:buSzPct val="125000"/>
                        <a:buFontTx/>
                        <a:buChar char="•"/>
                      </a:pPr>
                      <a:r>
                        <a:rPr lang="en-US" altLang="en-US" sz="1000" dirty="0">
                          <a:solidFill>
                            <a:schemeClr val="tx1"/>
                          </a:solidFill>
                        </a:rPr>
                        <a:t>IBM </a:t>
                      </a:r>
                      <a:r>
                        <a:rPr lang="en-US" altLang="en-US" sz="1000" dirty="0" err="1">
                          <a:solidFill>
                            <a:schemeClr val="tx1"/>
                          </a:solidFill>
                        </a:rPr>
                        <a:t>PureData</a:t>
                      </a:r>
                      <a:r>
                        <a:rPr lang="en-US" altLang="en-US" sz="1000" baseline="30000" dirty="0">
                          <a:solidFill>
                            <a:schemeClr val="tx1"/>
                          </a:solidFill>
                        </a:rPr>
                        <a:t> </a:t>
                      </a:r>
                      <a:r>
                        <a:rPr lang="en-US" altLang="en-US" sz="1000" dirty="0">
                          <a:solidFill>
                            <a:schemeClr val="tx1"/>
                          </a:solidFill>
                        </a:rPr>
                        <a:t>System for Analytics</a:t>
                      </a:r>
                    </a:p>
                  </a:txBody>
                  <a:tcPr marL="50294" marR="0" marT="0" marB="0" anchor="ctr"/>
                </a:tc>
                <a:tc>
                  <a:txBody>
                    <a:bodyPr/>
                    <a:lstStyle/>
                    <a:p>
                      <a:pPr algn="ctr"/>
                      <a:r>
                        <a:rPr lang="en-US" sz="1000" dirty="0"/>
                        <a:t>12-21-15</a:t>
                      </a:r>
                    </a:p>
                  </a:txBody>
                  <a:tcPr marL="50294" marR="0" marT="0" marB="0" anchor="ctr"/>
                </a:tc>
                <a:tc>
                  <a:txBody>
                    <a:bodyPr/>
                    <a:lstStyle/>
                    <a:p>
                      <a:pPr algn="ctr"/>
                      <a:r>
                        <a:rPr lang="en-US" sz="1000" dirty="0">
                          <a:hlinkClick r:id="rId7"/>
                        </a:rPr>
                        <a:t>Case Study</a:t>
                      </a:r>
                      <a:endParaRPr lang="en-US" sz="1000" dirty="0"/>
                    </a:p>
                  </a:txBody>
                  <a:tcPr marL="50294" marR="0" marT="0" marB="0" anchor="ctr"/>
                </a:tc>
                <a:extLst>
                  <a:ext uri="{0D108BD9-81ED-4DB2-BD59-A6C34878D82A}">
                    <a16:rowId xmlns:a16="http://schemas.microsoft.com/office/drawing/2014/main" val="3691286059"/>
                  </a:ext>
                </a:extLst>
              </a:tr>
              <a:tr h="404595">
                <a:tc>
                  <a:txBody>
                    <a:bodyPr/>
                    <a:lstStyle/>
                    <a:p>
                      <a:pPr algn="ctr" fontAlgn="b"/>
                      <a:r>
                        <a:rPr lang="en-US" sz="1000" b="0" i="0" u="none" strike="noStrike" dirty="0">
                          <a:solidFill>
                            <a:srgbClr val="000000"/>
                          </a:solidFill>
                          <a:effectLst/>
                          <a:latin typeface="+mn-lt"/>
                        </a:rPr>
                        <a:t>43</a:t>
                      </a:r>
                    </a:p>
                  </a:txBody>
                  <a:tcPr marL="10479" marR="10479" marT="10800" marB="0" anchor="ctr"/>
                </a:tc>
                <a:tc>
                  <a:txBody>
                    <a:bodyPr/>
                    <a:lstStyle/>
                    <a:p>
                      <a:pPr algn="l"/>
                      <a:r>
                        <a:rPr lang="en-US" sz="1000" dirty="0">
                          <a:latin typeface="+mn-lt"/>
                        </a:rPr>
                        <a:t>Apria Health</a:t>
                      </a:r>
                    </a:p>
                  </a:txBody>
                  <a:tcPr marL="50294" marR="0" marT="0" marB="0" anchor="ctr"/>
                </a:tc>
                <a:tc>
                  <a:txBody>
                    <a:bodyPr/>
                    <a:lstStyle/>
                    <a:p>
                      <a:pPr algn="l"/>
                      <a:r>
                        <a:rPr lang="en-US" sz="1000" b="1" dirty="0">
                          <a:latin typeface="+mn-lt"/>
                        </a:rPr>
                        <a:t>Healthcare</a:t>
                      </a:r>
                    </a:p>
                  </a:txBody>
                  <a:tcPr marL="50294" marR="0" marT="0" marB="0" anchor="ctr"/>
                </a:tc>
                <a:tc>
                  <a:txBody>
                    <a:bodyPr/>
                    <a:lstStyle/>
                    <a:p>
                      <a:pPr marL="0" marR="0" indent="0" algn="ctr" defTabSz="509412" rtl="0" eaLnBrk="1" fontAlgn="auto" latinLnBrk="0" hangingPunct="1">
                        <a:lnSpc>
                          <a:spcPct val="100000"/>
                        </a:lnSpc>
                        <a:spcBef>
                          <a:spcPts val="0"/>
                        </a:spcBef>
                        <a:spcAft>
                          <a:spcPts val="0"/>
                        </a:spcAft>
                        <a:buClrTx/>
                        <a:buSzTx/>
                        <a:buFontTx/>
                        <a:buNone/>
                        <a:tabLst/>
                        <a:defRPr/>
                      </a:pPr>
                      <a:r>
                        <a:rPr lang="en-US" sz="1000" dirty="0">
                          <a:latin typeface="+mn-lt"/>
                        </a:rPr>
                        <a:t>NA</a:t>
                      </a:r>
                    </a:p>
                  </a:txBody>
                  <a:tcPr marL="50294" marR="0" marT="0" marB="0" anchor="ctr"/>
                </a:tc>
                <a:tc>
                  <a:txBody>
                    <a:bodyPr/>
                    <a:lstStyle/>
                    <a:p>
                      <a:pPr marL="171450" marR="0" indent="-171450" algn="l" defTabSz="509412" rtl="0" eaLnBrk="1" fontAlgn="auto" latinLnBrk="0" hangingPunct="1">
                        <a:lnSpc>
                          <a:spcPts val="1000"/>
                        </a:lnSpc>
                        <a:spcBef>
                          <a:spcPts val="0"/>
                        </a:spcBef>
                        <a:spcAft>
                          <a:spcPts val="400"/>
                        </a:spcAft>
                        <a:buClrTx/>
                        <a:buSzPct val="100000"/>
                        <a:buFont typeface="Wingdings" panose="05000000000000000000" pitchFamily="2" charset="2"/>
                        <a:buChar char="§"/>
                        <a:tabLst>
                          <a:tab pos="88900" algn="l"/>
                        </a:tabLst>
                        <a:defRPr/>
                      </a:pPr>
                      <a:r>
                        <a:rPr lang="en-GB" sz="1000" dirty="0">
                          <a:latin typeface="Arial" panose="020B0604020202020204" pitchFamily="34" charset="0"/>
                          <a:ea typeface="HelvNeue Light for IBM" charset="77"/>
                          <a:cs typeface="Arial" panose="020B0604020202020204" pitchFamily="34" charset="0"/>
                        </a:rPr>
                        <a:t>IBM Cognos TM1</a:t>
                      </a:r>
                      <a:br>
                        <a:rPr lang="en-GB" sz="1000" dirty="0">
                          <a:latin typeface="Arial" panose="020B0604020202020204" pitchFamily="34" charset="0"/>
                          <a:ea typeface="HelvNeue Light for IBM" charset="77"/>
                          <a:cs typeface="Arial" panose="020B0604020202020204" pitchFamily="34" charset="0"/>
                        </a:rPr>
                      </a:br>
                      <a:r>
                        <a:rPr lang="en-GB" sz="1000" dirty="0">
                          <a:latin typeface="Arial" panose="020B0604020202020204" pitchFamily="34" charset="0"/>
                          <a:ea typeface="HelvNeue Light for IBM" charset="77"/>
                          <a:cs typeface="Arial" panose="020B0604020202020204" pitchFamily="34" charset="0"/>
                        </a:rPr>
                        <a:t>on Cloud</a:t>
                      </a:r>
                      <a:endParaRPr lang="en-US" sz="1000" dirty="0">
                        <a:latin typeface="Arial" panose="020B0604020202020204" pitchFamily="34" charset="0"/>
                        <a:ea typeface="HelvNeue Light for IBM" charset="77"/>
                        <a:cs typeface="Arial" panose="020B0604020202020204" pitchFamily="34" charset="0"/>
                      </a:endParaRPr>
                    </a:p>
                  </a:txBody>
                  <a:tcPr marL="50294" marR="0" marT="0" marB="0" anchor="ctr"/>
                </a:tc>
                <a:tc>
                  <a:txBody>
                    <a:bodyPr/>
                    <a:lstStyle/>
                    <a:p>
                      <a:pPr algn="ctr"/>
                      <a:r>
                        <a:rPr lang="en-US" sz="1000" dirty="0"/>
                        <a:t>12-18-15</a:t>
                      </a:r>
                    </a:p>
                  </a:txBody>
                  <a:tcPr marL="50294" marR="0" marT="0" marB="0" anchor="ctr"/>
                </a:tc>
                <a:tc>
                  <a:txBody>
                    <a:bodyPr/>
                    <a:lstStyle/>
                    <a:p>
                      <a:pPr algn="ctr"/>
                      <a:r>
                        <a:rPr lang="en-US" sz="1000" dirty="0">
                          <a:latin typeface="+mn-lt"/>
                          <a:hlinkClick r:id="rId8"/>
                        </a:rPr>
                        <a:t>Case Study</a:t>
                      </a:r>
                      <a:endParaRPr lang="en-US" sz="1000" dirty="0">
                        <a:latin typeface="+mn-lt"/>
                      </a:endParaRPr>
                    </a:p>
                  </a:txBody>
                  <a:tcPr marL="50294" marR="0" marT="0" marB="0" anchor="ctr"/>
                </a:tc>
                <a:extLst>
                  <a:ext uri="{0D108BD9-81ED-4DB2-BD59-A6C34878D82A}">
                    <a16:rowId xmlns:a16="http://schemas.microsoft.com/office/drawing/2014/main" val="10006"/>
                  </a:ext>
                </a:extLst>
              </a:tr>
              <a:tr h="397017">
                <a:tc>
                  <a:txBody>
                    <a:bodyPr/>
                    <a:lstStyle/>
                    <a:p>
                      <a:pPr algn="ctr" fontAlgn="b"/>
                      <a:r>
                        <a:rPr lang="en-US" sz="1000" b="0" i="0" u="none" strike="noStrike" dirty="0">
                          <a:solidFill>
                            <a:srgbClr val="000000"/>
                          </a:solidFill>
                          <a:effectLst/>
                          <a:latin typeface="+mn-lt"/>
                        </a:rPr>
                        <a:t>44</a:t>
                      </a:r>
                    </a:p>
                  </a:txBody>
                  <a:tcPr marL="10479" marR="10479" marT="10800" marB="0" anchor="ctr"/>
                </a:tc>
                <a:tc>
                  <a:txBody>
                    <a:bodyPr/>
                    <a:lstStyle/>
                    <a:p>
                      <a:pPr algn="l"/>
                      <a:r>
                        <a:rPr lang="en-US" sz="1000" dirty="0"/>
                        <a:t>athenahealth </a:t>
                      </a:r>
                      <a:endParaRPr lang="en-US" sz="1000" dirty="0">
                        <a:latin typeface="+mn-lt"/>
                      </a:endParaRPr>
                    </a:p>
                  </a:txBody>
                  <a:tcPr marL="50294" marR="0" marT="0" marB="0" anchor="ctr"/>
                </a:tc>
                <a:tc>
                  <a:txBody>
                    <a:bodyPr/>
                    <a:lstStyle/>
                    <a:p>
                      <a:pPr algn="l"/>
                      <a:r>
                        <a:rPr lang="en-US" sz="1000" b="1" dirty="0">
                          <a:latin typeface="+mn-lt"/>
                        </a:rPr>
                        <a:t>Healthcare</a:t>
                      </a:r>
                    </a:p>
                  </a:txBody>
                  <a:tcPr marL="50294" marR="0" marT="0" marB="0" anchor="ctr"/>
                </a:tc>
                <a:tc>
                  <a:txBody>
                    <a:bodyPr/>
                    <a:lstStyle/>
                    <a:p>
                      <a:pPr marL="0" marR="0" indent="0" algn="ctr" defTabSz="509412" rtl="0" eaLnBrk="1" fontAlgn="auto" latinLnBrk="0" hangingPunct="1">
                        <a:lnSpc>
                          <a:spcPct val="100000"/>
                        </a:lnSpc>
                        <a:spcBef>
                          <a:spcPts val="0"/>
                        </a:spcBef>
                        <a:spcAft>
                          <a:spcPts val="0"/>
                        </a:spcAft>
                        <a:buClrTx/>
                        <a:buSzTx/>
                        <a:buFontTx/>
                        <a:buNone/>
                        <a:tabLst/>
                        <a:defRPr/>
                      </a:pPr>
                      <a:r>
                        <a:rPr lang="en-US" sz="1000" dirty="0">
                          <a:latin typeface="+mn-lt"/>
                        </a:rPr>
                        <a:t>NA</a:t>
                      </a:r>
                    </a:p>
                  </a:txBody>
                  <a:tcPr marL="50294" marR="0" marT="0" marB="0" anchor="ctr"/>
                </a:tc>
                <a:tc>
                  <a:txBody>
                    <a:bodyPr/>
                    <a:lstStyle/>
                    <a:p>
                      <a:pPr marL="188595" indent="-188595" algn="l">
                        <a:buClr>
                          <a:srgbClr val="000000"/>
                        </a:buClr>
                        <a:buSzPct val="100000"/>
                        <a:buFont typeface="Arial" panose="020B0604020202020204" pitchFamily="34" charset="0"/>
                        <a:buChar char="•"/>
                        <a:defRPr/>
                      </a:pPr>
                      <a:r>
                        <a:rPr lang="en-GB" altLang="en-US" sz="1000" dirty="0">
                          <a:latin typeface="Arial" panose="020B0604020202020204" pitchFamily="34" charset="0"/>
                          <a:cs typeface="Arial Unicode MS" panose="020B0604020202020204" pitchFamily="34" charset="-128"/>
                        </a:rPr>
                        <a:t>IBM Cognos Disclosure Management</a:t>
                      </a:r>
                    </a:p>
                    <a:p>
                      <a:pPr marL="188595" indent="-188595" algn="l">
                        <a:buClr>
                          <a:srgbClr val="000000"/>
                        </a:buClr>
                        <a:buSzPct val="100000"/>
                        <a:buFont typeface="Arial" panose="020B0604020202020204" pitchFamily="34" charset="0"/>
                        <a:buChar char="•"/>
                        <a:defRPr/>
                      </a:pPr>
                      <a:r>
                        <a:rPr lang="en-GB" altLang="en-US" sz="1000" dirty="0">
                          <a:latin typeface="Arial" panose="020B0604020202020204" pitchFamily="34" charset="0"/>
                          <a:cs typeface="Arial Unicode MS" panose="020B0604020202020204" pitchFamily="34" charset="-128"/>
                        </a:rPr>
                        <a:t>IBM Cognos TM1</a:t>
                      </a:r>
                    </a:p>
                  </a:txBody>
                  <a:tcPr marL="50294" marR="0" marT="0" marB="0" anchor="ctr"/>
                </a:tc>
                <a:tc>
                  <a:txBody>
                    <a:bodyPr/>
                    <a:lstStyle/>
                    <a:p>
                      <a:pPr algn="ctr"/>
                      <a:r>
                        <a:rPr lang="en-US" sz="1000" dirty="0"/>
                        <a:t>07-03-15</a:t>
                      </a:r>
                    </a:p>
                  </a:txBody>
                  <a:tcPr marL="50294" marR="0" marT="0" marB="0" anchor="ctr"/>
                </a:tc>
                <a:tc>
                  <a:txBody>
                    <a:bodyPr/>
                    <a:lstStyle/>
                    <a:p>
                      <a:pPr algn="ctr"/>
                      <a:r>
                        <a:rPr lang="en-US" sz="1000" dirty="0">
                          <a:latin typeface="+mn-lt"/>
                          <a:hlinkClick r:id="rId9"/>
                        </a:rPr>
                        <a:t>Case</a:t>
                      </a:r>
                      <a:r>
                        <a:rPr lang="en-US" sz="1000" baseline="0" dirty="0">
                          <a:latin typeface="+mn-lt"/>
                          <a:hlinkClick r:id="rId9"/>
                        </a:rPr>
                        <a:t> Study</a:t>
                      </a:r>
                      <a:endParaRPr lang="en-US" sz="1000" dirty="0">
                        <a:latin typeface="+mn-lt"/>
                      </a:endParaRPr>
                    </a:p>
                  </a:txBody>
                  <a:tcPr marL="50294" marR="0" marT="0" marB="0" anchor="ctr"/>
                </a:tc>
                <a:extLst>
                  <a:ext uri="{0D108BD9-81ED-4DB2-BD59-A6C34878D82A}">
                    <a16:rowId xmlns:a16="http://schemas.microsoft.com/office/drawing/2014/main" val="10007"/>
                  </a:ext>
                </a:extLst>
              </a:tr>
              <a:tr h="468275">
                <a:tc>
                  <a:txBody>
                    <a:bodyPr/>
                    <a:lstStyle/>
                    <a:p>
                      <a:pPr algn="ctr" fontAlgn="b"/>
                      <a:r>
                        <a:rPr lang="en-US" sz="1000" b="0" i="0" u="none" strike="noStrike" dirty="0">
                          <a:solidFill>
                            <a:srgbClr val="000000"/>
                          </a:solidFill>
                          <a:effectLst/>
                          <a:latin typeface="+mn-lt"/>
                        </a:rPr>
                        <a:t>45</a:t>
                      </a:r>
                    </a:p>
                  </a:txBody>
                  <a:tcPr marL="10479" marR="10479" marT="10800" marB="0" anchor="ctr"/>
                </a:tc>
                <a:tc>
                  <a:txBody>
                    <a:bodyPr/>
                    <a:lstStyle/>
                    <a:p>
                      <a:pPr algn="l"/>
                      <a:r>
                        <a:rPr lang="en-US" sz="1000" dirty="0"/>
                        <a:t>B. Braun </a:t>
                      </a:r>
                      <a:r>
                        <a:rPr lang="en-US" sz="1000" dirty="0" err="1"/>
                        <a:t>Melsungen</a:t>
                      </a:r>
                      <a:r>
                        <a:rPr lang="en-US" sz="1000" dirty="0"/>
                        <a:t> AG</a:t>
                      </a:r>
                    </a:p>
                  </a:txBody>
                  <a:tcPr marL="50294" marR="0" marT="0" marB="0" anchor="ctr"/>
                </a:tc>
                <a:tc>
                  <a:txBody>
                    <a:bodyPr/>
                    <a:lstStyle/>
                    <a:p>
                      <a:pPr marL="0" marR="0" indent="0" algn="l" defTabSz="509412" rtl="0" eaLnBrk="1" fontAlgn="auto" latinLnBrk="0" hangingPunct="1">
                        <a:lnSpc>
                          <a:spcPct val="100000"/>
                        </a:lnSpc>
                        <a:spcBef>
                          <a:spcPts val="0"/>
                        </a:spcBef>
                        <a:spcAft>
                          <a:spcPts val="0"/>
                        </a:spcAft>
                        <a:buClrTx/>
                        <a:buSzTx/>
                        <a:buFontTx/>
                        <a:buNone/>
                        <a:tabLst/>
                        <a:defRPr/>
                      </a:pPr>
                      <a:r>
                        <a:rPr lang="en-US" sz="1000" b="1" dirty="0">
                          <a:latin typeface="+mn-lt"/>
                        </a:rPr>
                        <a:t>Healthcare</a:t>
                      </a:r>
                    </a:p>
                  </a:txBody>
                  <a:tcPr marL="50294" marR="0" marT="0" marB="0" anchor="ctr"/>
                </a:tc>
                <a:tc>
                  <a:txBody>
                    <a:bodyPr/>
                    <a:lstStyle/>
                    <a:p>
                      <a:pPr marL="0" marR="0" indent="0" algn="ctr" defTabSz="509412" rtl="0" eaLnBrk="1" fontAlgn="auto" latinLnBrk="0" hangingPunct="1">
                        <a:lnSpc>
                          <a:spcPct val="100000"/>
                        </a:lnSpc>
                        <a:spcBef>
                          <a:spcPts val="0"/>
                        </a:spcBef>
                        <a:spcAft>
                          <a:spcPts val="0"/>
                        </a:spcAft>
                        <a:buClrTx/>
                        <a:buSzTx/>
                        <a:buFontTx/>
                        <a:buNone/>
                        <a:tabLst/>
                        <a:defRPr/>
                      </a:pPr>
                      <a:r>
                        <a:rPr lang="en-US" sz="1000" dirty="0">
                          <a:latin typeface="+mn-lt"/>
                        </a:rPr>
                        <a:t>Europe</a:t>
                      </a:r>
                    </a:p>
                  </a:txBody>
                  <a:tcPr marL="50294" marR="0" marT="0" marB="0" anchor="ctr"/>
                </a:tc>
                <a:tc>
                  <a:txBody>
                    <a:bodyPr/>
                    <a:lstStyle/>
                    <a:p>
                      <a:pPr marL="97790" indent="-97790" algn="l">
                        <a:buFont typeface="Arial" pitchFamily="34" charset="0"/>
                        <a:buChar char="•"/>
                        <a:defRPr/>
                      </a:pPr>
                      <a:r>
                        <a:rPr lang="en-GB" sz="1000" dirty="0">
                          <a:latin typeface="Arial" panose="020B0604020202020204" pitchFamily="34" charset="0"/>
                          <a:cs typeface="Arial" panose="020B0604020202020204" pitchFamily="34" charset="0"/>
                        </a:rPr>
                        <a:t>IBM® Cognos TM1</a:t>
                      </a:r>
                    </a:p>
                    <a:p>
                      <a:pPr marL="97790" indent="-97790" algn="l">
                        <a:buFont typeface="Arial" pitchFamily="34" charset="0"/>
                        <a:buChar char="•"/>
                        <a:defRPr/>
                      </a:pPr>
                      <a:r>
                        <a:rPr lang="en-GB" sz="1000" dirty="0">
                          <a:latin typeface="Arial" panose="020B0604020202020204" pitchFamily="34" charset="0"/>
                          <a:cs typeface="Arial" panose="020B0604020202020204" pitchFamily="34" charset="0"/>
                        </a:rPr>
                        <a:t>IBM </a:t>
                      </a:r>
                      <a:r>
                        <a:rPr lang="en-GB" sz="1000" dirty="0" err="1">
                          <a:latin typeface="Arial" panose="020B0604020202020204" pitchFamily="34" charset="0"/>
                          <a:cs typeface="Arial" panose="020B0604020202020204" pitchFamily="34" charset="0"/>
                        </a:rPr>
                        <a:t>Cognos</a:t>
                      </a:r>
                      <a:r>
                        <a:rPr lang="en-GB" sz="1000" dirty="0">
                          <a:latin typeface="Arial" panose="020B0604020202020204" pitchFamily="34" charset="0"/>
                          <a:cs typeface="Arial" panose="020B0604020202020204" pitchFamily="34" charset="0"/>
                        </a:rPr>
                        <a:t> Controller</a:t>
                      </a:r>
                    </a:p>
                    <a:p>
                      <a:pPr marL="97790" indent="-97790" algn="l">
                        <a:buFont typeface="Arial" pitchFamily="34" charset="0"/>
                        <a:buChar char="•"/>
                        <a:defRPr/>
                      </a:pPr>
                      <a:r>
                        <a:rPr lang="en-GB" sz="1000" dirty="0">
                          <a:latin typeface="Arial" panose="020B0604020202020204" pitchFamily="34" charset="0"/>
                          <a:cs typeface="Arial" panose="020B0604020202020204" pitchFamily="34" charset="0"/>
                        </a:rPr>
                        <a:t>IBM </a:t>
                      </a:r>
                      <a:r>
                        <a:rPr lang="en-GB" sz="1000" dirty="0" err="1">
                          <a:latin typeface="Arial" panose="020B0604020202020204" pitchFamily="34" charset="0"/>
                          <a:cs typeface="Arial" panose="020B0604020202020204" pitchFamily="34" charset="0"/>
                        </a:rPr>
                        <a:t>Cognos</a:t>
                      </a:r>
                      <a:r>
                        <a:rPr lang="en-GB" sz="1000" dirty="0">
                          <a:latin typeface="Arial" panose="020B0604020202020204" pitchFamily="34" charset="0"/>
                          <a:cs typeface="Arial" panose="020B0604020202020204" pitchFamily="34" charset="0"/>
                        </a:rPr>
                        <a:t> Disclosure Management</a:t>
                      </a:r>
                    </a:p>
                  </a:txBody>
                  <a:tcPr marL="50294" marR="10478" marT="10802" marB="0" anchor="ctr"/>
                </a:tc>
                <a:tc>
                  <a:txBody>
                    <a:bodyPr/>
                    <a:lstStyle/>
                    <a:p>
                      <a:pPr algn="ctr"/>
                      <a:r>
                        <a:rPr lang="en-US" sz="1000" dirty="0"/>
                        <a:t>04-24-15</a:t>
                      </a:r>
                    </a:p>
                  </a:txBody>
                  <a:tcPr marL="50294" marR="0" marT="0" marB="0" anchor="ctr"/>
                </a:tc>
                <a:tc>
                  <a:txBody>
                    <a:bodyPr/>
                    <a:lstStyle/>
                    <a:p>
                      <a:pPr algn="ctr"/>
                      <a:r>
                        <a:rPr lang="en-US" sz="1000" dirty="0">
                          <a:latin typeface="+mn-lt"/>
                          <a:hlinkClick r:id="rId10"/>
                        </a:rPr>
                        <a:t>Case Study</a:t>
                      </a:r>
                      <a:endParaRPr lang="en-US" sz="1000" dirty="0">
                        <a:latin typeface="+mn-lt"/>
                      </a:endParaRPr>
                    </a:p>
                  </a:txBody>
                  <a:tcPr marL="50294" marR="0" marT="0" marB="0" anchor="ctr"/>
                </a:tc>
                <a:extLst>
                  <a:ext uri="{0D108BD9-81ED-4DB2-BD59-A6C34878D82A}">
                    <a16:rowId xmlns:a16="http://schemas.microsoft.com/office/drawing/2014/main" val="10008"/>
                  </a:ext>
                </a:extLst>
              </a:tr>
              <a:tr h="528981">
                <a:tc>
                  <a:txBody>
                    <a:bodyPr/>
                    <a:lstStyle/>
                    <a:p>
                      <a:pPr algn="ctr" fontAlgn="b"/>
                      <a:r>
                        <a:rPr lang="en-US" sz="1000" b="0" i="0" u="none" strike="noStrike" dirty="0">
                          <a:solidFill>
                            <a:srgbClr val="000000"/>
                          </a:solidFill>
                          <a:effectLst/>
                          <a:latin typeface="Arial" panose="020B0604020202020204" pitchFamily="34" charset="0"/>
                          <a:cs typeface="Arial" panose="020B0604020202020204" pitchFamily="34" charset="0"/>
                        </a:rPr>
                        <a:t>46</a:t>
                      </a:r>
                    </a:p>
                  </a:txBody>
                  <a:tcPr marL="10479" marR="10479" marT="10800" marB="0" anchor="ctr"/>
                </a:tc>
                <a:tc>
                  <a:txBody>
                    <a:bodyPr/>
                    <a:lstStyle/>
                    <a:p>
                      <a:pPr marL="0" marR="0" lvl="0" indent="0" algn="l" defTabSz="509412"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Fresenius Medical Care</a:t>
                      </a:r>
                    </a:p>
                  </a:txBody>
                  <a:tcPr marL="50294" marR="0" marT="0" marB="0" anchor="ctr"/>
                </a:tc>
                <a:tc>
                  <a:txBody>
                    <a:bodyPr/>
                    <a:lstStyle/>
                    <a:p>
                      <a:pPr algn="l"/>
                      <a:r>
                        <a:rPr lang="en-US" sz="1000" b="1" dirty="0">
                          <a:solidFill>
                            <a:schemeClr val="tx1"/>
                          </a:solidFill>
                          <a:latin typeface="+mn-lt"/>
                        </a:rPr>
                        <a:t>Healthcare</a:t>
                      </a:r>
                    </a:p>
                  </a:txBody>
                  <a:tcPr marL="50294" marR="0" marT="0" marB="0" anchor="ctr"/>
                </a:tc>
                <a:tc>
                  <a:txBody>
                    <a:bodyPr/>
                    <a:lstStyle/>
                    <a:p>
                      <a:pPr algn="ctr"/>
                      <a:r>
                        <a:rPr lang="en-US" sz="1000" dirty="0">
                          <a:solidFill>
                            <a:schemeClr val="tx1"/>
                          </a:solidFill>
                          <a:latin typeface="+mn-lt"/>
                        </a:rPr>
                        <a:t>Europe</a:t>
                      </a:r>
                    </a:p>
                  </a:txBody>
                  <a:tcPr marL="50294" marR="10478" marT="10802" marB="0" anchor="ctr"/>
                </a:tc>
                <a:tc>
                  <a:txBody>
                    <a:bodyPr/>
                    <a:lstStyle/>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dirty="0">
                          <a:solidFill>
                            <a:schemeClr val="tx1"/>
                          </a:solidFill>
                          <a:latin typeface="Arial" panose="020B0604020202020204" pitchFamily="34" charset="0"/>
                          <a:ea typeface="HelvNeue Light for IBM" charset="77"/>
                          <a:cs typeface="Arial" panose="020B0604020202020204" pitchFamily="34" charset="0"/>
                        </a:rPr>
                        <a:t>Cognos Disclosure Management</a:t>
                      </a:r>
                    </a:p>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dirty="0">
                          <a:solidFill>
                            <a:schemeClr val="tx1"/>
                          </a:solidFill>
                          <a:latin typeface="Arial" panose="020B0604020202020204" pitchFamily="34" charset="0"/>
                          <a:ea typeface="HelvNeue Light for IBM" charset="77"/>
                          <a:cs typeface="Arial" panose="020B0604020202020204" pitchFamily="34" charset="0"/>
                        </a:rPr>
                        <a:t>Cognos Financial</a:t>
                      </a:r>
                      <a:r>
                        <a:rPr lang="en-US" sz="1000" baseline="0" dirty="0">
                          <a:solidFill>
                            <a:schemeClr val="tx1"/>
                          </a:solidFill>
                          <a:latin typeface="Arial" panose="020B0604020202020204" pitchFamily="34" charset="0"/>
                          <a:ea typeface="HelvNeue Light for IBM" charset="77"/>
                          <a:cs typeface="Arial" panose="020B0604020202020204" pitchFamily="34" charset="0"/>
                        </a:rPr>
                        <a:t> Statement Reporting</a:t>
                      </a:r>
                      <a:endParaRPr lang="en-US" sz="1000" dirty="0">
                        <a:solidFill>
                          <a:schemeClr val="tx1"/>
                        </a:solidFill>
                        <a:latin typeface="Arial" panose="020B0604020202020204" pitchFamily="34" charset="0"/>
                        <a:ea typeface="HelvNeue Light for IBM" charset="77"/>
                        <a:cs typeface="Arial" panose="020B0604020202020204" pitchFamily="34" charset="0"/>
                      </a:endParaRPr>
                    </a:p>
                  </a:txBody>
                  <a:tcPr marL="50294" marR="10478" marT="10802" marB="0" anchor="ctr"/>
                </a:tc>
                <a:tc>
                  <a:txBody>
                    <a:bodyPr/>
                    <a:lstStyle/>
                    <a:p>
                      <a:pPr algn="ctr"/>
                      <a:r>
                        <a:rPr lang="en-US" sz="1000" i="0" dirty="0">
                          <a:solidFill>
                            <a:schemeClr val="tx1"/>
                          </a:solidFill>
                          <a:latin typeface="+mn-lt"/>
                        </a:rPr>
                        <a:t>10-03-12</a:t>
                      </a:r>
                    </a:p>
                  </a:txBody>
                  <a:tcPr marL="50294" marR="0" marT="0" marB="0" anchor="ctr"/>
                </a:tc>
                <a:tc>
                  <a:txBody>
                    <a:bodyPr/>
                    <a:lstStyle/>
                    <a:p>
                      <a:pPr algn="ctr"/>
                      <a:r>
                        <a:rPr lang="en-US" sz="1000" dirty="0">
                          <a:solidFill>
                            <a:schemeClr val="tx1"/>
                          </a:solidFill>
                          <a:latin typeface="+mn-lt"/>
                          <a:hlinkClick r:id="rId11"/>
                        </a:rPr>
                        <a:t>Case</a:t>
                      </a:r>
                      <a:r>
                        <a:rPr lang="en-US" sz="1000" baseline="0" dirty="0">
                          <a:solidFill>
                            <a:schemeClr val="tx1"/>
                          </a:solidFill>
                          <a:latin typeface="+mn-lt"/>
                          <a:hlinkClick r:id="rId11"/>
                        </a:rPr>
                        <a:t> Study</a:t>
                      </a:r>
                      <a:endParaRPr lang="en-US" sz="1000" baseline="0" dirty="0">
                        <a:solidFill>
                          <a:schemeClr val="tx1"/>
                        </a:solidFill>
                        <a:latin typeface="+mn-lt"/>
                      </a:endParaRPr>
                    </a:p>
                  </a:txBody>
                  <a:tcPr marL="50294" marR="0" marT="0" marB="0" anchor="ctr"/>
                </a:tc>
                <a:extLst>
                  <a:ext uri="{0D108BD9-81ED-4DB2-BD59-A6C34878D82A}">
                    <a16:rowId xmlns:a16="http://schemas.microsoft.com/office/drawing/2014/main" val="10009"/>
                  </a:ext>
                </a:extLst>
              </a:tr>
              <a:tr h="668739">
                <a:tc>
                  <a:txBody>
                    <a:bodyPr/>
                    <a:lstStyle/>
                    <a:p>
                      <a:pPr algn="ctr" fontAlgn="b"/>
                      <a:r>
                        <a:rPr lang="en-US" sz="1000" b="0" i="0" u="none" strike="noStrike" dirty="0">
                          <a:solidFill>
                            <a:srgbClr val="000000"/>
                          </a:solidFill>
                          <a:effectLst/>
                          <a:latin typeface="+mn-lt"/>
                        </a:rPr>
                        <a:t>47</a:t>
                      </a:r>
                    </a:p>
                  </a:txBody>
                  <a:tcPr marL="10479" marR="10479" marT="10800" marB="0" anchor="ctr"/>
                </a:tc>
                <a:tc>
                  <a:txBody>
                    <a:bodyPr/>
                    <a:lstStyle/>
                    <a:p>
                      <a:pPr algn="l"/>
                      <a:r>
                        <a:rPr lang="en-US" sz="1000" dirty="0">
                          <a:solidFill>
                            <a:schemeClr val="tx2"/>
                          </a:solidFill>
                          <a:latin typeface="+mn-lt"/>
                        </a:rPr>
                        <a:t>International</a:t>
                      </a:r>
                      <a:r>
                        <a:rPr lang="en-US" sz="1000" baseline="0" dirty="0">
                          <a:solidFill>
                            <a:schemeClr val="tx2"/>
                          </a:solidFill>
                          <a:latin typeface="+mn-lt"/>
                        </a:rPr>
                        <a:t> Medical Corps</a:t>
                      </a:r>
                      <a:endParaRPr lang="en-US" sz="1000" dirty="0">
                        <a:solidFill>
                          <a:schemeClr val="tx2"/>
                        </a:solidFill>
                        <a:latin typeface="+mn-lt"/>
                      </a:endParaRPr>
                    </a:p>
                  </a:txBody>
                  <a:tcPr marL="50294" marR="0" marT="0" marB="0" anchor="ctr"/>
                </a:tc>
                <a:tc>
                  <a:txBody>
                    <a:bodyPr/>
                    <a:lstStyle/>
                    <a:p>
                      <a:pPr algn="l"/>
                      <a:r>
                        <a:rPr lang="en-US" sz="1000" b="1" dirty="0">
                          <a:latin typeface="+mn-lt"/>
                        </a:rPr>
                        <a:t>Healthcare</a:t>
                      </a:r>
                    </a:p>
                  </a:txBody>
                  <a:tcPr marL="50294" marR="0" marT="0" marB="0" anchor="ctr"/>
                </a:tc>
                <a:tc>
                  <a:txBody>
                    <a:bodyPr/>
                    <a:lstStyle/>
                    <a:p>
                      <a:pPr marL="0" marR="0" indent="0" algn="ctr" defTabSz="509412" rtl="0" eaLnBrk="1" fontAlgn="auto" latinLnBrk="0" hangingPunct="1">
                        <a:lnSpc>
                          <a:spcPct val="100000"/>
                        </a:lnSpc>
                        <a:spcBef>
                          <a:spcPts val="0"/>
                        </a:spcBef>
                        <a:spcAft>
                          <a:spcPts val="0"/>
                        </a:spcAft>
                        <a:buClrTx/>
                        <a:buSzTx/>
                        <a:buFontTx/>
                        <a:buNone/>
                        <a:tabLst/>
                        <a:defRPr/>
                      </a:pPr>
                      <a:r>
                        <a:rPr lang="en-US" sz="1000" dirty="0">
                          <a:latin typeface="+mn-lt"/>
                        </a:rPr>
                        <a:t>NA</a:t>
                      </a:r>
                    </a:p>
                  </a:txBody>
                  <a:tcPr marL="50294" marR="0" marT="0" marB="0" anchor="ctr"/>
                </a:tc>
                <a:tc>
                  <a:txBody>
                    <a:bodyPr/>
                    <a:lstStyle/>
                    <a:p>
                      <a:pPr marL="171450" indent="-171450" algn="l">
                        <a:lnSpc>
                          <a:spcPts val="1000"/>
                        </a:lnSpc>
                        <a:spcAft>
                          <a:spcPts val="400"/>
                        </a:spcAft>
                        <a:buClr>
                          <a:schemeClr val="tx1"/>
                        </a:buClr>
                        <a:buSzPct val="100000"/>
                        <a:buFont typeface="Arial" charset="0"/>
                        <a:buChar char="•"/>
                        <a:tabLst>
                          <a:tab pos="88900" algn="l"/>
                        </a:tabLst>
                        <a:defRPr/>
                      </a:pPr>
                      <a:r>
                        <a:rPr lang="en-US" sz="1000" dirty="0">
                          <a:solidFill>
                            <a:prstClr val="black"/>
                          </a:solidFill>
                          <a:latin typeface="Arial" panose="020B0604020202020204" pitchFamily="34" charset="0"/>
                          <a:cs typeface="Arial" panose="020B0604020202020204" pitchFamily="34" charset="0"/>
                        </a:rPr>
                        <a:t>Cognos Analytics</a:t>
                      </a:r>
                    </a:p>
                    <a:p>
                      <a:pPr marL="171450" indent="-171450" algn="l">
                        <a:lnSpc>
                          <a:spcPts val="1000"/>
                        </a:lnSpc>
                        <a:spcAft>
                          <a:spcPts val="400"/>
                        </a:spcAft>
                        <a:buClr>
                          <a:schemeClr val="tx1"/>
                        </a:buClr>
                        <a:buSzPct val="100000"/>
                        <a:buFont typeface="Arial" charset="0"/>
                        <a:buChar char="•"/>
                        <a:tabLst>
                          <a:tab pos="88900" algn="l"/>
                        </a:tabLst>
                        <a:defRPr/>
                      </a:pPr>
                      <a:r>
                        <a:rPr lang="en-US" sz="1000" dirty="0">
                          <a:solidFill>
                            <a:prstClr val="black"/>
                          </a:solidFill>
                          <a:latin typeface="Arial" panose="020B0604020202020204" pitchFamily="34" charset="0"/>
                          <a:cs typeface="Arial" panose="020B0604020202020204" pitchFamily="34" charset="0"/>
                        </a:rPr>
                        <a:t>Cognos TM1</a:t>
                      </a:r>
                    </a:p>
                    <a:p>
                      <a:pPr marL="171450" indent="-171450" algn="l">
                        <a:lnSpc>
                          <a:spcPts val="1000"/>
                        </a:lnSpc>
                        <a:spcAft>
                          <a:spcPts val="400"/>
                        </a:spcAft>
                        <a:buClr>
                          <a:schemeClr val="tx1"/>
                        </a:buClr>
                        <a:buSzPct val="100000"/>
                        <a:buFont typeface="Arial" charset="0"/>
                        <a:buChar char="•"/>
                        <a:tabLst>
                          <a:tab pos="88900" algn="l"/>
                        </a:tabLst>
                        <a:defRPr/>
                      </a:pPr>
                      <a:r>
                        <a:rPr lang="en-US" sz="1000" dirty="0">
                          <a:solidFill>
                            <a:prstClr val="black"/>
                          </a:solidFill>
                          <a:latin typeface="Arial" panose="020B0604020202020204" pitchFamily="34" charset="0"/>
                          <a:cs typeface="Arial" panose="020B0604020202020204" pitchFamily="34" charset="0"/>
                        </a:rPr>
                        <a:t>SPSS Statistics  </a:t>
                      </a:r>
                    </a:p>
                  </a:txBody>
                  <a:tcPr marL="50294" marR="0" marT="0" marB="0" anchor="ctr"/>
                </a:tc>
                <a:tc>
                  <a:txBody>
                    <a:bodyPr/>
                    <a:lstStyle/>
                    <a:p>
                      <a:pPr algn="ctr"/>
                      <a:r>
                        <a:rPr lang="en-US" sz="1000" dirty="0"/>
                        <a:t>04-28-16</a:t>
                      </a:r>
                    </a:p>
                  </a:txBody>
                  <a:tcPr marL="50294" marR="0" marT="0" marB="0" anchor="ctr"/>
                </a:tc>
                <a:tc>
                  <a:txBody>
                    <a:bodyPr/>
                    <a:lstStyle/>
                    <a:p>
                      <a:pPr algn="ctr"/>
                      <a:r>
                        <a:rPr lang="en-US" sz="1000" dirty="0">
                          <a:latin typeface="+mn-lt"/>
                          <a:hlinkClick r:id="rId12"/>
                        </a:rPr>
                        <a:t>Case Study</a:t>
                      </a:r>
                      <a:endParaRPr lang="en-US" sz="1000" dirty="0">
                        <a:latin typeface="+mn-lt"/>
                      </a:endParaRPr>
                    </a:p>
                  </a:txBody>
                  <a:tcPr marL="50294" marR="0" marT="0" marB="0" anchor="ctr"/>
                </a:tc>
                <a:extLst>
                  <a:ext uri="{0D108BD9-81ED-4DB2-BD59-A6C34878D82A}">
                    <a16:rowId xmlns:a16="http://schemas.microsoft.com/office/drawing/2014/main" val="1120765225"/>
                  </a:ext>
                </a:extLst>
              </a:tr>
              <a:tr h="668739">
                <a:tc>
                  <a:txBody>
                    <a:bodyPr/>
                    <a:lstStyle/>
                    <a:p>
                      <a:pPr algn="ctr" fontAlgn="b"/>
                      <a:r>
                        <a:rPr lang="en-US" sz="1000" b="0" i="0" u="none" strike="noStrike" dirty="0">
                          <a:solidFill>
                            <a:srgbClr val="000000"/>
                          </a:solidFill>
                          <a:effectLst/>
                          <a:latin typeface="+mn-lt"/>
                        </a:rPr>
                        <a:t>48</a:t>
                      </a:r>
                    </a:p>
                  </a:txBody>
                  <a:tcPr marL="10479" marR="10479" marT="10800" marB="0" anchor="ctr"/>
                </a:tc>
                <a:tc>
                  <a:txBody>
                    <a:bodyPr/>
                    <a:lstStyle/>
                    <a:p>
                      <a:pPr algn="l"/>
                      <a:r>
                        <a:rPr lang="en-US" sz="1000" dirty="0"/>
                        <a:t>Ornge</a:t>
                      </a:r>
                    </a:p>
                  </a:txBody>
                  <a:tcPr marL="50294" marR="0" marT="0" marB="0" anchor="ctr"/>
                </a:tc>
                <a:tc>
                  <a:txBody>
                    <a:bodyPr/>
                    <a:lstStyle/>
                    <a:p>
                      <a:pPr marL="0" marR="0" indent="0" algn="l" defTabSz="509292" rtl="0" eaLnBrk="1" fontAlgn="ctr" latinLnBrk="0" hangingPunct="1">
                        <a:lnSpc>
                          <a:spcPct val="100000"/>
                        </a:lnSpc>
                        <a:spcBef>
                          <a:spcPts val="0"/>
                        </a:spcBef>
                        <a:spcAft>
                          <a:spcPts val="0"/>
                        </a:spcAft>
                        <a:buClrTx/>
                        <a:buSzTx/>
                        <a:buFontTx/>
                        <a:buNone/>
                        <a:tabLst/>
                        <a:defRPr/>
                      </a:pPr>
                      <a:r>
                        <a:rPr lang="en-US" sz="1000" b="1" i="0" u="none" strike="noStrike" dirty="0">
                          <a:solidFill>
                            <a:srgbClr val="000000"/>
                          </a:solidFill>
                          <a:effectLst/>
                          <a:latin typeface="Arial" charset="0"/>
                        </a:rPr>
                        <a:t>Healthcare/</a:t>
                      </a:r>
                    </a:p>
                    <a:p>
                      <a:pPr marL="0" marR="0" indent="0" algn="l" defTabSz="509292" rtl="0" eaLnBrk="1" fontAlgn="ctr" latinLnBrk="0" hangingPunct="1">
                        <a:lnSpc>
                          <a:spcPct val="100000"/>
                        </a:lnSpc>
                        <a:spcBef>
                          <a:spcPts val="0"/>
                        </a:spcBef>
                        <a:spcAft>
                          <a:spcPts val="0"/>
                        </a:spcAft>
                        <a:buClrTx/>
                        <a:buSzTx/>
                        <a:buFontTx/>
                        <a:buNone/>
                        <a:tabLst/>
                        <a:defRPr/>
                      </a:pPr>
                      <a:r>
                        <a:rPr lang="en-US" sz="1000" b="1" i="0" u="none" strike="noStrike" dirty="0">
                          <a:solidFill>
                            <a:srgbClr val="000000"/>
                          </a:solidFill>
                          <a:effectLst/>
                          <a:latin typeface="Arial" charset="0"/>
                        </a:rPr>
                        <a:t>Transportation</a:t>
                      </a:r>
                    </a:p>
                  </a:txBody>
                  <a:tcPr marL="12700" marR="12700" marT="12700" marB="0" anchor="ctr"/>
                </a:tc>
                <a:tc>
                  <a:txBody>
                    <a:bodyPr/>
                    <a:lstStyle/>
                    <a:p>
                      <a:pPr algn="ctr" fontAlgn="b"/>
                      <a:r>
                        <a:rPr lang="en-US" sz="1000" b="0" i="0" u="none" strike="noStrike" dirty="0">
                          <a:solidFill>
                            <a:srgbClr val="000000"/>
                          </a:solidFill>
                          <a:effectLst/>
                          <a:latin typeface="Arial" charset="0"/>
                        </a:rPr>
                        <a:t>NA</a:t>
                      </a:r>
                    </a:p>
                  </a:txBody>
                  <a:tcPr marL="12700" marR="12700" marT="12700" marB="0" anchor="ctr"/>
                </a:tc>
                <a:tc>
                  <a:txBody>
                    <a:bodyPr/>
                    <a:lstStyle/>
                    <a:p>
                      <a:pPr marL="171450" lvl="0" indent="-171450" algn="l">
                        <a:buClr>
                          <a:schemeClr val="tx1"/>
                        </a:buClr>
                        <a:buFont typeface="Arial" charset="0"/>
                        <a:buChar char="•"/>
                      </a:pPr>
                      <a:r>
                        <a:rPr lang="en-US" sz="1000" dirty="0">
                          <a:latin typeface="Arial" charset="0"/>
                          <a:ea typeface="Arial" charset="0"/>
                          <a:cs typeface="Arial" charset="0"/>
                        </a:rPr>
                        <a:t>IBM Cognos Disclosure Management </a:t>
                      </a:r>
                    </a:p>
                    <a:p>
                      <a:pPr marL="171450" lvl="0" indent="-171450" algn="l">
                        <a:buClr>
                          <a:schemeClr val="tx1"/>
                        </a:buClr>
                        <a:buFont typeface="Arial" charset="0"/>
                        <a:buChar char="•"/>
                      </a:pPr>
                      <a:r>
                        <a:rPr lang="en-US" sz="1000" dirty="0">
                          <a:latin typeface="Arial" charset="0"/>
                          <a:ea typeface="Arial" charset="0"/>
                          <a:cs typeface="Arial" charset="0"/>
                        </a:rPr>
                        <a:t>IBM Cognos TM1</a:t>
                      </a:r>
                    </a:p>
                  </a:txBody>
                  <a:tcPr marL="12700" marR="12700" marT="12700" marB="0" anchor="ctr"/>
                </a:tc>
                <a:tc>
                  <a:txBody>
                    <a:bodyPr/>
                    <a:lstStyle/>
                    <a:p>
                      <a:pPr marL="0" marR="0" indent="0" algn="ctr" defTabSz="509292" rtl="0" eaLnBrk="1" fontAlgn="auto"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mj-lt"/>
                        </a:rPr>
                        <a:t>06-22-16</a:t>
                      </a:r>
                    </a:p>
                  </a:txBody>
                  <a:tcPr marL="50294" marR="0" marT="0" marB="0" anchor="ctr"/>
                </a:tc>
                <a:tc>
                  <a:txBody>
                    <a:bodyPr/>
                    <a:lstStyle/>
                    <a:p>
                      <a:pPr marL="0" marR="0" lvl="0" indent="0" algn="ctr" defTabSz="50941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mn-lt"/>
                          <a:ea typeface="+mn-ea"/>
                          <a:cs typeface="+mn-cs"/>
                          <a:hlinkClick r:id="rId13"/>
                        </a:rPr>
                        <a:t>Case Study</a:t>
                      </a:r>
                      <a:endParaRPr kumimoji="0" lang="en-US" sz="1000" b="0" i="0" u="none" strike="noStrike" kern="1200" cap="none" spc="0" normalizeH="0" baseline="0" noProof="0" dirty="0">
                        <a:ln>
                          <a:noFill/>
                        </a:ln>
                        <a:solidFill>
                          <a:schemeClr val="tx1"/>
                        </a:solidFill>
                        <a:effectLst/>
                        <a:uLnTx/>
                        <a:uFillTx/>
                        <a:latin typeface="+mn-lt"/>
                        <a:ea typeface="+mn-ea"/>
                        <a:cs typeface="+mn-cs"/>
                      </a:endParaRPr>
                    </a:p>
                  </a:txBody>
                  <a:tcPr marL="50294" marR="0" marT="0" marB="0" anchor="ctr"/>
                </a:tc>
                <a:extLst>
                  <a:ext uri="{0D108BD9-81ED-4DB2-BD59-A6C34878D82A}">
                    <a16:rowId xmlns:a16="http://schemas.microsoft.com/office/drawing/2014/main" val="805260392"/>
                  </a:ext>
                </a:extLst>
              </a:tr>
            </a:tbl>
          </a:graphicData>
        </a:graphic>
      </p:graphicFrame>
      <p:sp>
        <p:nvSpPr>
          <p:cNvPr id="13" name="TextBox 12"/>
          <p:cNvSpPr txBox="1"/>
          <p:nvPr/>
        </p:nvSpPr>
        <p:spPr>
          <a:xfrm>
            <a:off x="2451528" y="210672"/>
            <a:ext cx="3097323" cy="276999"/>
          </a:xfrm>
          <a:prstGeom prst="rect">
            <a:avLst/>
          </a:prstGeom>
          <a:noFill/>
        </p:spPr>
        <p:txBody>
          <a:bodyPr wrap="none" rtlCol="0">
            <a:spAutoFit/>
          </a:bodyPr>
          <a:lstStyle/>
          <a:p>
            <a:r>
              <a:rPr lang="en-US" sz="1200" dirty="0"/>
              <a:t>FOPM Client Reference assets by Industry</a:t>
            </a:r>
          </a:p>
        </p:txBody>
      </p:sp>
      <p:grpSp>
        <p:nvGrpSpPr>
          <p:cNvPr id="14" name="Group 13"/>
          <p:cNvGrpSpPr/>
          <p:nvPr/>
        </p:nvGrpSpPr>
        <p:grpSpPr>
          <a:xfrm>
            <a:off x="6952572" y="269276"/>
            <a:ext cx="1586238" cy="306445"/>
            <a:chOff x="6952572" y="269276"/>
            <a:chExt cx="1586238" cy="306445"/>
          </a:xfrm>
        </p:grpSpPr>
        <p:sp>
          <p:nvSpPr>
            <p:cNvPr id="16" name="TextBox 15"/>
            <p:cNvSpPr txBox="1"/>
            <p:nvPr/>
          </p:nvSpPr>
          <p:spPr>
            <a:xfrm>
              <a:off x="7237500" y="298722"/>
              <a:ext cx="524503" cy="276999"/>
            </a:xfrm>
            <a:prstGeom prst="rect">
              <a:avLst/>
            </a:prstGeom>
            <a:noFill/>
          </p:spPr>
          <p:txBody>
            <a:bodyPr wrap="none" rtlCol="0">
              <a:spAutoFit/>
            </a:bodyPr>
            <a:lstStyle/>
            <a:p>
              <a:r>
                <a:rPr lang="en-US" sz="1200" dirty="0"/>
                <a:t>2016</a:t>
              </a:r>
            </a:p>
          </p:txBody>
        </p:sp>
        <p:sp>
          <p:nvSpPr>
            <p:cNvPr id="17" name="TextBox 16"/>
            <p:cNvSpPr txBox="1"/>
            <p:nvPr/>
          </p:nvSpPr>
          <p:spPr>
            <a:xfrm>
              <a:off x="8014307" y="298722"/>
              <a:ext cx="524503" cy="276999"/>
            </a:xfrm>
            <a:prstGeom prst="rect">
              <a:avLst/>
            </a:prstGeom>
            <a:noFill/>
          </p:spPr>
          <p:txBody>
            <a:bodyPr wrap="none" rtlCol="0">
              <a:spAutoFit/>
            </a:bodyPr>
            <a:lstStyle/>
            <a:p>
              <a:r>
                <a:rPr lang="en-US" sz="1200" dirty="0"/>
                <a:t>2017</a:t>
              </a:r>
            </a:p>
          </p:txBody>
        </p:sp>
        <p:sp>
          <p:nvSpPr>
            <p:cNvPr id="18" name="Star: 5 Points 17"/>
            <p:cNvSpPr/>
            <p:nvPr/>
          </p:nvSpPr>
          <p:spPr>
            <a:xfrm>
              <a:off x="6952572" y="269276"/>
              <a:ext cx="322584" cy="276999"/>
            </a:xfrm>
            <a:prstGeom prst="star5">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Star: 5 Points 18"/>
            <p:cNvSpPr/>
            <p:nvPr/>
          </p:nvSpPr>
          <p:spPr>
            <a:xfrm>
              <a:off x="7726863" y="269277"/>
              <a:ext cx="322584" cy="276999"/>
            </a:xfrm>
            <a:prstGeom prst="star5">
              <a:avLst/>
            </a:prstGeom>
            <a:solidFill>
              <a:srgbClr val="FFFF00"/>
            </a:solidFill>
            <a:ln>
              <a:solidFill>
                <a:srgbClr val="FFFF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Star: 5 Points 20"/>
          <p:cNvSpPr/>
          <p:nvPr/>
        </p:nvSpPr>
        <p:spPr>
          <a:xfrm>
            <a:off x="2179385" y="2477217"/>
            <a:ext cx="272143" cy="181214"/>
          </a:xfrm>
          <a:prstGeom prst="star5">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tar: 5 Points 9"/>
          <p:cNvSpPr/>
          <p:nvPr/>
        </p:nvSpPr>
        <p:spPr>
          <a:xfrm>
            <a:off x="2179384" y="6041557"/>
            <a:ext cx="272143" cy="181214"/>
          </a:xfrm>
          <a:prstGeom prst="star5">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tar: 5 Points 10"/>
          <p:cNvSpPr/>
          <p:nvPr/>
        </p:nvSpPr>
        <p:spPr>
          <a:xfrm>
            <a:off x="2147424" y="6808106"/>
            <a:ext cx="272143" cy="181214"/>
          </a:xfrm>
          <a:prstGeom prst="star5">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86026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99911"/>
            <a:ext cx="4429399" cy="268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3"/>
          <p:cNvSpPr txBox="1"/>
          <p:nvPr/>
        </p:nvSpPr>
        <p:spPr>
          <a:xfrm>
            <a:off x="2815200" y="4009480"/>
            <a:ext cx="4428000" cy="2218292"/>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1500"/>
              </a:spcAft>
              <a:buClrTx/>
              <a:buSzTx/>
              <a:buFontTx/>
              <a:buNone/>
              <a:tabLst/>
              <a:defRPr lang="en-US"/>
            </a:pPr>
            <a:r>
              <a:rPr kumimoji="0" lang="en-US" sz="2400" b="1" i="0" u="none" strike="noStrike" kern="0" cap="none" spc="0" normalizeH="0" baseline="0" noProof="0" dirty="0" err="1">
                <a:ln>
                  <a:noFill/>
                </a:ln>
                <a:solidFill>
                  <a:srgbClr val="00639C"/>
                </a:solidFill>
                <a:effectLst/>
                <a:uLnTx/>
                <a:uFillTx/>
                <a:latin typeface="Arial" panose="020B0604020202020204" pitchFamily="34" charset="0"/>
                <a:ea typeface="Lubalin Demi for IBM" charset="77"/>
                <a:cs typeface="Arial" panose="020B0604020202020204" pitchFamily="34" charset="0"/>
              </a:rPr>
              <a:t>Velan</a:t>
            </a:r>
            <a:endParaRPr kumimoji="0" lang="en-US" sz="24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endParaRPr>
          </a:p>
          <a:p>
            <a:pPr marL="0" marR="0" lvl="0" indent="0" defTabSz="914400" eaLnBrk="1" fontAlgn="auto" latinLnBrk="0" hangingPunct="1">
              <a:lnSpc>
                <a:spcPct val="100000"/>
              </a:lnSpc>
              <a:spcBef>
                <a:spcPts val="0"/>
              </a:spcBef>
              <a:spcAft>
                <a:spcPts val="1500"/>
              </a:spcAft>
              <a:buClrTx/>
              <a:buSzTx/>
              <a:buFontTx/>
              <a:buNone/>
              <a:tabLst/>
              <a:defRPr lang="en-US"/>
            </a:pPr>
            <a:r>
              <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Making the numbers work harder to reveal insights that support better strategic decision-making</a:t>
            </a:r>
          </a:p>
        </p:txBody>
      </p:sp>
      <p:sp>
        <p:nvSpPr>
          <p:cNvPr id="4" name="TextBox 4"/>
          <p:cNvSpPr txBox="1"/>
          <p:nvPr/>
        </p:nvSpPr>
        <p:spPr>
          <a:xfrm>
            <a:off x="5173200" y="1241799"/>
            <a:ext cx="4243516" cy="10356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auto" latinLnBrk="0" hangingPunct="1">
              <a:lnSpc>
                <a:spcPct val="100000"/>
              </a:lnSpc>
              <a:spcBef>
                <a:spcPts val="0"/>
              </a:spcBef>
              <a:spcAft>
                <a:spcPts val="400"/>
              </a:spcAft>
              <a:buClrTx/>
              <a:buSzTx/>
              <a:buFontTx/>
              <a:buNone/>
              <a:tabLst/>
              <a:defRPr lang="en-US"/>
            </a:pPr>
            <a:r>
              <a:rPr kumimoji="0" lang="en-GB" altLang="en-US" sz="1200" b="0" i="0" u="none" strike="noStrike" kern="0" cap="none" spc="0" normalizeH="0" baseline="0" noProof="0" dirty="0" err="1">
                <a:ln>
                  <a:noFill/>
                </a:ln>
                <a:solidFill>
                  <a:sysClr val="windowText" lastClr="000000"/>
                </a:solidFill>
                <a:effectLst/>
                <a:uLnTx/>
                <a:uFillTx/>
                <a:latin typeface="Arial" charset="0"/>
                <a:ea typeface="Arial" charset="0"/>
                <a:cs typeface="Arial" charset="0"/>
              </a:rPr>
              <a:t>Velan</a:t>
            </a:r>
            <a:r>
              <a:rPr kumimoji="0" lang="en-GB" altLang="en-US" sz="1200" b="0" i="0" u="none" strike="noStrike" kern="0" cap="none" spc="0" normalizeH="0" baseline="0" noProof="0" dirty="0">
                <a:ln>
                  <a:noFill/>
                </a:ln>
                <a:solidFill>
                  <a:sysClr val="windowText" lastClr="000000"/>
                </a:solidFill>
                <a:effectLst/>
                <a:uLnTx/>
                <a:uFillTx/>
                <a:latin typeface="Arial" charset="0"/>
                <a:ea typeface="Arial" charset="0"/>
                <a:cs typeface="Arial" charset="0"/>
              </a:rPr>
              <a:t> wanted to enhance decision-making with a better understanding of corporate performance. With vital data buried in spreadsheets, how could it shift its finance team’s focus from number-crunching to analysis?</a:t>
            </a:r>
          </a:p>
          <a:p>
            <a:pPr marL="0" marR="0" lvl="0" indent="0" defTabSz="914400" eaLnBrk="1" fontAlgn="auto" latinLnBrk="0" hangingPunct="1">
              <a:lnSpc>
                <a:spcPct val="100000"/>
              </a:lnSpc>
              <a:spcBef>
                <a:spcPts val="0"/>
              </a:spcBef>
              <a:spcAft>
                <a:spcPts val="400"/>
              </a:spcAft>
              <a:buClrTx/>
              <a:buSzTx/>
              <a:buFontTx/>
              <a:buNone/>
              <a:tabLst/>
              <a:defRPr lang="en-US"/>
            </a:pPr>
            <a:endPar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endParaRPr>
          </a:p>
        </p:txBody>
      </p:sp>
      <p:sp>
        <p:nvSpPr>
          <p:cNvPr id="5" name="TextBox 5"/>
          <p:cNvSpPr txBox="1"/>
          <p:nvPr/>
        </p:nvSpPr>
        <p:spPr>
          <a:xfrm>
            <a:off x="5173200" y="2201462"/>
            <a:ext cx="4243516" cy="15182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375"/>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altLang="en-US" sz="1050" b="0" i="0" u="none" strike="noStrike" kern="0" cap="none" spc="0" normalizeH="0" baseline="0" noProof="0" dirty="0">
                <a:ln>
                  <a:noFill/>
                </a:ln>
                <a:solidFill>
                  <a:sysClr val="windowText" lastClr="000000"/>
                </a:solidFill>
                <a:effectLst/>
                <a:uLnTx/>
                <a:uFillTx/>
                <a:latin typeface="Arial" charset="0"/>
                <a:ea typeface="Arial" charset="0"/>
                <a:cs typeface="Arial" charset="0"/>
              </a:rPr>
              <a:t>Today, IBM analytics solutions for automated and centralized budgeting, forecasting and reporting are helping </a:t>
            </a:r>
            <a:r>
              <a:rPr kumimoji="0" lang="en-GB" altLang="en-US" sz="1050" b="0" i="0" u="none" strike="noStrike" kern="0" cap="none" spc="0" normalizeH="0" baseline="0" noProof="0" dirty="0" err="1">
                <a:ln>
                  <a:noFill/>
                </a:ln>
                <a:solidFill>
                  <a:sysClr val="windowText" lastClr="000000"/>
                </a:solidFill>
                <a:effectLst/>
                <a:uLnTx/>
                <a:uFillTx/>
                <a:latin typeface="Arial" charset="0"/>
                <a:ea typeface="Arial" charset="0"/>
                <a:cs typeface="Arial" charset="0"/>
              </a:rPr>
              <a:t>Velan</a:t>
            </a:r>
            <a:r>
              <a:rPr kumimoji="0" lang="en-GB" altLang="en-US" sz="1050" b="0" i="0" u="none" strike="noStrike" kern="0" cap="none" spc="0" normalizeH="0" baseline="0" noProof="0" dirty="0">
                <a:ln>
                  <a:noFill/>
                </a:ln>
                <a:solidFill>
                  <a:sysClr val="windowText" lastClr="000000"/>
                </a:solidFill>
                <a:effectLst/>
                <a:uLnTx/>
                <a:uFillTx/>
                <a:latin typeface="Arial" charset="0"/>
                <a:ea typeface="Arial" charset="0"/>
                <a:cs typeface="Arial" charset="0"/>
              </a:rPr>
              <a:t> look beyond the numbers and extract actionable insights</a:t>
            </a:r>
            <a:r>
              <a:rPr kumimoji="0" lang="en-GB" altLang="en-US" sz="1050" b="0" i="0" u="none" strike="noStrike" kern="0" cap="none" spc="0" normalizeH="0" baseline="0" noProof="0" dirty="0">
                <a:ln>
                  <a:noFill/>
                </a:ln>
                <a:solidFill>
                  <a:sysClr val="windowText" lastClr="000000"/>
                </a:solidFill>
                <a:effectLst/>
                <a:uLnTx/>
                <a:uFillTx/>
                <a:cs typeface="Arial Unicode MS" panose="020B0604020202020204" pitchFamily="34" charset="-128"/>
              </a:rPr>
              <a:t> </a:t>
            </a:r>
            <a:r>
              <a:rPr kumimoji="0" lang="en-GB" altLang="en-US" sz="1050" b="0" i="0" u="none" strike="noStrike" kern="0" cap="none" spc="0" normalizeH="0" baseline="0" noProof="0" dirty="0">
                <a:ln>
                  <a:noFill/>
                </a:ln>
                <a:solidFill>
                  <a:sysClr val="windowText" lastClr="000000"/>
                </a:solidFill>
                <a:effectLst/>
                <a:uLnTx/>
                <a:uFillTx/>
                <a:latin typeface="Arial" charset="0"/>
                <a:ea typeface="Arial" charset="0"/>
                <a:cs typeface="Arial" charset="0"/>
              </a:rPr>
              <a:t>Financial reports can be generated in hours rather than days, and are based on trusted data, equipping decision-makers with the actionable insights they need to guide </a:t>
            </a:r>
            <a:r>
              <a:rPr kumimoji="0" lang="en-GB" altLang="en-US" sz="1050" b="0" i="0" u="none" strike="noStrike" kern="0" cap="none" spc="0" normalizeH="0" baseline="0" noProof="0" dirty="0" err="1">
                <a:ln>
                  <a:noFill/>
                </a:ln>
                <a:solidFill>
                  <a:sysClr val="windowText" lastClr="000000"/>
                </a:solidFill>
                <a:effectLst/>
                <a:uLnTx/>
                <a:uFillTx/>
                <a:latin typeface="Arial" charset="0"/>
                <a:ea typeface="Arial" charset="0"/>
                <a:cs typeface="Arial" charset="0"/>
              </a:rPr>
              <a:t>Velan</a:t>
            </a:r>
            <a:r>
              <a:rPr kumimoji="0" lang="en-GB" altLang="en-US" sz="1050" b="0" i="0" u="none" strike="noStrike" kern="0" cap="none" spc="0" normalizeH="0" baseline="0" noProof="0" dirty="0">
                <a:ln>
                  <a:noFill/>
                </a:ln>
                <a:solidFill>
                  <a:sysClr val="windowText" lastClr="000000"/>
                </a:solidFill>
                <a:effectLst/>
                <a:uLnTx/>
                <a:uFillTx/>
                <a:latin typeface="Arial" charset="0"/>
                <a:ea typeface="Arial" charset="0"/>
                <a:cs typeface="Arial" charset="0"/>
              </a:rPr>
              <a:t> to even better performance.  </a:t>
            </a:r>
            <a:endParaRPr kumimoji="0" lang="en-US" sz="1050" b="0" i="0" u="none" strike="noStrike" kern="50" cap="none" spc="0" normalizeH="0" baseline="0" noProof="0" dirty="0">
              <a:ln>
                <a:noFill/>
              </a:ln>
              <a:solidFill>
                <a:sysClr val="windowText" lastClr="000000"/>
              </a:solidFill>
              <a:effectLst/>
              <a:uLnTx/>
              <a:uFillTx/>
              <a:latin typeface="Arial" charset="0"/>
              <a:ea typeface="Arial" charset="0"/>
              <a:cs typeface="Arial" charset="0"/>
            </a:endParaRPr>
          </a:p>
          <a:p>
            <a:pPr marL="0" marR="0" lvl="0" indent="0" defTabSz="914400" eaLnBrk="1" fontAlgn="auto" latinLnBrk="0" hangingPunct="1">
              <a:lnSpc>
                <a:spcPct val="100000"/>
              </a:lnSpc>
              <a:spcBef>
                <a:spcPts val="0"/>
              </a:spcBef>
              <a:spcAft>
                <a:spcPts val="400"/>
              </a:spcAft>
              <a:buClrTx/>
              <a:buSzTx/>
              <a:buFontTx/>
              <a:buNone/>
              <a:tabLst/>
              <a:defRPr lang="en-US"/>
            </a:pPr>
            <a:endParaRPr kumimoji="0" lang="en-US" sz="1050" b="0" i="0" u="none" strike="noStrike" kern="0" cap="none" spc="0" normalizeH="0" baseline="0" noProof="0" dirty="0">
              <a:ln>
                <a:noFill/>
              </a:ln>
              <a:solidFill>
                <a:sysClr val="windowText" lastClr="000000"/>
              </a:solidFill>
              <a:effectLst/>
              <a:uLnTx/>
              <a:uFillTx/>
              <a:latin typeface="Arial" charset="0"/>
              <a:ea typeface="Arial" charset="0"/>
              <a:cs typeface="Arial" charset="0"/>
            </a:endParaRPr>
          </a:p>
          <a:p>
            <a:pPr marL="0" marR="0" lvl="0" indent="0" defTabSz="914400" eaLnBrk="1" fontAlgn="auto" latinLnBrk="0" hangingPunct="1">
              <a:lnSpc>
                <a:spcPct val="100000"/>
              </a:lnSpc>
              <a:spcBef>
                <a:spcPts val="0"/>
              </a:spcBef>
              <a:spcAft>
                <a:spcPts val="400"/>
              </a:spcAft>
              <a:buClrTx/>
              <a:buSzTx/>
              <a:buFontTx/>
              <a:buNone/>
              <a:tabLst/>
              <a:defRPr lang="en-US"/>
            </a:pPr>
            <a:endParaRPr kumimoji="0" lang="en-US" sz="1000" b="1" i="0" u="none" strike="noStrike" kern="0" cap="none" spc="0" normalizeH="0" baseline="0" noProof="0" dirty="0">
              <a:ln>
                <a:noFill/>
              </a:ln>
              <a:solidFill>
                <a:srgbClr val="FFFFFF"/>
              </a:solidFill>
              <a:effectLst/>
              <a:uLnTx/>
              <a:uFillTx/>
              <a:latin typeface="Arial" charset="0"/>
              <a:ea typeface="Arial" charset="0"/>
              <a:cs typeface="Arial" charset="0"/>
            </a:endParaRPr>
          </a:p>
        </p:txBody>
      </p:sp>
      <p:sp>
        <p:nvSpPr>
          <p:cNvPr id="8" name="TextBox 8"/>
          <p:cNvSpPr txBox="1"/>
          <p:nvPr/>
        </p:nvSpPr>
        <p:spPr>
          <a:xfrm>
            <a:off x="2815200" y="6452092"/>
            <a:ext cx="4428000" cy="848591"/>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t>Founded in Canada in 1950, </a:t>
            </a:r>
            <a:r>
              <a:rPr kumimoji="0" lang="en-GB" altLang="en-US" sz="1000" b="0" i="0" u="none" strike="noStrike" kern="0" cap="none" spc="0" normalizeH="0" baseline="0" noProof="0" dirty="0" err="1">
                <a:ln>
                  <a:noFill/>
                </a:ln>
                <a:solidFill>
                  <a:sysClr val="windowText" lastClr="000000"/>
                </a:solidFill>
                <a:effectLst/>
                <a:uLnTx/>
                <a:uFillTx/>
                <a:latin typeface="Arial" charset="0"/>
                <a:ea typeface="Arial" charset="0"/>
                <a:cs typeface="Arial" charset="0"/>
              </a:rPr>
              <a:t>Velan</a:t>
            </a:r>
            <a:r>
              <a:rPr kumimoji="0" lang="en-GB" alt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t> produces a world-leading range of cast and forged steel gate, globe, check, ball, triple-offset, knife gate, highly engineered severe service valves, and steam traps for all major industrial applications. </a:t>
            </a:r>
            <a:r>
              <a:rPr kumimoji="0" lang="en-GB" altLang="en-US" sz="1000" b="0" i="0" u="none" strike="noStrike" kern="0" cap="none" spc="0" normalizeH="0" baseline="0" noProof="0" dirty="0" err="1">
                <a:ln>
                  <a:noFill/>
                </a:ln>
                <a:solidFill>
                  <a:sysClr val="windowText" lastClr="000000"/>
                </a:solidFill>
                <a:effectLst/>
                <a:uLnTx/>
                <a:uFillTx/>
                <a:latin typeface="Arial" charset="0"/>
                <a:ea typeface="Arial" charset="0"/>
                <a:cs typeface="Arial" charset="0"/>
              </a:rPr>
              <a:t>Velan</a:t>
            </a:r>
            <a:r>
              <a:rPr kumimoji="0" lang="en-GB" alt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t> operates 17 production facilities in North America, Europe and Asia, five stocking distribution </a:t>
            </a:r>
            <a:r>
              <a:rPr kumimoji="0" lang="en-GB" altLang="en-US" sz="1000" b="0" i="0" u="none" strike="noStrike" kern="0" cap="none" spc="0" normalizeH="0" baseline="0" noProof="0" dirty="0" err="1">
                <a:ln>
                  <a:noFill/>
                </a:ln>
                <a:solidFill>
                  <a:sysClr val="windowText" lastClr="000000"/>
                </a:solidFill>
                <a:effectLst/>
                <a:uLnTx/>
                <a:uFillTx/>
                <a:latin typeface="Arial" charset="0"/>
                <a:ea typeface="Arial" charset="0"/>
                <a:cs typeface="Arial" charset="0"/>
              </a:rPr>
              <a:t>centers</a:t>
            </a:r>
            <a:r>
              <a:rPr kumimoji="0" lang="en-GB" alt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t>, and service shops across the world. It employs over 2,000 people and reporting revenues of more than USD450 million</a:t>
            </a:r>
            <a:endPar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3959412"/>
          <a:ext cx="1737360" cy="2817480"/>
        </p:xfrm>
        <a:graphic>
          <a:graphicData uri="http://schemas.openxmlformats.org/drawingml/2006/table">
            <a:tbl>
              <a:tblPr/>
              <a:tblGrid>
                <a:gridCol w="1737360">
                  <a:extLst>
                    <a:ext uri="{9D8B030D-6E8A-4147-A177-3AD203B41FA5}">
                      <a16:colId xmlns:a16="http://schemas.microsoft.com/office/drawing/2014/main" val="20000"/>
                    </a:ext>
                  </a:extLst>
                </a:gridCol>
              </a:tblGrid>
              <a:tr h="282388">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17780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Accelerates</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reporting</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541020">
                <a:tc>
                  <a:txBody>
                    <a:bodyPr/>
                    <a:lstStyle/>
                    <a:p>
                      <a:pPr marL="50800" marR="50800" lvl="0" indent="0">
                        <a:lnSpc>
                          <a:spcPct val="100000"/>
                        </a:lnSpc>
                        <a:spcAft>
                          <a:spcPts val="400"/>
                        </a:spcAft>
                        <a:defRPr lang="en-US"/>
                      </a:pPr>
                      <a:r>
                        <a:rPr lang="en-US" sz="1000" dirty="0">
                          <a:solidFill>
                            <a:srgbClr val="59595B"/>
                          </a:solidFill>
                          <a:latin typeface="Arial" panose="020B0604020202020204" pitchFamily="34" charset="0"/>
                          <a:ea typeface="HelvNeue Light for IBM" charset="77"/>
                          <a:cs typeface="Arial" panose="020B0604020202020204" pitchFamily="34" charset="0"/>
                        </a:rPr>
                        <a:t>From days to hours, boosting productivity</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161452">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Increases</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trust</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718820">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In numbers and cuts validation workload, freeing up the finance</a:t>
                      </a:r>
                      <a:r>
                        <a:rPr lang="en-GB" sz="1000" baseline="0" dirty="0">
                          <a:solidFill>
                            <a:srgbClr val="59595B"/>
                          </a:solidFill>
                          <a:latin typeface="Arial" panose="020B0604020202020204" pitchFamily="34" charset="0"/>
                          <a:ea typeface="HelvNeue Light for IBM" charset="77"/>
                          <a:cs typeface="Arial" panose="020B0604020202020204" pitchFamily="34" charset="0"/>
                        </a:rPr>
                        <a:t> </a:t>
                      </a:r>
                      <a:r>
                        <a:rPr lang="en-GB" sz="1000" dirty="0">
                          <a:solidFill>
                            <a:srgbClr val="59595B"/>
                          </a:solidFill>
                          <a:latin typeface="Arial" panose="020B0604020202020204" pitchFamily="34" charset="0"/>
                          <a:ea typeface="HelvNeue Light for IBM" charset="77"/>
                          <a:cs typeface="Arial" panose="020B0604020202020204" pitchFamily="34" charset="0"/>
                        </a:rPr>
                        <a:t>team</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144016">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Reveals insights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726612">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That enable more informed decision-making and drive better outcomes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802665"/>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US" sz="1050" b="0" i="0" u="none" strike="noStrike" kern="0" cap="none" spc="0" normalizeH="0" baseline="0" noProof="0" dirty="0">
                <a:ln>
                  <a:noFill/>
                </a:ln>
                <a:solidFill>
                  <a:sysClr val="windowText" lastClr="000000"/>
                </a:solidFill>
                <a:effectLst/>
                <a:uLnTx/>
                <a:uFillTx/>
                <a:latin typeface="Arial" charset="0"/>
                <a:ea typeface="Arial" charset="0"/>
                <a:cs typeface="Arial" charset="0"/>
              </a:rPr>
              <a:t>IBM® Cognos®  Controller</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US" sz="1050" b="0" i="0" u="none" strike="noStrike" kern="0" cap="none" spc="0" normalizeH="0" baseline="0" noProof="0" dirty="0">
                <a:ln>
                  <a:noFill/>
                </a:ln>
                <a:solidFill>
                  <a:sysClr val="windowText" lastClr="000000"/>
                </a:solidFill>
                <a:effectLst/>
                <a:uLnTx/>
                <a:uFillTx/>
                <a:latin typeface="Arial" charset="0"/>
                <a:ea typeface="Arial" charset="0"/>
                <a:cs typeface="Arial" charset="0"/>
              </a:rPr>
              <a:t>IBM Cognos TM1®</a:t>
            </a:r>
          </a:p>
        </p:txBody>
      </p:sp>
      <p:sp>
        <p:nvSpPr>
          <p:cNvPr id="13" name="TextBox 12"/>
          <p:cNvSpPr txBox="1"/>
          <p:nvPr/>
        </p:nvSpPr>
        <p:spPr>
          <a:xfrm>
            <a:off x="4270443" y="465864"/>
            <a:ext cx="1371600"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Industrial Products</a:t>
            </a:r>
          </a:p>
        </p:txBody>
      </p:sp>
      <p:sp>
        <p:nvSpPr>
          <p:cNvPr id="6" name="Rectangle 2"/>
          <p:cNvSpPr>
            <a:spLocks noChangeArrowheads="1"/>
          </p:cNvSpPr>
          <p:nvPr/>
        </p:nvSpPr>
        <p:spPr bwMode="auto">
          <a:xfrm>
            <a:off x="622199" y="1093679"/>
            <a:ext cx="225792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 name="TextBox 6"/>
          <p:cNvSpPr txBox="1"/>
          <p:nvPr/>
        </p:nvSpPr>
        <p:spPr>
          <a:xfrm>
            <a:off x="563218" y="2795480"/>
            <a:ext cx="4217361" cy="747044"/>
          </a:xfrm>
          <a:prstGeom prst="rect">
            <a:avLst/>
          </a:prstGeom>
          <a:solidFill>
            <a:schemeClr val="bg1">
              <a:alpha val="90000"/>
            </a:schemeClr>
          </a:solidFill>
          <a:ln>
            <a:noFill/>
          </a:ln>
        </p:spPr>
        <p:txBody>
          <a:bodyPr wrap="square" lIns="72000" tIns="72000" rIns="72000" bIns="7200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chemeClr val="tx2"/>
                </a:solidFill>
                <a:effectLst/>
                <a:uLnTx/>
                <a:uFillTx/>
                <a:latin typeface="Arial" charset="0"/>
                <a:ea typeface="Arial" charset="0"/>
                <a:cs typeface="Arial" charset="0"/>
              </a:rPr>
              <a:t>“</a:t>
            </a:r>
            <a:r>
              <a:rPr kumimoji="0" lang="en-GB" altLang="en-US" sz="1200" b="0" i="1" u="none" strike="noStrike" kern="0" cap="none" spc="0" normalizeH="0" baseline="0" noProof="0" dirty="0">
                <a:ln>
                  <a:noFill/>
                </a:ln>
                <a:solidFill>
                  <a:sysClr val="windowText" lastClr="000000"/>
                </a:solidFill>
                <a:effectLst/>
                <a:uLnTx/>
                <a:uFillTx/>
                <a:latin typeface="Arial" charset="0"/>
                <a:ea typeface="Arial" charset="0"/>
                <a:cs typeface="Arial" charset="0"/>
              </a:rPr>
              <a:t>“With </a:t>
            </a:r>
            <a:r>
              <a:rPr kumimoji="0" lang="en-GB" altLang="en-US" sz="1200" b="0" i="1" u="none" strike="noStrike" kern="0" cap="none" spc="0" normalizeH="0" baseline="0" noProof="0" dirty="0" err="1">
                <a:ln>
                  <a:noFill/>
                </a:ln>
                <a:solidFill>
                  <a:sysClr val="windowText" lastClr="000000"/>
                </a:solidFill>
                <a:effectLst/>
                <a:uLnTx/>
                <a:uFillTx/>
                <a:latin typeface="Arial" charset="0"/>
                <a:ea typeface="Arial" charset="0"/>
                <a:cs typeface="Arial" charset="0"/>
              </a:rPr>
              <a:t>Cognos</a:t>
            </a:r>
            <a:r>
              <a:rPr kumimoji="0" lang="en-GB" altLang="en-US" sz="1200" b="0" i="1" u="none" strike="noStrike" kern="0" cap="none" spc="0" normalizeH="0" baseline="0" noProof="0" dirty="0">
                <a:ln>
                  <a:noFill/>
                </a:ln>
                <a:solidFill>
                  <a:sysClr val="windowText" lastClr="000000"/>
                </a:solidFill>
                <a:effectLst/>
                <a:uLnTx/>
                <a:uFillTx/>
                <a:latin typeface="Arial" charset="0"/>
                <a:ea typeface="Arial" charset="0"/>
                <a:cs typeface="Arial" charset="0"/>
              </a:rPr>
              <a:t> solutions, we have opened up a whole new world of possibility.”</a:t>
            </a:r>
            <a:r>
              <a:rPr kumimoji="0" lang="en-US" sz="1200" b="0" i="1" u="none" strike="noStrike" kern="0" cap="none" spc="0" normalizeH="0" baseline="0" noProof="0" dirty="0">
                <a:ln>
                  <a:noFill/>
                </a:ln>
                <a:solidFill>
                  <a:schemeClr val="tx2"/>
                </a:solidFill>
                <a:effectLst/>
                <a:uLnTx/>
                <a:uFillTx/>
                <a:latin typeface="Arial" charset="0"/>
                <a:ea typeface="Arial" charset="0"/>
                <a:cs typeface="Arial" charset="0"/>
              </a:rPr>
              <a:t> </a:t>
            </a:r>
            <a:r>
              <a:rPr kumimoji="0" lang="en-US" sz="1200" b="0" i="1" u="none" strike="noStrike" kern="0" cap="none" spc="0" normalizeH="0" baseline="0" noProof="0" dirty="0">
                <a:ln>
                  <a:noFill/>
                </a:ln>
                <a:solidFill>
                  <a:schemeClr val="accent5">
                    <a:lumMod val="75000"/>
                  </a:schemeClr>
                </a:solidFill>
                <a:effectLst/>
                <a:uLnTx/>
                <a:uFillTx/>
                <a:latin typeface="Arial" charset="0"/>
                <a:ea typeface="Arial" charset="0"/>
                <a:cs typeface="Arial" charset="0"/>
              </a:rPr>
              <a:t>—Alex </a:t>
            </a:r>
            <a:r>
              <a:rPr kumimoji="0" lang="en-US" sz="1200" b="0" i="1" u="none" strike="noStrike" kern="0" cap="none" spc="0" normalizeH="0" baseline="0" noProof="0" dirty="0" err="1">
                <a:ln>
                  <a:noFill/>
                </a:ln>
                <a:solidFill>
                  <a:schemeClr val="accent5">
                    <a:lumMod val="75000"/>
                  </a:schemeClr>
                </a:solidFill>
                <a:effectLst/>
                <a:uLnTx/>
                <a:uFillTx/>
                <a:latin typeface="Arial" charset="0"/>
                <a:ea typeface="Arial" charset="0"/>
                <a:cs typeface="Arial" charset="0"/>
              </a:rPr>
              <a:t>Salaggio</a:t>
            </a:r>
            <a:r>
              <a:rPr kumimoji="0" lang="en-US" sz="1200" b="0" i="1" u="none" strike="noStrike" kern="0" cap="none" spc="0" normalizeH="0" baseline="0" noProof="0" dirty="0">
                <a:ln>
                  <a:noFill/>
                </a:ln>
                <a:solidFill>
                  <a:schemeClr val="accent5">
                    <a:lumMod val="75000"/>
                  </a:schemeClr>
                </a:solidFill>
                <a:effectLst/>
                <a:uLnTx/>
                <a:uFillTx/>
                <a:latin typeface="Arial" charset="0"/>
                <a:ea typeface="Arial" charset="0"/>
                <a:cs typeface="Arial" charset="0"/>
              </a:rPr>
              <a:t>, Finance and Budgeting Manager, </a:t>
            </a:r>
            <a:r>
              <a:rPr kumimoji="0" lang="en-US" sz="1200" b="0" i="1" u="none" strike="noStrike" kern="0" cap="none" spc="0" normalizeH="0" baseline="0" noProof="0" dirty="0" err="1">
                <a:ln>
                  <a:noFill/>
                </a:ln>
                <a:solidFill>
                  <a:schemeClr val="accent5">
                    <a:lumMod val="75000"/>
                  </a:schemeClr>
                </a:solidFill>
                <a:effectLst/>
                <a:uLnTx/>
                <a:uFillTx/>
                <a:latin typeface="Arial" charset="0"/>
                <a:ea typeface="Arial" charset="0"/>
                <a:cs typeface="Arial" charset="0"/>
              </a:rPr>
              <a:t>Velan</a:t>
            </a:r>
            <a:endParaRPr kumimoji="0" lang="en-US" sz="1200" b="0" i="1" u="none" strike="noStrike" kern="0" cap="none" spc="0" normalizeH="0" baseline="0" noProof="0" dirty="0">
              <a:ln>
                <a:noFill/>
              </a:ln>
              <a:solidFill>
                <a:schemeClr val="accent5">
                  <a:lumMod val="75000"/>
                </a:schemeClr>
              </a:solidFill>
              <a:effectLst/>
              <a:uLnTx/>
              <a:uFillTx/>
              <a:latin typeface="Arial" charset="0"/>
              <a:ea typeface="Arial" charset="0"/>
              <a:cs typeface="Arial" charset="0"/>
            </a:endParaRPr>
          </a:p>
        </p:txBody>
      </p:sp>
      <p:sp>
        <p:nvSpPr>
          <p:cNvPr id="19" name="Rectangle 1026"/>
          <p:cNvSpPr>
            <a:spLocks noChangeArrowheads="1"/>
          </p:cNvSpPr>
          <p:nvPr/>
        </p:nvSpPr>
        <p:spPr bwMode="auto">
          <a:xfrm>
            <a:off x="662304" y="1099911"/>
            <a:ext cx="2225253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 name="Rectangle 1030"/>
          <p:cNvSpPr>
            <a:spLocks noChangeArrowheads="1"/>
          </p:cNvSpPr>
          <p:nvPr/>
        </p:nvSpPr>
        <p:spPr bwMode="auto">
          <a:xfrm>
            <a:off x="0" y="0"/>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TextBox 15"/>
          <p:cNvSpPr txBox="1"/>
          <p:nvPr/>
        </p:nvSpPr>
        <p:spPr>
          <a:xfrm>
            <a:off x="7935645" y="4907250"/>
            <a:ext cx="1246936"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hlinkClick r:id="rId4"/>
              </a:rPr>
              <a:t>Velan Video</a:t>
            </a:r>
            <a:endParaRPr kumimoji="0" lang="en-US" sz="1200" b="0" i="0" u="none" strike="noStrike" kern="0" cap="none" spc="0" normalizeH="0" baseline="0" noProof="0" dirty="0">
              <a:ln>
                <a:noFill/>
              </a:ln>
              <a:solidFill>
                <a:sysClr val="windowText" lastClr="000000"/>
              </a:solidFill>
              <a:effectLst/>
              <a:uLnTx/>
              <a:uFillTx/>
            </a:endParaRPr>
          </a:p>
        </p:txBody>
      </p:sp>
      <p:pic>
        <p:nvPicPr>
          <p:cNvPr id="25"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08892" y="382718"/>
            <a:ext cx="1507013" cy="399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hlinkClick r:id="rId4"/>
          </p:cNvPr>
          <p:cNvPicPr>
            <a:picLocks noChangeAspect="1"/>
          </p:cNvPicPr>
          <p:nvPr/>
        </p:nvPicPr>
        <p:blipFill>
          <a:blip r:embed="rId6"/>
          <a:stretch>
            <a:fillRect/>
          </a:stretch>
        </p:blipFill>
        <p:spPr>
          <a:xfrm>
            <a:off x="7900207" y="5184249"/>
            <a:ext cx="1340983" cy="720336"/>
          </a:xfrm>
          <a:prstGeom prst="rect">
            <a:avLst/>
          </a:prstGeom>
        </p:spPr>
      </p:pic>
      <p:grpSp>
        <p:nvGrpSpPr>
          <p:cNvPr id="31" name="Group 30"/>
          <p:cNvGrpSpPr/>
          <p:nvPr/>
        </p:nvGrpSpPr>
        <p:grpSpPr>
          <a:xfrm>
            <a:off x="7863840" y="6541689"/>
            <a:ext cx="2247900" cy="521723"/>
            <a:chOff x="3532540" y="5472344"/>
            <a:chExt cx="2247900" cy="521723"/>
          </a:xfrm>
        </p:grpSpPr>
        <p:sp>
          <p:nvSpPr>
            <p:cNvPr id="32" name="TextBox 31"/>
            <p:cNvSpPr txBox="1"/>
            <p:nvPr/>
          </p:nvSpPr>
          <p:spPr>
            <a:xfrm>
              <a:off x="3532540" y="5624735"/>
              <a:ext cx="22479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ysClr val="windowText" lastClr="000000"/>
                  </a:solidFill>
                  <a:effectLst/>
                  <a:uLnTx/>
                  <a:uFillTx/>
                </a:rPr>
                <a:t>            Podcast</a:t>
              </a:r>
            </a:p>
          </p:txBody>
        </p:sp>
        <p:pic>
          <p:nvPicPr>
            <p:cNvPr id="33" name="Picture 32"/>
            <p:cNvPicPr>
              <a:picLocks noChangeAspect="1"/>
            </p:cNvPicPr>
            <p:nvPr/>
          </p:nvPicPr>
          <p:blipFill>
            <a:blip r:embed="rId7"/>
            <a:stretch>
              <a:fillRect/>
            </a:stretch>
          </p:blipFill>
          <p:spPr>
            <a:xfrm>
              <a:off x="3759618" y="5472344"/>
              <a:ext cx="494195" cy="502166"/>
            </a:xfrm>
            <a:prstGeom prst="rect">
              <a:avLst/>
            </a:prstGeom>
          </p:spPr>
        </p:pic>
      </p:grpSp>
      <p:sp>
        <p:nvSpPr>
          <p:cNvPr id="34" name="TextBox 33"/>
          <p:cNvSpPr txBox="1"/>
          <p:nvPr/>
        </p:nvSpPr>
        <p:spPr>
          <a:xfrm>
            <a:off x="7947230" y="6256898"/>
            <a:ext cx="1246936"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hlinkClick r:id="rId8"/>
              </a:rPr>
              <a:t>Velan Podcast</a:t>
            </a:r>
            <a:endParaRPr kumimoji="0" lang="en-US" sz="12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6925361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25900"/>
            <a:ext cx="4428000" cy="3121708"/>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Gordon &amp; </a:t>
            </a:r>
            <a:r>
              <a:rPr kumimoji="0" lang="en-US" sz="2800" b="1" i="0" u="none" strike="noStrike" kern="0" cap="none" spc="0" normalizeH="0" baseline="0" noProof="0" dirty="0" err="1">
                <a:ln>
                  <a:noFill/>
                </a:ln>
                <a:solidFill>
                  <a:srgbClr val="00639C"/>
                </a:solidFill>
                <a:effectLst/>
                <a:uLnTx/>
                <a:uFillTx/>
                <a:latin typeface="Arial" panose="020B0604020202020204" pitchFamily="34" charset="0"/>
                <a:ea typeface="Lubalin Demi for IBM" charset="77"/>
                <a:cs typeface="Arial" panose="020B0604020202020204" pitchFamily="34" charset="0"/>
              </a:rPr>
              <a:t>Gotch</a:t>
            </a:r>
            <a:endPar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endParaRPr>
          </a:p>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Raising standards for magazine distribution and optimizing sales with intelligent allocations</a:t>
            </a:r>
            <a:endPar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endParaRPr>
          </a:p>
        </p:txBody>
      </p:sp>
      <p:sp>
        <p:nvSpPr>
          <p:cNvPr id="4" name="TextBox 4"/>
          <p:cNvSpPr txBox="1"/>
          <p:nvPr/>
        </p:nvSpPr>
        <p:spPr>
          <a:xfrm>
            <a:off x="5173200" y="1241799"/>
            <a:ext cx="4243516" cy="1155679"/>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auto" latinLnBrk="0" hangingPunct="1">
              <a:lnSpc>
                <a:spcPct val="100000"/>
              </a:lnSpc>
              <a:spcBef>
                <a:spcPts val="0"/>
              </a:spcBef>
              <a:spcAft>
                <a:spcPts val="0"/>
              </a:spcAft>
              <a:buClrTx/>
              <a:buSzTx/>
              <a:buFontTx/>
              <a:buNone/>
              <a:tabLst/>
              <a:defRPr/>
            </a:pPr>
            <a:r>
              <a:rPr kumimoji="0" lang="en-AU"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Magazine distribution specialist Gordon and </a:t>
            </a:r>
            <a:r>
              <a:rPr kumimoji="0" lang="en-AU"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Gotch</a:t>
            </a:r>
            <a:r>
              <a:rPr kumimoji="0" lang="en-AU"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needed to replace an ageing and inflexible technology landscape while still maintaining an industry-leading allocations and reporting solution.</a:t>
            </a: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1440"/>
              </a:spcBef>
              <a:spcAft>
                <a:spcPts val="0"/>
              </a:spcAft>
              <a:buClrTx/>
              <a:buSzTx/>
              <a:buFont typeface="Times New Roman" pitchFamily="16" charset="0"/>
              <a:buNone/>
              <a:tabLst/>
              <a:defRPr/>
            </a:pPr>
            <a:endParaRPr kumimoji="0" lang="en-US" sz="800" b="1"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5" name="TextBox 5"/>
          <p:cNvSpPr txBox="1"/>
          <p:nvPr/>
        </p:nvSpPr>
        <p:spPr>
          <a:xfrm>
            <a:off x="5173200" y="2487560"/>
            <a:ext cx="4392688" cy="1158172"/>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0"/>
              </a:spcBef>
              <a:spcAft>
                <a:spcPts val="400"/>
              </a:spcAft>
              <a:buClrTx/>
              <a:buSzTx/>
              <a:buFontTx/>
              <a:buNone/>
              <a:tabLst/>
              <a:defRPr lang="en-US"/>
            </a:pP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Realising that magazine publishers and retailers often underestimate the value distributors can add, Gordon and </a:t>
            </a:r>
            <a:r>
              <a:rPr kumimoji="0" lang="en-GB"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Gotch</a:t>
            </a: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 is now using IBM analytics tools to model its vast store of sales data, enabling it to provide its clients with more accurate allocations and print recommendations, together with greater insights into sales performance.</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endParaRPr>
          </a:p>
        </p:txBody>
      </p:sp>
      <p:sp>
        <p:nvSpPr>
          <p:cNvPr id="8" name="TextBox 8"/>
          <p:cNvSpPr txBox="1"/>
          <p:nvPr/>
        </p:nvSpPr>
        <p:spPr>
          <a:xfrm>
            <a:off x="2815200" y="6312310"/>
            <a:ext cx="4428000" cy="963991"/>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Gordon and </a:t>
            </a:r>
            <a:r>
              <a:rPr kumimoji="0" lang="en-AU"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Gotch</a:t>
            </a:r>
            <a:r>
              <a:rPr kumimoji="0" lang="en-AU"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is the largest independent distributor and wholesaler of printed media in Australia, distributing in excess of 140 million copies of approximately 3,500 mass media and special interest publications per year. Gordon and </a:t>
            </a:r>
            <a:r>
              <a:rPr kumimoji="0" lang="en-AU"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Gotch</a:t>
            </a:r>
            <a:r>
              <a:rPr kumimoji="0" lang="en-AU"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is a core business within the PMP Limited Group, an ASX listed company with over 1,200 employees in locations across Australia and New Zealand.</a:t>
            </a: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922206" cy="3559313"/>
        </p:xfrm>
        <a:graphic>
          <a:graphicData uri="http://schemas.openxmlformats.org/drawingml/2006/table">
            <a:tbl>
              <a:tblPr/>
              <a:tblGrid>
                <a:gridCol w="1922206">
                  <a:extLst>
                    <a:ext uri="{9D8B030D-6E8A-4147-A177-3AD203B41FA5}">
                      <a16:colId xmlns:a16="http://schemas.microsoft.com/office/drawing/2014/main" val="20000"/>
                    </a:ext>
                  </a:extLst>
                </a:gridCol>
              </a:tblGrid>
              <a:tr h="203493">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292846">
                <a:tc>
                  <a:txBody>
                    <a:bodyPr/>
                    <a:lstStyle/>
                    <a:p>
                      <a:pPr marL="50800" marR="50800" lvl="0" indent="0">
                        <a:lnSpc>
                          <a:spcPct val="100000"/>
                        </a:lnSpc>
                        <a:spcAft>
                          <a:spcPts val="600"/>
                        </a:spcAft>
                        <a:defRPr lang="en-US"/>
                      </a:pPr>
                      <a:r>
                        <a:rPr lang="en-US" sz="1200" b="1" baseline="0" dirty="0">
                          <a:solidFill>
                            <a:srgbClr val="00AFD8"/>
                          </a:solidFill>
                          <a:latin typeface="Arial" panose="020B0604020202020204" pitchFamily="34" charset="0"/>
                          <a:ea typeface="HelvNeue Bold for IBM" charset="77"/>
                          <a:cs typeface="Arial" panose="020B0604020202020204" pitchFamily="34" charset="0"/>
                        </a:rPr>
                        <a:t>Optimum allocations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89012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US" altLang="en-US" sz="1000" dirty="0">
                          <a:latin typeface="Arial" panose="020B0604020202020204" pitchFamily="34" charset="0"/>
                          <a:cs typeface="Arial" panose="020B0604020202020204" pitchFamily="34" charset="0"/>
                        </a:rPr>
                        <a:t>Resulting</a:t>
                      </a:r>
                      <a:r>
                        <a:rPr lang="en-US" altLang="en-US" sz="1000" baseline="0" dirty="0">
                          <a:latin typeface="Arial" panose="020B0604020202020204" pitchFamily="34" charset="0"/>
                          <a:cs typeface="Arial" panose="020B0604020202020204" pitchFamily="34" charset="0"/>
                        </a:rPr>
                        <a:t> in reduced sell outs and maximum sales</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292846">
                <a:tc>
                  <a:txBody>
                    <a:bodyPr/>
                    <a:lstStyle/>
                    <a:p>
                      <a:pPr marL="50800" marR="50800" lvl="0" indent="0">
                        <a:lnSpc>
                          <a:spcPct val="100000"/>
                        </a:lnSpc>
                        <a:spcAft>
                          <a:spcPts val="600"/>
                        </a:spcAft>
                        <a:defRPr lang="en-US"/>
                      </a:pPr>
                      <a:r>
                        <a:rPr lang="en-US" sz="1200" b="1" baseline="0" dirty="0">
                          <a:solidFill>
                            <a:srgbClr val="00AFD8"/>
                          </a:solidFill>
                          <a:latin typeface="Arial" panose="020B0604020202020204" pitchFamily="34" charset="0"/>
                          <a:ea typeface="HelvNeue Bold for IBM" charset="77"/>
                          <a:cs typeface="Arial" panose="020B0604020202020204" pitchFamily="34" charset="0"/>
                        </a:rPr>
                        <a:t>Increased automation</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788893">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ea typeface="+mn-ea"/>
                          <a:cs typeface="Arial" panose="020B0604020202020204" pitchFamily="34" charset="0"/>
                        </a:rPr>
                        <a:t>Allowing</a:t>
                      </a:r>
                      <a:r>
                        <a:rPr lang="en-GB" altLang="en-US" sz="1000" baseline="0" dirty="0">
                          <a:solidFill>
                            <a:schemeClr val="tx1"/>
                          </a:solidFill>
                          <a:latin typeface="Arial" panose="020B0604020202020204" pitchFamily="34" charset="0"/>
                          <a:ea typeface="+mn-ea"/>
                          <a:cs typeface="Arial" panose="020B0604020202020204" pitchFamily="34" charset="0"/>
                        </a:rPr>
                        <a:t> greater concentration on analysis and growth opportunities</a:t>
                      </a:r>
                      <a:endParaRPr lang="en-US" altLang="en-US" sz="1000" dirty="0">
                        <a:latin typeface="Arial" panose="020B0604020202020204" pitchFamily="34" charset="0"/>
                        <a:ea typeface="MS PGothic" panose="020B0600070205080204" pitchFamily="34" charset="-128"/>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174422">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Extensive</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Reporting</a:t>
                      </a:r>
                      <a:r>
                        <a:rPr lang="en-US" sz="1200" b="1" dirty="0">
                          <a:solidFill>
                            <a:srgbClr val="00AFD8"/>
                          </a:solidFill>
                          <a:latin typeface="Arial" panose="020B0604020202020204" pitchFamily="34" charset="0"/>
                          <a:ea typeface="HelvNeue Bold for IBM" charset="77"/>
                          <a:cs typeface="Arial" panose="020B0604020202020204" pitchFamily="34" charset="0"/>
                        </a:rPr>
                        <a:t> </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823661">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cs typeface="Arial" panose="020B0604020202020204" pitchFamily="34" charset="0"/>
                        </a:rPr>
                        <a:t>Providing</a:t>
                      </a:r>
                      <a:r>
                        <a:rPr lang="en-GB" altLang="en-US" sz="1000" baseline="0" dirty="0">
                          <a:solidFill>
                            <a:schemeClr val="tx1"/>
                          </a:solidFill>
                          <a:latin typeface="Arial" panose="020B0604020202020204" pitchFamily="34" charset="0"/>
                          <a:cs typeface="Arial" panose="020B0604020202020204" pitchFamily="34" charset="0"/>
                        </a:rPr>
                        <a:t> greater insights into sales Performance</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1675278"/>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IBM® SPSS® Modeler</a:t>
            </a:r>
          </a:p>
          <a:p>
            <a:pPr marL="0" marR="0" lvl="0" indent="0" defTabSz="914400" eaLnBrk="1" fontAlgn="auto" latinLnBrk="0" hangingPunct="1">
              <a:lnSpc>
                <a:spcPct val="100000"/>
              </a:lnSpc>
              <a:spcBef>
                <a:spcPct val="0"/>
              </a:spcBef>
              <a:spcAft>
                <a:spcPts val="0"/>
              </a:spcAft>
              <a:buClrTx/>
              <a:buSzTx/>
              <a:buFont typeface="Arial" charset="0"/>
              <a:buChar char="•"/>
              <a:tabLst/>
              <a:defRPr/>
            </a:pP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IBM </a:t>
            </a:r>
            <a:r>
              <a:rPr kumimoji="0" lang="en-US"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Cognos</a:t>
            </a: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TM1®</a:t>
            </a:r>
          </a:p>
          <a:p>
            <a:pPr marL="0" marR="0" lvl="0" indent="0" defTabSz="914400" eaLnBrk="1" fontAlgn="auto" latinLnBrk="0" hangingPunct="1">
              <a:lnSpc>
                <a:spcPct val="100000"/>
              </a:lnSpc>
              <a:spcBef>
                <a:spcPct val="0"/>
              </a:spcBef>
              <a:spcAft>
                <a:spcPts val="0"/>
              </a:spcAft>
              <a:buClrTx/>
              <a:buSzTx/>
              <a:buFont typeface="Arial" charset="0"/>
              <a:buChar char="•"/>
              <a:tabLst/>
              <a:defRPr/>
            </a:pP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IBM </a:t>
            </a:r>
            <a:r>
              <a:rPr kumimoji="0" lang="en-US"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Cognos</a:t>
            </a: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Business Intelligence</a:t>
            </a:r>
          </a:p>
          <a:p>
            <a:pPr marL="0" marR="0" lvl="0" indent="0" defTabSz="914400" eaLnBrk="1" fontAlgn="auto" latinLnBrk="0" hangingPunct="1">
              <a:lnSpc>
                <a:spcPct val="100000"/>
              </a:lnSpc>
              <a:spcBef>
                <a:spcPct val="0"/>
              </a:spcBef>
              <a:spcAft>
                <a:spcPts val="0"/>
              </a:spcAft>
              <a:buClrTx/>
              <a:buSzTx/>
              <a:buFontTx/>
              <a:buNone/>
              <a:tabLst/>
              <a:defRPr/>
            </a:pPr>
            <a:endParaRPr kumimoji="0" lang="en-US" sz="1000" b="0" i="0" u="none" strike="noStrike" kern="0" cap="none" spc="0" normalizeH="0" baseline="30000" noProof="0" dirty="0">
              <a:ln>
                <a:noFill/>
              </a:ln>
              <a:solidFill>
                <a:sysClr val="windowText" lastClr="000000"/>
              </a:solidFill>
              <a:effectLst/>
              <a:uLnTx/>
              <a:uFillTx/>
              <a:latin typeface="Arial" pitchFamily="34" charset="0"/>
              <a:ea typeface="Arial Unicode MS" pitchFamily="34" charset="-128"/>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30000" noProof="0" dirty="0">
              <a:ln>
                <a:noFill/>
              </a:ln>
              <a:solidFill>
                <a:sysClr val="windowText" lastClr="000000"/>
              </a:solidFill>
              <a:effectLst/>
              <a:uLnTx/>
              <a:uFillTx/>
              <a:latin typeface="Arial" pitchFamily="34" charset="0"/>
              <a:ea typeface="Arial Unicode MS" pitchFamily="34" charset="-128"/>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
                <a:schemeClr val="bg1"/>
              </a:buClr>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28RIhGA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94834" y="495256"/>
            <a:ext cx="1756731"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Media &amp; Entertainment</a:t>
            </a:r>
          </a:p>
        </p:txBody>
      </p:sp>
      <p:sp>
        <p:nvSpPr>
          <p:cNvPr id="6" name="Rectangle 2"/>
          <p:cNvSpPr>
            <a:spLocks noChangeArrowheads="1"/>
          </p:cNvSpPr>
          <p:nvPr/>
        </p:nvSpPr>
        <p:spPr bwMode="auto">
          <a:xfrm>
            <a:off x="622199" y="1093679"/>
            <a:ext cx="225792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Rectangle 4"/>
          <p:cNvSpPr>
            <a:spLocks noChangeArrowheads="1"/>
          </p:cNvSpPr>
          <p:nvPr/>
        </p:nvSpPr>
        <p:spPr bwMode="auto">
          <a:xfrm>
            <a:off x="7497344" y="495256"/>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24" name="Picture 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66915" y="1103089"/>
            <a:ext cx="4122899" cy="2672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6"/>
          <p:cNvSpPr txBox="1"/>
          <p:nvPr/>
        </p:nvSpPr>
        <p:spPr>
          <a:xfrm>
            <a:off x="875077" y="1927113"/>
            <a:ext cx="3175818" cy="1769814"/>
          </a:xfrm>
          <a:prstGeom prst="rect">
            <a:avLst/>
          </a:prstGeom>
          <a:solidFill>
            <a:schemeClr val="bg1">
              <a:alpha val="90000"/>
            </a:schemeClr>
          </a:solidFill>
          <a:ln>
            <a:noFill/>
          </a:ln>
        </p:spPr>
        <p:txBody>
          <a:bodyPr wrap="square" lIns="72000" tIns="72000" rIns="72000" bIns="7200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1200" b="1" i="1" u="none" strike="noStrike" kern="0" cap="none" spc="0" normalizeH="0" baseline="0" noProof="0" dirty="0">
                <a:ln>
                  <a:noFill/>
                </a:ln>
                <a:solidFill>
                  <a:srgbClr val="0070C0"/>
                </a:solidFill>
                <a:effectLst/>
                <a:uLnTx/>
                <a:uFillTx/>
                <a:latin typeface="Arial" panose="020B0604020202020204" pitchFamily="34" charset="0"/>
                <a:ea typeface="Arial" charset="0"/>
                <a:cs typeface="Arial" panose="020B0604020202020204" pitchFamily="34" charset="0"/>
              </a:rPr>
              <a:t>“Distribution is not just about efficient logistics; it’s about being smarter about how many copies publishers print and which retailers sell them. Our challenge was to turn a gold-mine of data into the insights that our clients need to make more informed decisions.”</a:t>
            </a:r>
            <a:endParaRPr kumimoji="0" lang="en-GB" altLang="en-US" sz="1200" b="1" i="0" u="none" strike="noStrike" kern="0" cap="none" spc="0" normalizeH="0" baseline="0" noProof="0" dirty="0">
              <a:ln>
                <a:noFill/>
              </a:ln>
              <a:solidFill>
                <a:srgbClr val="0070C0"/>
              </a:solidFill>
              <a:effectLst/>
              <a:uLnTx/>
              <a:uFillTx/>
              <a:latin typeface="Arial" panose="020B0604020202020204" pitchFamily="34" charset="0"/>
              <a:ea typeface="Arial"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1200" b="1"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 </a:t>
            </a:r>
            <a:r>
              <a:rPr kumimoji="0" lang="en-GB"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David Hogan, General Manager, Gordon and </a:t>
            </a:r>
            <a:r>
              <a:rPr kumimoji="0" lang="en-GB" altLang="en-US" sz="1200" b="0" i="1" u="none" strike="noStrike" kern="0" cap="none" spc="0" normalizeH="0" baseline="0" noProof="0" dirty="0" err="1">
                <a:ln>
                  <a:noFill/>
                </a:ln>
                <a:solidFill>
                  <a:schemeClr val="tx2">
                    <a:lumMod val="60000"/>
                    <a:lumOff val="40000"/>
                  </a:schemeClr>
                </a:solidFill>
                <a:effectLst/>
                <a:uLnTx/>
                <a:uFillTx/>
                <a:latin typeface="Arial" panose="020B0604020202020204" pitchFamily="34" charset="0"/>
                <a:cs typeface="Arial" panose="020B0604020202020204" pitchFamily="34" charset="0"/>
              </a:rPr>
              <a:t>Gotch</a:t>
            </a:r>
            <a:endParaRPr kumimoji="0" 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6112584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09480"/>
            <a:ext cx="4428000" cy="2218292"/>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Mater Foundation</a:t>
            </a:r>
          </a:p>
          <a:p>
            <a:pPr marL="0" marR="0" lvl="0" indent="0" defTabSz="914400" eaLnBrk="1" fontAlgn="auto" latinLnBrk="0" hangingPunct="1">
              <a:lnSpc>
                <a:spcPct val="100000"/>
              </a:lnSpc>
              <a:spcBef>
                <a:spcPts val="0"/>
              </a:spcBef>
              <a:spcAft>
                <a:spcPts val="800"/>
              </a:spcAft>
              <a:buClrTx/>
              <a:buSzTx/>
              <a:buFontTx/>
              <a:buNone/>
              <a:tabLst/>
              <a:defRPr lang="en-US"/>
            </a:pPr>
            <a:r>
              <a:rPr kumimoji="0" lang="en-GB"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Taking control of financial performance management with a powerful analytics and governance platform</a:t>
            </a:r>
            <a:endPar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endParaRPr>
          </a:p>
        </p:txBody>
      </p:sp>
      <p:sp>
        <p:nvSpPr>
          <p:cNvPr id="4" name="TextBox 4"/>
          <p:cNvSpPr txBox="1"/>
          <p:nvPr/>
        </p:nvSpPr>
        <p:spPr>
          <a:xfrm>
            <a:off x="5173200" y="1241799"/>
            <a:ext cx="4196087" cy="10356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charset="0"/>
                <a:ea typeface="Arial" charset="0"/>
                <a:cs typeface="Arial" charset="0"/>
              </a:rPr>
              <a:t>Business challenge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t>As Mater Foundation’s philanthropic activities continued to grow, its existing spreadsheet-based planning processes could not provide enough control and visibility to help it reach its future goals.</a:t>
            </a:r>
          </a:p>
        </p:txBody>
      </p:sp>
      <p:sp>
        <p:nvSpPr>
          <p:cNvPr id="5" name="TextBox 5"/>
          <p:cNvSpPr txBox="1"/>
          <p:nvPr/>
        </p:nvSpPr>
        <p:spPr>
          <a:xfrm>
            <a:off x="5173200" y="2201462"/>
            <a:ext cx="4196087" cy="15182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charset="0"/>
                <a:ea typeface="Arial" charset="0"/>
                <a:cs typeface="Arial" charset="0"/>
              </a:rPr>
              <a:t>Transformation</a:t>
            </a:r>
          </a:p>
          <a:p>
            <a:pPr marL="0" marR="0" lvl="0" indent="0" defTabSz="914400" eaLnBrk="1" fontAlgn="auto" latinLnBrk="0" hangingPunct="1">
              <a:lnSpc>
                <a:spcPct val="100000"/>
              </a:lnSpc>
              <a:spcBef>
                <a:spcPts val="0"/>
              </a:spcBef>
              <a:spcAft>
                <a:spcPts val="500"/>
              </a:spcAft>
              <a:buClrTx/>
              <a:buSzTx/>
              <a:buFontTx/>
              <a:buNone/>
              <a:tabLst/>
              <a:defRPr lang="en-US"/>
            </a:pPr>
            <a: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t>Hospitals and research centers across Brisbane rely on Mater Foundation’s fundraising efforts to support their important work. With a target of distributing AUD 20 million in funds per year by 2021, the organization is now using IBM Analytics technology to enhance governance and fine-tune its financial plans to help it achieve this ambitious goal.</a:t>
            </a: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endParaRPr>
          </a:p>
        </p:txBody>
      </p:sp>
      <p:sp>
        <p:nvSpPr>
          <p:cNvPr id="8" name="TextBox 8"/>
          <p:cNvSpPr txBox="1"/>
          <p:nvPr/>
        </p:nvSpPr>
        <p:spPr>
          <a:xfrm>
            <a:off x="2815200" y="6227772"/>
            <a:ext cx="4428000" cy="1097690"/>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sysClr val="windowText" lastClr="000000"/>
                </a:solidFill>
                <a:effectLst/>
                <a:uLnTx/>
                <a:uFillTx/>
                <a:latin typeface="Arial" charset="0"/>
                <a:ea typeface="Arial" charset="0"/>
                <a:cs typeface="Arial" charset="0"/>
                <a:hlinkClick r:id="rId3"/>
              </a:rPr>
              <a:t>Mater Foundation</a:t>
            </a:r>
            <a: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t> is a not-for-profit organization that connects community and philanthropic support to Mater Health and Mater Research – leading healthcare providers in Brisbane, Australia. The foundation is part of Mater Health, a group established by the Sisters of Mercy in 1906. Today, Mater comprises several hospitals, health centers, a world-class medical research institute and pathology and pharmacy businesses, which aim to provide exceptional care with an emphasis on the founding values of the Sisters of Mercy.</a:t>
            </a: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37360" cy="2450480"/>
        </p:xfrm>
        <a:graphic>
          <a:graphicData uri="http://schemas.openxmlformats.org/drawingml/2006/table">
            <a:tbl>
              <a:tblPr/>
              <a:tblGrid>
                <a:gridCol w="1737360">
                  <a:extLst>
                    <a:ext uri="{9D8B030D-6E8A-4147-A177-3AD203B41FA5}">
                      <a16:colId xmlns:a16="http://schemas.microsoft.com/office/drawing/2014/main" val="20000"/>
                    </a:ext>
                  </a:extLst>
                </a:gridCol>
              </a:tblGrid>
              <a:tr h="241300">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17780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Increases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579120">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Stakeholders’ confidence in robust, transparent budget processes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161452">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2 weeks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624220">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Saved</a:t>
                      </a:r>
                      <a:r>
                        <a:rPr lang="en-GB" sz="1000" baseline="0" dirty="0">
                          <a:solidFill>
                            <a:srgbClr val="59595B"/>
                          </a:solidFill>
                          <a:latin typeface="Arial" panose="020B0604020202020204" pitchFamily="34" charset="0"/>
                          <a:ea typeface="HelvNeue Light for IBM" charset="77"/>
                          <a:cs typeface="Arial" panose="020B0604020202020204" pitchFamily="34" charset="0"/>
                        </a:rPr>
                        <a:t> during budgeting cycles by automating data collection and consolidation</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144016">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Empowers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444500">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Decision-makers to test assumptions with rapid what-if</a:t>
                      </a:r>
                      <a:r>
                        <a:rPr lang="en-GB" sz="1000" baseline="0" dirty="0">
                          <a:solidFill>
                            <a:srgbClr val="59595B"/>
                          </a:solidFill>
                          <a:latin typeface="Arial" panose="020B0604020202020204" pitchFamily="34" charset="0"/>
                          <a:ea typeface="HelvNeue Light for IBM" charset="77"/>
                          <a:cs typeface="Arial" panose="020B0604020202020204" pitchFamily="34" charset="0"/>
                        </a:rPr>
                        <a:t> analysis capabilities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586765"/>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endParaRPr kumimoji="0" lang="en-US" sz="1200" b="0" i="0" u="none" strike="noStrike" kern="0" cap="none" spc="0" normalizeH="0" baseline="0" noProof="0" dirty="0">
              <a:ln>
                <a:noFill/>
              </a:ln>
              <a:solidFill>
                <a:srgbClr val="FFFFFF"/>
              </a:solidFill>
              <a:effectLst/>
              <a:uLnTx/>
              <a:uFillTx/>
              <a:latin typeface="Lubalin Demi for IBM" charset="77"/>
              <a:ea typeface="Lubalin Demi for IBM" charset="77"/>
              <a:cs typeface="Lubalin Demi for IBM" charset="77"/>
            </a:endParaRPr>
          </a:p>
          <a:p>
            <a:pPr marL="88900" marR="0" lvl="0" indent="-88900" defTabSz="914400" eaLnBrk="1" fontAlgn="auto" latinLnBrk="0" hangingPunct="1">
              <a:lnSpc>
                <a:spcPts val="1000"/>
              </a:lnSpc>
              <a:spcBef>
                <a:spcPts val="0"/>
              </a:spcBef>
              <a:spcAft>
                <a:spcPts val="400"/>
              </a:spcAft>
              <a:buClr>
                <a:schemeClr val="bg1"/>
              </a:buClr>
              <a:buSzPct val="100000"/>
              <a:buFont typeface="Arial" panose="020B0604020202020204" pitchFamily="34" charset="0"/>
              <a:buChar char="•"/>
              <a:tabLst>
                <a:tab pos="88900" algn="l"/>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HelvNeue Light for IBM" charset="77"/>
                <a:cs typeface="Arial" panose="020B0604020202020204" pitchFamily="34" charset="0"/>
              </a:rPr>
              <a:t>IBM® Cognos® TM1®</a:t>
            </a: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pic>
        <p:nvPicPr>
          <p:cNvPr id="2" name="Picture 1">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10" invalidUrl="https://twitter.com/home?status=http://ibm.co/2bHlStS via @ibmclientvoices"/>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70443" y="465864"/>
            <a:ext cx="1542528"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Media </a:t>
            </a:r>
            <a:r>
              <a:rPr kumimoji="0" lang="en-GB" sz="10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rPr>
              <a:t>&amp; Entertainment</a:t>
            </a:r>
            <a:endPar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7" name="Rectangle 2"/>
          <p:cNvSpPr>
            <a:spLocks noChangeArrowheads="1"/>
          </p:cNvSpPr>
          <p:nvPr/>
        </p:nvSpPr>
        <p:spPr bwMode="auto">
          <a:xfrm>
            <a:off x="-672295" y="1072478"/>
            <a:ext cx="2350707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1025" name="Picture 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1" y="1072478"/>
            <a:ext cx="4452098" cy="2647260"/>
          </a:xfrm>
          <a:prstGeom prst="rect">
            <a:avLst/>
          </a:prstGeom>
          <a:solidFill>
            <a:srgbClr val="FFFFFF"/>
          </a:solidFill>
        </p:spPr>
      </p:pic>
      <p:sp>
        <p:nvSpPr>
          <p:cNvPr id="12" name="Rectangle 4"/>
          <p:cNvSpPr>
            <a:spLocks noChangeArrowheads="1"/>
          </p:cNvSpPr>
          <p:nvPr/>
        </p:nvSpPr>
        <p:spPr bwMode="auto">
          <a:xfrm>
            <a:off x="8176599" y="84864"/>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1027"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76599" y="84864"/>
            <a:ext cx="1371600" cy="762000"/>
          </a:xfrm>
          <a:prstGeom prst="rect">
            <a:avLst/>
          </a:prstGeom>
          <a:solidFill>
            <a:srgbClr val="FFFFFF"/>
          </a:solidFill>
        </p:spPr>
      </p:pic>
      <p:sp>
        <p:nvSpPr>
          <p:cNvPr id="14" name="TextBox 6"/>
          <p:cNvSpPr txBox="1"/>
          <p:nvPr/>
        </p:nvSpPr>
        <p:spPr>
          <a:xfrm>
            <a:off x="416705" y="2477736"/>
            <a:ext cx="4220990" cy="1171350"/>
          </a:xfrm>
          <a:prstGeom prst="rect">
            <a:avLst/>
          </a:prstGeom>
          <a:solidFill>
            <a:schemeClr val="bg1">
              <a:alpha val="90000"/>
            </a:schemeClr>
          </a:solidFill>
          <a:ln>
            <a:noFill/>
          </a:ln>
        </p:spPr>
        <p:txBody>
          <a:bodyPr wrap="square" lIns="72000" tIns="72000" rIns="72000" bIns="72000" anchor="t"/>
          <a:lstStyle/>
          <a:p>
            <a:pPr marL="63500" marR="0" lvl="0" indent="-76200" defTabSz="914400" eaLnBrk="1" fontAlgn="auto" latinLnBrk="0" hangingPunct="1">
              <a:lnSpc>
                <a:spcPts val="1300"/>
              </a:lnSpc>
              <a:spcBef>
                <a:spcPts val="0"/>
              </a:spcBef>
              <a:spcAft>
                <a:spcPts val="1100"/>
              </a:spcAft>
              <a:buClrTx/>
              <a:buSzTx/>
              <a:buFontTx/>
              <a:buNone/>
              <a:tabLst/>
              <a:defRPr lang="en-US"/>
            </a:pPr>
            <a:r>
              <a:rPr kumimoji="0" lang="en-GB" sz="1200" b="1" i="1" u="none" strike="noStrike" kern="0" cap="none" spc="0" normalizeH="0" baseline="0" noProof="0" dirty="0">
                <a:ln>
                  <a:noFill/>
                </a:ln>
                <a:solidFill>
                  <a:srgbClr val="00639C"/>
                </a:solidFill>
                <a:effectLst/>
                <a:uLnTx/>
                <a:uFillTx/>
                <a:latin typeface="Arial" panose="020B0604020202020204" pitchFamily="34" charset="0"/>
                <a:ea typeface="Lubalin Demi Italic for IBM" charset="77"/>
                <a:cs typeface="Arial" panose="020B0604020202020204" pitchFamily="34" charset="0"/>
              </a:rPr>
              <a:t>“The ability to validate data at the point of entry and consolidate it automatically within seconds saves many hours of low-value manual work.”</a:t>
            </a:r>
          </a:p>
          <a:p>
            <a:pPr marL="63500" marR="0" lvl="0" indent="-76200" defTabSz="914400" eaLnBrk="1" fontAlgn="auto" latinLnBrk="0" hangingPunct="1">
              <a:lnSpc>
                <a:spcPts val="1300"/>
              </a:lnSpc>
              <a:spcBef>
                <a:spcPts val="0"/>
              </a:spcBef>
              <a:spcAft>
                <a:spcPts val="1100"/>
              </a:spcAft>
              <a:buClrTx/>
              <a:buSzTx/>
              <a:buFontTx/>
              <a:buNone/>
              <a:tabLst/>
              <a:defRPr lang="en-US"/>
            </a:pPr>
            <a:r>
              <a:rPr kumimoji="0" lang="en-US" altLang="en-US" sz="1000" b="0" i="0" u="none" strike="noStrike" kern="0" cap="none" spc="0" normalizeH="0" baseline="0" noProof="0" dirty="0">
                <a:ln>
                  <a:noFill/>
                </a:ln>
                <a:solidFill>
                  <a:srgbClr val="00AFD8"/>
                </a:solidFill>
                <a:effectLst/>
                <a:uLnTx/>
                <a:uFillTx/>
                <a:latin typeface="Arial" panose="020B0604020202020204" pitchFamily="34" charset="0"/>
                <a:cs typeface="Arial" panose="020B0604020202020204" pitchFamily="34" charset="0"/>
              </a:rPr>
              <a:t>—</a:t>
            </a:r>
            <a:r>
              <a:rPr kumimoji="0" lang="en-GB" altLang="en-US" sz="1000" b="0" i="0" u="none" strike="noStrike" kern="0" cap="none" spc="0" normalizeH="0" baseline="0" noProof="0" dirty="0">
                <a:ln>
                  <a:noFill/>
                </a:ln>
                <a:solidFill>
                  <a:srgbClr val="00AFD8"/>
                </a:solidFill>
                <a:effectLst/>
                <a:uLnTx/>
                <a:uFillTx/>
                <a:latin typeface="Arial" panose="020B0604020202020204" pitchFamily="34" charset="0"/>
                <a:cs typeface="Arial" panose="020B0604020202020204" pitchFamily="34" charset="0"/>
              </a:rPr>
              <a:t>Arani </a:t>
            </a:r>
            <a:r>
              <a:rPr kumimoji="0" lang="en-GB" altLang="en-US" sz="1000" b="0" i="0" u="none" strike="noStrike" kern="0" cap="none" spc="0" normalizeH="0" baseline="0" noProof="0" dirty="0" err="1">
                <a:ln>
                  <a:noFill/>
                </a:ln>
                <a:solidFill>
                  <a:srgbClr val="00AFD8"/>
                </a:solidFill>
                <a:effectLst/>
                <a:uLnTx/>
                <a:uFillTx/>
                <a:latin typeface="Arial" panose="020B0604020202020204" pitchFamily="34" charset="0"/>
                <a:cs typeface="Arial" panose="020B0604020202020204" pitchFamily="34" charset="0"/>
              </a:rPr>
              <a:t>Samorodny</a:t>
            </a:r>
            <a:r>
              <a:rPr kumimoji="0" lang="en-GB" altLang="en-US" sz="1000" b="0" i="0" u="none" strike="noStrike" kern="0" cap="none" spc="0" normalizeH="0" baseline="0" noProof="0" dirty="0">
                <a:ln>
                  <a:noFill/>
                </a:ln>
                <a:solidFill>
                  <a:srgbClr val="00AFD8"/>
                </a:solidFill>
                <a:effectLst/>
                <a:uLnTx/>
                <a:uFillTx/>
                <a:latin typeface="Arial" panose="020B0604020202020204" pitchFamily="34" charset="0"/>
                <a:cs typeface="Arial" panose="020B0604020202020204" pitchFamily="34" charset="0"/>
              </a:rPr>
              <a:t>, Senior Manager – Change Management Process</a:t>
            </a:r>
            <a:endParaRPr kumimoji="0" lang="en-US" sz="800" b="0" i="0" u="none" strike="noStrike" kern="0" cap="none" spc="0" normalizeH="0" baseline="0" noProof="0" dirty="0">
              <a:ln>
                <a:noFill/>
              </a:ln>
              <a:solidFill>
                <a:srgbClr val="00AFD8"/>
              </a:solidFill>
              <a:effectLst/>
              <a:uLnTx/>
              <a:uFillTx/>
              <a:latin typeface="Arial" panose="020B0604020202020204" pitchFamily="34" charset="0"/>
              <a:ea typeface="HelvNeue Light for IBM" charset="77"/>
              <a:cs typeface="Arial" panose="020B0604020202020204" pitchFamily="34" charset="0"/>
            </a:endParaRPr>
          </a:p>
        </p:txBody>
      </p:sp>
    </p:spTree>
    <p:extLst>
      <p:ext uri="{BB962C8B-B14F-4D97-AF65-F5344CB8AC3E}">
        <p14:creationId xmlns:p14="http://schemas.microsoft.com/office/powerpoint/2010/main" val="36815574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25900"/>
            <a:ext cx="4428000" cy="3121708"/>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MGM Resorts International</a:t>
            </a:r>
          </a:p>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Big wins for performance management and budgeting with Aviana and IBM</a:t>
            </a:r>
            <a:endPar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endParaRPr>
          </a:p>
        </p:txBody>
      </p:sp>
      <p:sp>
        <p:nvSpPr>
          <p:cNvPr id="4" name="TextBox 4"/>
          <p:cNvSpPr txBox="1"/>
          <p:nvPr/>
        </p:nvSpPr>
        <p:spPr>
          <a:xfrm>
            <a:off x="5173200" y="1241799"/>
            <a:ext cx="4243516" cy="1155679"/>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The complex interplay of gaming, hospitality, food, entertainment and retail is vital to MGM Resorts’ success – but how could the group gain insight into the performance of these businesses to drive competitive advantage?</a:t>
            </a:r>
            <a:endPar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1440"/>
              </a:spcBef>
              <a:spcAft>
                <a:spcPts val="0"/>
              </a:spcAft>
              <a:buClrTx/>
              <a:buSzTx/>
              <a:buFont typeface="Times New Roman" pitchFamily="16" charset="0"/>
              <a:buNone/>
              <a:tabLst/>
              <a:defRPr/>
            </a:pPr>
            <a:endParaRPr kumimoji="0" lang="en-US" sz="800" b="1"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5" name="TextBox 5"/>
          <p:cNvSpPr txBox="1"/>
          <p:nvPr/>
        </p:nvSpPr>
        <p:spPr>
          <a:xfrm>
            <a:off x="5173200" y="2487560"/>
            <a:ext cx="4392688" cy="1158172"/>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MGM Resorts has gained real-time insight into the daily performance of gaming, entertainment, hospitality, food and retail businesses across all its hotels. Consistent, accurate analysis reveals the impact of each business area on the bottom line, enabling the company to focus on problem areas and optimize efficiency.</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endParaRPr>
          </a:p>
        </p:txBody>
      </p:sp>
      <p:sp>
        <p:nvSpPr>
          <p:cNvPr id="8" name="TextBox 8"/>
          <p:cNvSpPr txBox="1"/>
          <p:nvPr/>
        </p:nvSpPr>
        <p:spPr>
          <a:xfrm>
            <a:off x="2815200" y="6312310"/>
            <a:ext cx="4428000" cy="963991"/>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MGM Resorts International is one of the largest and most successful players in the Las Vegas resort hotel industry. It operates 15 wholly owned resorts in Nevada, Michigan, and Mississippi, as well as the MGM Macau resort and casino in China. The company employs 62,000 people and generates annual revenues of around USD 9 billion.</a:t>
            </a:r>
            <a:endPar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922206" cy="3557520"/>
        </p:xfrm>
        <a:graphic>
          <a:graphicData uri="http://schemas.openxmlformats.org/drawingml/2006/table">
            <a:tbl>
              <a:tblPr/>
              <a:tblGrid>
                <a:gridCol w="1922206">
                  <a:extLst>
                    <a:ext uri="{9D8B030D-6E8A-4147-A177-3AD203B41FA5}">
                      <a16:colId xmlns:a16="http://schemas.microsoft.com/office/drawing/2014/main" val="20000"/>
                    </a:ext>
                  </a:extLst>
                </a:gridCol>
              </a:tblGrid>
              <a:tr h="203493">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292846">
                <a:tc>
                  <a:txBody>
                    <a:bodyPr/>
                    <a:lstStyle/>
                    <a:p>
                      <a:pPr marL="50800" marR="50800" lvl="0" indent="0">
                        <a:lnSpc>
                          <a:spcPct val="100000"/>
                        </a:lnSpc>
                        <a:spcAft>
                          <a:spcPts val="600"/>
                        </a:spcAft>
                        <a:defRPr lang="en-US"/>
                      </a:pPr>
                      <a:r>
                        <a:rPr lang="en-US" sz="1200" b="1" baseline="0" dirty="0">
                          <a:solidFill>
                            <a:srgbClr val="00AFD8"/>
                          </a:solidFill>
                          <a:latin typeface="Arial" panose="020B0604020202020204" pitchFamily="34" charset="0"/>
                          <a:ea typeface="HelvNeue Bold for IBM" charset="77"/>
                          <a:cs typeface="Arial" panose="020B0604020202020204" pitchFamily="34" charset="0"/>
                        </a:rPr>
                        <a:t>Real time insight</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89012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US" altLang="en-US" sz="1000" dirty="0">
                          <a:latin typeface="Arial" panose="020B0604020202020204" pitchFamily="34" charset="0"/>
                          <a:cs typeface="Arial" panose="020B0604020202020204" pitchFamily="34" charset="0"/>
                        </a:rPr>
                        <a:t>Into</a:t>
                      </a:r>
                      <a:r>
                        <a:rPr lang="en-US" altLang="en-US" sz="1000" baseline="0" dirty="0">
                          <a:latin typeface="Arial" panose="020B0604020202020204" pitchFamily="34" charset="0"/>
                          <a:cs typeface="Arial" panose="020B0604020202020204" pitchFamily="34" charset="0"/>
                        </a:rPr>
                        <a:t> daily performance of resorts</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292846">
                <a:tc>
                  <a:txBody>
                    <a:bodyPr/>
                    <a:lstStyle/>
                    <a:p>
                      <a:pPr marL="50800" marR="50800" lvl="0" indent="0">
                        <a:lnSpc>
                          <a:spcPct val="100000"/>
                        </a:lnSpc>
                        <a:spcAft>
                          <a:spcPts val="600"/>
                        </a:spcAft>
                        <a:defRPr lang="en-US"/>
                      </a:pPr>
                      <a:r>
                        <a:rPr lang="en-US" sz="1200" b="1" baseline="0" dirty="0">
                          <a:solidFill>
                            <a:srgbClr val="00AFD8"/>
                          </a:solidFill>
                          <a:latin typeface="Arial" panose="020B0604020202020204" pitchFamily="34" charset="0"/>
                          <a:ea typeface="HelvNeue Bold for IBM" charset="77"/>
                          <a:cs typeface="Arial" panose="020B0604020202020204" pitchFamily="34" charset="0"/>
                        </a:rPr>
                        <a:t>2 times faster processing</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788893">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ea typeface="+mn-ea"/>
                          <a:cs typeface="Arial" panose="020B0604020202020204" pitchFamily="34" charset="0"/>
                        </a:rPr>
                        <a:t>Of</a:t>
                      </a:r>
                      <a:r>
                        <a:rPr lang="en-GB" altLang="en-US" sz="1000" baseline="0" dirty="0">
                          <a:solidFill>
                            <a:schemeClr val="tx1"/>
                          </a:solidFill>
                          <a:latin typeface="Arial" panose="020B0604020202020204" pitchFamily="34" charset="0"/>
                          <a:ea typeface="+mn-ea"/>
                          <a:cs typeface="Arial" panose="020B0604020202020204" pitchFamily="34" charset="0"/>
                        </a:rPr>
                        <a:t> the daily operating report ( DOR )</a:t>
                      </a:r>
                      <a:endParaRPr lang="en-US" altLang="en-US" sz="1000" dirty="0">
                        <a:latin typeface="Arial" panose="020B0604020202020204" pitchFamily="34" charset="0"/>
                        <a:ea typeface="MS PGothic" panose="020B0600070205080204" pitchFamily="34" charset="-128"/>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174422">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3</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days saved</a:t>
                      </a:r>
                      <a:r>
                        <a:rPr lang="en-US" sz="1200" b="1" dirty="0">
                          <a:solidFill>
                            <a:srgbClr val="00AFD8"/>
                          </a:solidFill>
                          <a:latin typeface="Arial" panose="020B0604020202020204" pitchFamily="34" charset="0"/>
                          <a:ea typeface="HelvNeue Bold for IBM" charset="77"/>
                          <a:cs typeface="Arial" panose="020B0604020202020204" pitchFamily="34" charset="0"/>
                        </a:rPr>
                        <a:t> </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823661">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cs typeface="Arial" panose="020B0604020202020204" pitchFamily="34" charset="0"/>
                        </a:rPr>
                        <a:t>On</a:t>
                      </a:r>
                      <a:r>
                        <a:rPr lang="en-GB" altLang="en-US" sz="1000" baseline="0" dirty="0">
                          <a:solidFill>
                            <a:schemeClr val="tx1"/>
                          </a:solidFill>
                          <a:latin typeface="Arial" panose="020B0604020202020204" pitchFamily="34" charset="0"/>
                          <a:cs typeface="Arial" panose="020B0604020202020204" pitchFamily="34" charset="0"/>
                        </a:rPr>
                        <a:t> the “ truing Up “ process at month-end</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1675278"/>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rPr>
              <a:t>I</a:t>
            </a: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IBM® </a:t>
            </a:r>
            <a:r>
              <a:rPr kumimoji="0" lang="en-US"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Cognos</a:t>
            </a: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TM1®</a:t>
            </a:r>
          </a:p>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Aviana Hospitality and Gaming Intelligence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30000" noProof="0" dirty="0">
              <a:ln>
                <a:noFill/>
              </a:ln>
              <a:solidFill>
                <a:sysClr val="windowText" lastClr="000000"/>
              </a:solidFill>
              <a:effectLst/>
              <a:uLnTx/>
              <a:uFillTx/>
              <a:latin typeface="Arial" pitchFamily="34" charset="0"/>
              <a:ea typeface="Arial Unicode MS" pitchFamily="34" charset="-128"/>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30000" noProof="0" dirty="0">
              <a:ln>
                <a:noFill/>
              </a:ln>
              <a:solidFill>
                <a:sysClr val="windowText" lastClr="000000"/>
              </a:solidFill>
              <a:effectLst/>
              <a:uLnTx/>
              <a:uFillTx/>
              <a:latin typeface="Arial" pitchFamily="34" charset="0"/>
              <a:ea typeface="Arial Unicode MS" pitchFamily="34" charset="-128"/>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
                <a:schemeClr val="bg1"/>
              </a:buClr>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28RIhGA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94834" y="495256"/>
            <a:ext cx="1756731"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Media &amp; Entertainment</a:t>
            </a:r>
          </a:p>
        </p:txBody>
      </p:sp>
      <p:sp>
        <p:nvSpPr>
          <p:cNvPr id="6" name="Rectangle 2"/>
          <p:cNvSpPr>
            <a:spLocks noChangeArrowheads="1"/>
          </p:cNvSpPr>
          <p:nvPr/>
        </p:nvSpPr>
        <p:spPr bwMode="auto">
          <a:xfrm>
            <a:off x="622199" y="1093679"/>
            <a:ext cx="225792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Rectangle 4"/>
          <p:cNvSpPr>
            <a:spLocks noChangeArrowheads="1"/>
          </p:cNvSpPr>
          <p:nvPr/>
        </p:nvSpPr>
        <p:spPr bwMode="auto">
          <a:xfrm>
            <a:off x="7497344" y="495256"/>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26" name="Picture 17" descr="G:\000Drive02\IBM\zIBM_Design\Templates_PPT_slides\IndustrySpecificImages\Media&amp;Entertainment\10105-06_cropped_exp-37010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6251" y="1103511"/>
            <a:ext cx="4080256" cy="266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6"/>
          <p:cNvSpPr txBox="1"/>
          <p:nvPr/>
        </p:nvSpPr>
        <p:spPr>
          <a:xfrm>
            <a:off x="884909" y="2497386"/>
            <a:ext cx="3175818" cy="1179867"/>
          </a:xfrm>
          <a:prstGeom prst="rect">
            <a:avLst/>
          </a:prstGeom>
          <a:solidFill>
            <a:schemeClr val="bg1">
              <a:alpha val="90000"/>
            </a:schemeClr>
          </a:solidFill>
          <a:ln>
            <a:noFill/>
          </a:ln>
        </p:spPr>
        <p:txBody>
          <a:bodyPr wrap="square" lIns="72000" tIns="72000" rIns="72000" bIns="7200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200" b="1" i="1"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“The speed of reporting with IBM </a:t>
            </a:r>
            <a:r>
              <a:rPr kumimoji="0" lang="en-US" altLang="en-US" sz="1200" b="1" i="1" u="none" strike="noStrike" kern="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Cognos</a:t>
            </a:r>
            <a:r>
              <a:rPr kumimoji="0" lang="en-US" altLang="en-US" sz="1200" b="1" i="1"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TM1 amazed us – it transformed our idea of what technology could do to transform this process</a:t>
            </a:r>
            <a:r>
              <a:rPr kumimoji="0" lang="en-US" altLang="en-US" sz="1200" b="0" i="1" u="none" strike="noStrike" kern="0" cap="none" spc="0" normalizeH="0" baseline="0" noProof="0" dirty="0">
                <a:ln>
                  <a:noFill/>
                </a:ln>
                <a:solidFill>
                  <a:sysClr val="windowText" lastClr="000000"/>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1200" b="1"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 </a:t>
            </a:r>
            <a:r>
              <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Kelly Litster, Vice President, Finance Shared Services Center</a:t>
            </a:r>
            <a:endParaRPr kumimoji="0" lang="en-US" altLang="en-US" sz="1200" b="0" i="0"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MS PGothic" charset="-128"/>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7298485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6072" y="1284796"/>
            <a:ext cx="1371600" cy="130759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492" y="1101633"/>
            <a:ext cx="4492751" cy="2638800"/>
          </a:xfrm>
          <a:prstGeom prst="rect">
            <a:avLst/>
          </a:prstGeom>
        </p:spPr>
      </p:pic>
      <p:sp>
        <p:nvSpPr>
          <p:cNvPr id="14" name="TextBox 6"/>
          <p:cNvSpPr txBox="1"/>
          <p:nvPr/>
        </p:nvSpPr>
        <p:spPr>
          <a:xfrm>
            <a:off x="452611" y="2664000"/>
            <a:ext cx="4056130" cy="761257"/>
          </a:xfrm>
          <a:prstGeom prst="rect">
            <a:avLst/>
          </a:prstGeom>
          <a:solidFill>
            <a:schemeClr val="bg1">
              <a:alpha val="90000"/>
            </a:schemeClr>
          </a:solidFill>
          <a:ln>
            <a:noFill/>
          </a:ln>
        </p:spPr>
        <p:txBody>
          <a:bodyPr wrap="square" lIns="72000" tIns="72000" rIns="72000" bIns="72000" anchor="t"/>
          <a:lstStyle/>
          <a:p>
            <a:pPr marL="63500" indent="-76200">
              <a:lnSpc>
                <a:spcPts val="1300"/>
              </a:lnSpc>
              <a:spcAft>
                <a:spcPts val="1100"/>
              </a:spcAft>
              <a:defRPr lang="en-US"/>
            </a:pPr>
            <a:r>
              <a:rPr lang="en-GB" sz="1200" b="1" i="1" dirty="0">
                <a:solidFill>
                  <a:srgbClr val="00639C"/>
                </a:solidFill>
                <a:latin typeface="Arial" panose="020B0604020202020204" pitchFamily="34" charset="0"/>
                <a:ea typeface="Lubalin Demi Italic for IBM" charset="77"/>
                <a:cs typeface="Arial" panose="020B0604020202020204" pitchFamily="34" charset="0"/>
              </a:rPr>
              <a:t>“IBM Analytics gives us the capabilities we need at a fraction of the cost of leading alternatives.”</a:t>
            </a:r>
            <a:endParaRPr lang="en-US" sz="1200" b="1" i="1" dirty="0">
              <a:solidFill>
                <a:srgbClr val="00639C"/>
              </a:solidFill>
              <a:latin typeface="Arial" panose="020B0604020202020204" pitchFamily="34" charset="0"/>
              <a:ea typeface="Lubalin Demi Italic for IBM" charset="77"/>
              <a:cs typeface="Arial" panose="020B0604020202020204" pitchFamily="34" charset="0"/>
            </a:endParaRPr>
          </a:p>
          <a:p>
            <a:pPr lvl="0" defTabSz="1017588" fontAlgn="base">
              <a:lnSpc>
                <a:spcPts val="1300"/>
              </a:lnSpc>
              <a:spcBef>
                <a:spcPct val="0"/>
              </a:spcBef>
              <a:spcAft>
                <a:spcPts val="1100"/>
              </a:spcAft>
            </a:pPr>
            <a:r>
              <a:rPr lang="en-US" altLang="en-US" sz="1000" dirty="0">
                <a:solidFill>
                  <a:srgbClr val="00AFD8"/>
                </a:solidFill>
                <a:latin typeface="Arial" panose="020B0604020202020204" pitchFamily="34" charset="0"/>
                <a:cs typeface="Arial" panose="020B0604020202020204" pitchFamily="34" charset="0"/>
              </a:rPr>
              <a:t>—</a:t>
            </a:r>
            <a:r>
              <a:rPr lang="en-GB" altLang="en-US" sz="1000" dirty="0">
                <a:solidFill>
                  <a:srgbClr val="00AFD8"/>
                </a:solidFill>
                <a:latin typeface="Arial" panose="020B0604020202020204" pitchFamily="34" charset="0"/>
                <a:cs typeface="Arial" panose="020B0604020202020204" pitchFamily="34" charset="0"/>
              </a:rPr>
              <a:t>Richard Hughes, VP Group Finance, Pace plc</a:t>
            </a:r>
            <a:endParaRPr lang="en-US" altLang="en-US" sz="1000" dirty="0">
              <a:solidFill>
                <a:srgbClr val="00AFD8"/>
              </a:solidFill>
              <a:latin typeface="Arial" panose="020B0604020202020204" pitchFamily="34" charset="0"/>
              <a:cs typeface="Arial" panose="020B0604020202020204" pitchFamily="34" charset="0"/>
            </a:endParaRPr>
          </a:p>
          <a:p>
            <a:pPr marL="63500" indent="-76200">
              <a:lnSpc>
                <a:spcPts val="1300"/>
              </a:lnSpc>
              <a:spcAft>
                <a:spcPts val="1100"/>
              </a:spcAft>
              <a:defRPr lang="en-US"/>
            </a:pPr>
            <a:endParaRPr sz="800" dirty="0">
              <a:solidFill>
                <a:srgbClr val="00AFD8"/>
              </a:solidFill>
              <a:latin typeface="Arial" panose="020B0604020202020204" pitchFamily="34" charset="0"/>
              <a:ea typeface="HelvNeue Light for IBM" charset="77"/>
              <a:cs typeface="Arial" panose="020B0604020202020204" pitchFamily="34" charset="0"/>
            </a:endParaRPr>
          </a:p>
        </p:txBody>
      </p:sp>
      <p:sp>
        <p:nvSpPr>
          <p:cNvPr id="3" name="TextBox 3"/>
          <p:cNvSpPr txBox="1"/>
          <p:nvPr/>
        </p:nvSpPr>
        <p:spPr>
          <a:xfrm>
            <a:off x="2815200" y="4009480"/>
            <a:ext cx="4428000" cy="2218292"/>
          </a:xfrm>
          <a:prstGeom prst="rect">
            <a:avLst/>
          </a:prstGeom>
          <a:noFill/>
          <a:ln>
            <a:noFill/>
          </a:ln>
        </p:spPr>
        <p:txBody>
          <a:bodyPr wrap="square" lIns="0" tIns="0" rIns="0" bIns="0" anchor="t"/>
          <a:lstStyle/>
          <a:p>
            <a:pPr>
              <a:spcAft>
                <a:spcPts val="800"/>
              </a:spcAft>
              <a:defRPr lang="en-US"/>
            </a:pPr>
            <a:r>
              <a:rPr lang="en-US" sz="2800" b="1" dirty="0">
                <a:solidFill>
                  <a:srgbClr val="00639C"/>
                </a:solidFill>
                <a:latin typeface="Arial" panose="020B0604020202020204" pitchFamily="34" charset="0"/>
                <a:ea typeface="Lubalin Demi for IBM" charset="77"/>
                <a:cs typeface="Arial" panose="020B0604020202020204" pitchFamily="34" charset="0"/>
              </a:rPr>
              <a:t>Pace plc</a:t>
            </a:r>
          </a:p>
          <a:p>
            <a:pPr>
              <a:spcAft>
                <a:spcPts val="800"/>
              </a:spcAft>
              <a:defRPr lang="en-US"/>
            </a:pPr>
            <a:r>
              <a:rPr lang="en-GB" sz="2400" b="1" dirty="0">
                <a:solidFill>
                  <a:srgbClr val="00AFD8"/>
                </a:solidFill>
                <a:latin typeface="Arial" panose="020B0604020202020204" pitchFamily="34" charset="0"/>
                <a:ea typeface="Lubalin Demi for IBM" charset="77"/>
                <a:cs typeface="Arial" panose="020B0604020202020204" pitchFamily="34" charset="0"/>
              </a:rPr>
              <a:t>Adapting financial plans and forecasts with IBM Analytics to support rapid growth and change</a:t>
            </a:r>
            <a:endParaRPr sz="2400" b="1" dirty="0">
              <a:solidFill>
                <a:srgbClr val="00AFD8"/>
              </a:solidFill>
              <a:latin typeface="Arial" panose="020B0604020202020204" pitchFamily="34" charset="0"/>
              <a:ea typeface="Lubalin Demi for IBM" charset="77"/>
              <a:cs typeface="Arial" panose="020B0604020202020204" pitchFamily="34" charset="0"/>
            </a:endParaRPr>
          </a:p>
        </p:txBody>
      </p:sp>
      <p:sp>
        <p:nvSpPr>
          <p:cNvPr id="4" name="TextBox 4"/>
          <p:cNvSpPr txBox="1"/>
          <p:nvPr/>
        </p:nvSpPr>
        <p:spPr>
          <a:xfrm>
            <a:off x="5173200" y="1241799"/>
            <a:ext cx="2069999" cy="1035675"/>
          </a:xfrm>
          <a:prstGeom prst="rect">
            <a:avLst/>
          </a:prstGeom>
          <a:noFill/>
          <a:ln>
            <a:noFill/>
          </a:ln>
        </p:spPr>
        <p:txBody>
          <a:bodyPr wrap="square" lIns="0" tIns="0" rIns="0" bIns="0" anchor="t"/>
          <a:lstStyle/>
          <a:p>
            <a:pPr>
              <a:spcAft>
                <a:spcPts val="400"/>
              </a:spcAft>
              <a:defRPr lang="en-US"/>
            </a:pPr>
            <a:r>
              <a:rPr sz="1200" b="1" dirty="0">
                <a:solidFill>
                  <a:srgbClr val="FFFFFF"/>
                </a:solidFill>
                <a:latin typeface="Arial" panose="020B0604020202020204" pitchFamily="34" charset="0"/>
                <a:ea typeface="Lubalin Demi for IBM" charset="77"/>
                <a:cs typeface="Arial" panose="020B0604020202020204" pitchFamily="34" charset="0"/>
              </a:rPr>
              <a:t>Business challenge</a:t>
            </a:r>
          </a:p>
          <a:p>
            <a:pPr>
              <a:spcAft>
                <a:spcPts val="500"/>
              </a:spcAft>
              <a:defRPr lang="en-US"/>
            </a:pPr>
            <a:r>
              <a:rPr lang="en-GB" sz="1000" dirty="0">
                <a:latin typeface="Arial" panose="020B0604020202020204" pitchFamily="34" charset="0"/>
                <a:ea typeface="HelvNeue Light for IBM" charset="77"/>
                <a:cs typeface="Arial" panose="020B0604020202020204" pitchFamily="34" charset="0"/>
              </a:rPr>
              <a:t>In evolving its business to capitalize on opportunities in the </a:t>
            </a:r>
            <a:r>
              <a:rPr lang="en-GB" sz="1000" dirty="0" err="1">
                <a:latin typeface="Arial" panose="020B0604020202020204" pitchFamily="34" charset="0"/>
                <a:ea typeface="HelvNeue Light for IBM" charset="77"/>
                <a:cs typeface="Arial" panose="020B0604020202020204" pitchFamily="34" charset="0"/>
              </a:rPr>
              <a:t>pay-TV</a:t>
            </a:r>
            <a:r>
              <a:rPr lang="en-GB" sz="1000" dirty="0">
                <a:latin typeface="Arial" panose="020B0604020202020204" pitchFamily="34" charset="0"/>
                <a:ea typeface="HelvNeue Light for IBM" charset="77"/>
                <a:cs typeface="Arial" panose="020B0604020202020204" pitchFamily="34" charset="0"/>
              </a:rPr>
              <a:t> and broadband sector, Pace had outgrown its existing planning solution – making it difficult to deal with growth and diversification.</a:t>
            </a:r>
            <a:endParaRPr sz="800" dirty="0">
              <a:latin typeface="Arial" panose="020B0604020202020204" pitchFamily="34" charset="0"/>
              <a:ea typeface="HelvNeue Light for IBM" charset="77"/>
              <a:cs typeface="Arial" panose="020B0604020202020204" pitchFamily="34" charset="0"/>
            </a:endParaRPr>
          </a:p>
        </p:txBody>
      </p:sp>
      <p:sp>
        <p:nvSpPr>
          <p:cNvPr id="5" name="TextBox 5"/>
          <p:cNvSpPr txBox="1"/>
          <p:nvPr/>
        </p:nvSpPr>
        <p:spPr>
          <a:xfrm>
            <a:off x="5173200" y="2479661"/>
            <a:ext cx="2069999" cy="1518275"/>
          </a:xfrm>
          <a:prstGeom prst="rect">
            <a:avLst/>
          </a:prstGeom>
          <a:noFill/>
          <a:ln>
            <a:noFill/>
          </a:ln>
        </p:spPr>
        <p:txBody>
          <a:bodyPr wrap="square" lIns="0" tIns="0" rIns="0" bIns="0" anchor="t"/>
          <a:lstStyle/>
          <a:p>
            <a:pPr>
              <a:spcAft>
                <a:spcPts val="400"/>
              </a:spcAft>
              <a:defRPr lang="en-US"/>
            </a:pPr>
            <a:r>
              <a:rPr sz="1200" b="1" dirty="0">
                <a:solidFill>
                  <a:srgbClr val="FFFFFF"/>
                </a:solidFill>
                <a:latin typeface="Arial" panose="020B0604020202020204" pitchFamily="34" charset="0"/>
                <a:ea typeface="Lubalin Demi for IBM" charset="77"/>
                <a:cs typeface="Arial" panose="020B0604020202020204" pitchFamily="34" charset="0"/>
              </a:rPr>
              <a:t>Transformation</a:t>
            </a:r>
          </a:p>
          <a:p>
            <a:pPr>
              <a:spcAft>
                <a:spcPts val="500"/>
              </a:spcAft>
              <a:defRPr lang="en-US"/>
            </a:pPr>
            <a:r>
              <a:rPr lang="en-GB" sz="1000" dirty="0">
                <a:latin typeface="Arial" panose="020B0604020202020204" pitchFamily="34" charset="0"/>
                <a:ea typeface="HelvNeue Light for IBM" charset="77"/>
                <a:cs typeface="Arial" panose="020B0604020202020204" pitchFamily="34" charset="0"/>
              </a:rPr>
              <a:t>Pace uses IBM Analytics to model its business with greater agility than ever before, enabling it to adapt to new acquisitions or organizational changes, and create accurate plans and forecasts faster.</a:t>
            </a:r>
            <a:endParaRPr sz="1000" dirty="0">
              <a:latin typeface="Arial" panose="020B0604020202020204" pitchFamily="34" charset="0"/>
              <a:ea typeface="HelvNeue Light for IBM" charset="77"/>
              <a:cs typeface="Arial" panose="020B0604020202020204" pitchFamily="34" charset="0"/>
            </a:endParaRPr>
          </a:p>
        </p:txBody>
      </p:sp>
      <p:sp>
        <p:nvSpPr>
          <p:cNvPr id="7" name="TextBox 7"/>
          <p:cNvSpPr txBox="1"/>
          <p:nvPr/>
        </p:nvSpPr>
        <p:spPr>
          <a:xfrm>
            <a:off x="7907659" y="2717800"/>
            <a:ext cx="1587340" cy="411808"/>
          </a:xfrm>
          <a:prstGeom prst="rect">
            <a:avLst/>
          </a:prstGeom>
          <a:noFill/>
          <a:ln>
            <a:noFill/>
          </a:ln>
        </p:spPr>
        <p:txBody>
          <a:bodyPr wrap="square" lIns="0" tIns="0" rIns="0" bIns="0" anchor="t"/>
          <a:lstStyle/>
          <a:p>
            <a:pPr>
              <a:lnSpc>
                <a:spcPts val="1100"/>
              </a:lnSpc>
              <a:spcAft>
                <a:spcPts val="1100"/>
              </a:spcAft>
              <a:defRPr lang="en-US"/>
            </a:pPr>
            <a:r>
              <a:rPr lang="en-US" sz="900" b="1" dirty="0">
                <a:solidFill>
                  <a:srgbClr val="FFFFFF"/>
                </a:solidFill>
                <a:latin typeface="Arial" panose="020B0604020202020204" pitchFamily="34" charset="0"/>
                <a:ea typeface="HelvNeue Medium for IBM" charset="77"/>
                <a:cs typeface="Arial" panose="020B0604020202020204" pitchFamily="34" charset="0"/>
              </a:rPr>
              <a:t>Richard Hughes,</a:t>
            </a:r>
            <a:br>
              <a:rPr sz="900" b="1" dirty="0">
                <a:solidFill>
                  <a:srgbClr val="FFFFFF"/>
                </a:solidFill>
                <a:latin typeface="Arial" panose="020B0604020202020204" pitchFamily="34" charset="0"/>
                <a:ea typeface="HelvNeue Medium for IBM" charset="77"/>
                <a:cs typeface="Arial" panose="020B0604020202020204" pitchFamily="34" charset="0"/>
              </a:rPr>
            </a:br>
            <a:r>
              <a:rPr lang="en-US" sz="900" b="1" dirty="0">
                <a:solidFill>
                  <a:srgbClr val="FFFFFF"/>
                </a:solidFill>
                <a:latin typeface="Arial" panose="020B0604020202020204" pitchFamily="34" charset="0"/>
                <a:ea typeface="HelvNeue Medium for IBM" charset="77"/>
                <a:cs typeface="Arial" panose="020B0604020202020204" pitchFamily="34" charset="0"/>
              </a:rPr>
              <a:t>VP Group Finance, </a:t>
            </a:r>
            <a:br>
              <a:rPr lang="en-US" sz="900" b="1" dirty="0">
                <a:solidFill>
                  <a:srgbClr val="FFFFFF"/>
                </a:solidFill>
                <a:latin typeface="Arial" panose="020B0604020202020204" pitchFamily="34" charset="0"/>
                <a:ea typeface="HelvNeue Medium for IBM" charset="77"/>
                <a:cs typeface="Arial" panose="020B0604020202020204" pitchFamily="34" charset="0"/>
              </a:rPr>
            </a:br>
            <a:r>
              <a:rPr lang="en-US" sz="900" b="1" dirty="0">
                <a:solidFill>
                  <a:srgbClr val="FFFFFF"/>
                </a:solidFill>
                <a:latin typeface="Arial" panose="020B0604020202020204" pitchFamily="34" charset="0"/>
                <a:ea typeface="HelvNeue Medium for IBM" charset="77"/>
                <a:cs typeface="Arial" panose="020B0604020202020204" pitchFamily="34" charset="0"/>
              </a:rPr>
              <a:t>Pace plc</a:t>
            </a:r>
            <a:endParaRPr sz="900" b="1" dirty="0">
              <a:solidFill>
                <a:srgbClr val="FFFFFF"/>
              </a:solidFill>
              <a:latin typeface="Arial" panose="020B0604020202020204" pitchFamily="34" charset="0"/>
              <a:ea typeface="HelvNeue Medium for IBM" charset="77"/>
              <a:cs typeface="Arial" panose="020B0604020202020204" pitchFamily="34" charset="0"/>
            </a:endParaRPr>
          </a:p>
        </p:txBody>
      </p:sp>
      <p:sp>
        <p:nvSpPr>
          <p:cNvPr id="8" name="TextBox 8"/>
          <p:cNvSpPr txBox="1"/>
          <p:nvPr/>
        </p:nvSpPr>
        <p:spPr>
          <a:xfrm>
            <a:off x="2815200" y="6290855"/>
            <a:ext cx="4428000" cy="1327433"/>
          </a:xfrm>
          <a:prstGeom prst="rect">
            <a:avLst/>
          </a:prstGeom>
          <a:noFill/>
          <a:ln>
            <a:noFill/>
          </a:ln>
        </p:spPr>
        <p:txBody>
          <a:bodyPr wrap="square" lIns="0" tIns="0" rIns="0" bIns="0" anchor="t"/>
          <a:lstStyle/>
          <a:p>
            <a:pPr>
              <a:spcAft>
                <a:spcPts val="9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Pace plc is a world leader in technologies, products and services for the </a:t>
            </a:r>
            <a:r>
              <a:rPr lang="en-GB" sz="1000" dirty="0" err="1">
                <a:solidFill>
                  <a:srgbClr val="59595B"/>
                </a:solidFill>
                <a:latin typeface="Arial" panose="020B0604020202020204" pitchFamily="34" charset="0"/>
                <a:ea typeface="HelvNeue Light for IBM" charset="77"/>
                <a:cs typeface="Arial" panose="020B0604020202020204" pitchFamily="34" charset="0"/>
              </a:rPr>
              <a:t>pay‑TV</a:t>
            </a:r>
            <a:r>
              <a:rPr lang="en-GB" sz="1000" dirty="0">
                <a:solidFill>
                  <a:srgbClr val="59595B"/>
                </a:solidFill>
                <a:latin typeface="Arial" panose="020B0604020202020204" pitchFamily="34" charset="0"/>
                <a:ea typeface="HelvNeue Light for IBM" charset="77"/>
                <a:cs typeface="Arial" panose="020B0604020202020204" pitchFamily="34" charset="0"/>
              </a:rPr>
              <a:t> and broadband industries. Over the past decade, the company has grown and diversified rapidly; today it is listed on the FTSE 250, with revenues of USD 2.6 billion in 2014 and over 2,000 employees worldwide.</a:t>
            </a:r>
            <a:endParaRPr sz="1000" dirty="0">
              <a:solidFill>
                <a:srgbClr val="59595B"/>
              </a:solidFill>
              <a:latin typeface="Arial" panose="020B0604020202020204" pitchFamily="34" charset="0"/>
              <a:ea typeface="HelvNeue Light for IBM" charset="77"/>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a:lnSpc>
                <a:spcPts val="1300"/>
              </a:lnSpc>
              <a:defRPr lang="en-US"/>
            </a:pPr>
            <a:endParaRPr sz="950" spc="-14">
              <a:solidFill>
                <a:srgbClr val="EC008B"/>
              </a:solidFill>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37360" cy="2485591"/>
        </p:xfrm>
        <a:graphic>
          <a:graphicData uri="http://schemas.openxmlformats.org/drawingml/2006/table">
            <a:tbl>
              <a:tblPr/>
              <a:tblGrid>
                <a:gridCol w="1737360">
                  <a:extLst>
                    <a:ext uri="{9D8B030D-6E8A-4147-A177-3AD203B41FA5}">
                      <a16:colId xmlns:a16="http://schemas.microsoft.com/office/drawing/2014/main" val="20000"/>
                    </a:ext>
                  </a:extLst>
                </a:gridCol>
              </a:tblGrid>
              <a:tr h="241300">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17780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Accelerates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615215">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forecasting, delivering results in just 4 days at month-end</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161452">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Empowers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623236">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finance team with sophisticated, intuitive spreadsheet interface</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144016">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Increases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444500">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flexibility, enabling plans to evolve as the business grows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6"/>
            <a:ext cx="2070000" cy="521082"/>
          </a:xfrm>
          <a:prstGeom prst="rect">
            <a:avLst/>
          </a:prstGeom>
          <a:solidFill>
            <a:srgbClr val="00AFD9"/>
          </a:solidFill>
          <a:ln>
            <a:noFill/>
          </a:ln>
        </p:spPr>
        <p:txBody>
          <a:bodyPr wrap="square" lIns="101600" tIns="101600" rIns="101600" bIns="101600" anchor="t"/>
          <a:lstStyle/>
          <a:p>
            <a:pPr>
              <a:lnSpc>
                <a:spcPts val="1000"/>
              </a:lnSpc>
              <a:spcAft>
                <a:spcPts val="400"/>
              </a:spcAft>
              <a:defRPr lang="en-US"/>
            </a:pPr>
            <a:r>
              <a:rPr sz="1200" b="1" dirty="0">
                <a:solidFill>
                  <a:srgbClr val="FFFFFF"/>
                </a:solidFill>
                <a:latin typeface="Arial" panose="020B0604020202020204" pitchFamily="34" charset="0"/>
                <a:ea typeface="Lubalin Demi for IBM" charset="77"/>
                <a:cs typeface="Arial" panose="020B0604020202020204" pitchFamily="34" charset="0"/>
              </a:rPr>
              <a:t>Solution components</a:t>
            </a:r>
            <a:endParaRPr sz="1200" dirty="0">
              <a:solidFill>
                <a:srgbClr val="FFFFFF"/>
              </a:solidFill>
              <a:latin typeface="Lubalin Demi for IBM" charset="77"/>
              <a:ea typeface="Lubalin Demi for IBM" charset="77"/>
              <a:cs typeface="Lubalin Demi for IBM" charset="77"/>
            </a:endParaRPr>
          </a:p>
          <a:p>
            <a:pPr marL="88900" indent="-88900">
              <a:lnSpc>
                <a:spcPts val="1000"/>
              </a:lnSpc>
              <a:spcAft>
                <a:spcPts val="400"/>
              </a:spcAft>
              <a:buClr>
                <a:schemeClr val="bg1"/>
              </a:buClr>
              <a:buSzPct val="100000"/>
              <a:buFont typeface="Arial" panose="020B0604020202020204" pitchFamily="34" charset="0"/>
              <a:buChar char="•"/>
              <a:tabLst>
                <a:tab pos="88900" algn="l"/>
              </a:tabLst>
              <a:defRPr/>
            </a:pPr>
            <a:r>
              <a:rPr lang="en-US" sz="1000" dirty="0">
                <a:latin typeface="Arial" panose="020B0604020202020204" pitchFamily="34" charset="0"/>
                <a:ea typeface="HelvNeue Light for IBM" charset="77"/>
                <a:cs typeface="Arial" panose="020B0604020202020204" pitchFamily="34" charset="0"/>
              </a:rPr>
              <a:t>IBM® Cognos® TM1®		</a:t>
            </a: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eaLnBrk="1" hangingPunct="1"/>
            <a:r>
              <a:rPr lang="en-US" altLang="en-US" sz="1100" b="1" dirty="0">
                <a:solidFill>
                  <a:srgbClr val="00639C"/>
                </a:solidFill>
              </a:rPr>
              <a:t>Share this</a:t>
            </a:r>
            <a:endParaRPr lang="en-IN" altLang="en-US" sz="1100" dirty="0"/>
          </a:p>
        </p:txBody>
      </p:sp>
      <p:pic>
        <p:nvPicPr>
          <p:cNvPr id="2" name="Picture 1">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7" invalidUrl="https://www.linkedin.com/shareArticle?mini=true&amp;url=http://ibm.co/1IpPbkj&amp;title=Pace plc - Adapting financial plans and forecasts with IBM Analytics to support rapid growth and change &amp;summary=&amp;source="/>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9"/>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11" invalidUrl="https://twitter.com/home?status=http://ibm.co/1IpPbkj via @ibmclientvoices"/>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70443" y="465864"/>
            <a:ext cx="1371600" cy="246221"/>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Electronics</a:t>
            </a:r>
          </a:p>
        </p:txBody>
      </p:sp>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62399" y="456716"/>
            <a:ext cx="662371" cy="334455"/>
          </a:xfrm>
          <a:prstGeom prst="rect">
            <a:avLst/>
          </a:prstGeom>
        </p:spPr>
      </p:pic>
      <p:pic>
        <p:nvPicPr>
          <p:cNvPr id="18" name="Pictur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088248" y="5921829"/>
            <a:ext cx="964902" cy="524842"/>
          </a:xfrm>
          <a:prstGeom prst="rect">
            <a:avLst/>
          </a:prstGeom>
        </p:spPr>
      </p:pic>
    </p:spTree>
    <p:extLst>
      <p:ext uri="{BB962C8B-B14F-4D97-AF65-F5344CB8AC3E}">
        <p14:creationId xmlns:p14="http://schemas.microsoft.com/office/powerpoint/2010/main" val="13675499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09479"/>
            <a:ext cx="4428000" cy="241098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err="1">
                <a:ln>
                  <a:noFill/>
                </a:ln>
                <a:solidFill>
                  <a:srgbClr val="00639C"/>
                </a:solidFill>
                <a:effectLst/>
                <a:uLnTx/>
                <a:uFillTx/>
                <a:latin typeface="Arial" panose="020B0604020202020204" pitchFamily="34" charset="0"/>
                <a:ea typeface="Lubalin Demi for IBM" charset="77"/>
                <a:cs typeface="Arial" panose="020B0604020202020204" pitchFamily="34" charset="0"/>
              </a:rPr>
              <a:t>Bayker</a:t>
            </a:r>
            <a:r>
              <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 Italia S.p.A</a:t>
            </a:r>
          </a:p>
          <a:p>
            <a:pPr marL="0" marR="0" lvl="0" indent="0" defTabSz="914400" eaLnBrk="1" fontAlgn="auto" latinLnBrk="0" hangingPunct="1">
              <a:lnSpc>
                <a:spcPct val="100000"/>
              </a:lnSpc>
              <a:spcBef>
                <a:spcPts val="0"/>
              </a:spcBef>
              <a:spcAft>
                <a:spcPts val="1500"/>
              </a:spcAft>
              <a:buClrTx/>
              <a:buSzTx/>
              <a:buFontTx/>
              <a:buNone/>
              <a:tabLst/>
              <a:defRPr lang="en-US"/>
            </a:pPr>
            <a:r>
              <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Becomes a tile industry pioneer and reaches underserved markets with a new B2C e-commerce presence</a:t>
            </a:r>
          </a:p>
        </p:txBody>
      </p:sp>
      <p:sp>
        <p:nvSpPr>
          <p:cNvPr id="4" name="TextBox 4"/>
          <p:cNvSpPr txBox="1"/>
          <p:nvPr/>
        </p:nvSpPr>
        <p:spPr>
          <a:xfrm>
            <a:off x="5173200" y="1241800"/>
            <a:ext cx="4243516" cy="1623492"/>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auto" latinLnBrk="0" hangingPunct="1">
              <a:lnSpc>
                <a:spcPct val="100000"/>
              </a:lnSpc>
              <a:spcBef>
                <a:spcPts val="0"/>
              </a:spcBef>
              <a:spcAft>
                <a:spcPts val="500"/>
              </a:spcAft>
              <a:buClrTx/>
              <a:buSzTx/>
              <a:buFontTx/>
              <a:buNone/>
              <a:tabLst/>
              <a:defRPr lang="en-US"/>
            </a:pPr>
            <a:r>
              <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Traditionally, tile manufacturers in Italy have operated in the business-to-business (B2B) realm, selling their wares directly to contractors and builders. However, competition was heating up, and </a:t>
            </a:r>
            <a:r>
              <a:rPr kumimoji="0" lang="en-US" altLang="en-US" sz="1000" b="0" i="0" u="none" strike="noStrike" kern="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BayKer</a:t>
            </a:r>
            <a:r>
              <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Italia S.p.A. wanted to differentiate itself. Realizing that more and more Italians shop online every day, </a:t>
            </a:r>
            <a:r>
              <a:rPr kumimoji="0" lang="en-US" altLang="en-US" sz="1000" b="0" i="0" u="none" strike="noStrike" kern="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BayKer</a:t>
            </a:r>
            <a:r>
              <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decided it was time to take the leap into e-commerce.</a:t>
            </a: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US" altLang="en-US" sz="10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5" name="TextBox 5"/>
          <p:cNvSpPr txBox="1"/>
          <p:nvPr/>
        </p:nvSpPr>
        <p:spPr>
          <a:xfrm>
            <a:off x="5173200" y="2483657"/>
            <a:ext cx="4392688" cy="1073691"/>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company developed the industry’s first platform for    e-commerce and brought customer interaction to a whole new level. Today, customers all over the country, even where storefronts aren’t warranted, can access an online catalog of 3,000 products, then select and purchase materials online and have them delivered to their homes. The solution also supports </a:t>
            </a:r>
            <a:r>
              <a:rPr kumimoji="0" lang="en-US" altLang="en-US" sz="1000" b="0" i="0" u="none" strike="noStrike" kern="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BayKer’s</a:t>
            </a:r>
            <a:r>
              <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marketing and promotional activities.</a:t>
            </a:r>
          </a:p>
          <a:p>
            <a:pPr marL="0" marR="0" lvl="0" indent="0" defTabSz="914400" eaLnBrk="1" fontAlgn="auto" latinLnBrk="0" hangingPunct="1">
              <a:lnSpc>
                <a:spcPct val="100000"/>
              </a:lnSpc>
              <a:spcBef>
                <a:spcPts val="0"/>
              </a:spcBef>
              <a:spcAft>
                <a:spcPts val="400"/>
              </a:spcAft>
              <a:buClrTx/>
              <a:buSzTx/>
              <a:buFontTx/>
              <a:buNone/>
              <a:tabLst/>
              <a:defRPr lang="en-US"/>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4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b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br>
            <a:endParaRPr kumimoji="0" lang="en-US" sz="1000" b="1" i="0" u="none" strike="noStrike" kern="0" cap="none" spc="0" normalizeH="0" baseline="0" noProof="0" dirty="0">
              <a:ln>
                <a:noFill/>
              </a:ln>
              <a:solidFill>
                <a:srgbClr val="FFFFFF"/>
              </a:solidFill>
              <a:effectLst/>
              <a:uLnTx/>
              <a:uFillTx/>
              <a:latin typeface="Arial" charset="0"/>
              <a:ea typeface="Arial" charset="0"/>
              <a:cs typeface="Arial" charset="0"/>
            </a:endParaRPr>
          </a:p>
        </p:txBody>
      </p:sp>
      <p:sp>
        <p:nvSpPr>
          <p:cNvPr id="8" name="TextBox 8"/>
          <p:cNvSpPr txBox="1"/>
          <p:nvPr/>
        </p:nvSpPr>
        <p:spPr>
          <a:xfrm>
            <a:off x="2815200" y="6420463"/>
            <a:ext cx="4428000" cy="786581"/>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Founded in Rome in 2004 and now based in </a:t>
            </a:r>
            <a:r>
              <a:rPr kumimoji="0" lang="en-US"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Fiorano</a:t>
            </a: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Modenese</a:t>
            </a: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BayKer</a:t>
            </a: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Italia S.p.A. is a leading retailer of tiles, flooring, paneling, bathroom fixtures and more. Operating under the name </a:t>
            </a:r>
            <a:r>
              <a:rPr kumimoji="0" lang="en-US"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Iperceramica</a:t>
            </a: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in Italy and proud to offer certified “Made in Italy” products, the company has more than 40 storefronts and approximately 150 employees.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0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37360" cy="2859089"/>
        </p:xfrm>
        <a:graphic>
          <a:graphicData uri="http://schemas.openxmlformats.org/drawingml/2006/table">
            <a:tbl>
              <a:tblPr/>
              <a:tblGrid>
                <a:gridCol w="1737360">
                  <a:extLst>
                    <a:ext uri="{9D8B030D-6E8A-4147-A177-3AD203B41FA5}">
                      <a16:colId xmlns:a16="http://schemas.microsoft.com/office/drawing/2014/main" val="20000"/>
                    </a:ext>
                  </a:extLst>
                </a:gridCol>
              </a:tblGrid>
              <a:tr h="296464">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USD</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1 million</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640500">
                <a:tc>
                  <a:txBody>
                    <a:bodyPr/>
                    <a:lstStyle/>
                    <a:p>
                      <a:pPr marL="50800" marR="50800" lvl="0" indent="0">
                        <a:lnSpc>
                          <a:spcPct val="100000"/>
                        </a:lnSpc>
                        <a:spcAft>
                          <a:spcPts val="400"/>
                        </a:spcAft>
                        <a:defRPr lang="en-US"/>
                      </a:pPr>
                      <a:r>
                        <a:rPr lang="en-US" sz="1000" dirty="0">
                          <a:solidFill>
                            <a:schemeClr val="tx1"/>
                          </a:solidFill>
                          <a:latin typeface="Arial" panose="020B0604020202020204" pitchFamily="34" charset="0"/>
                          <a:ea typeface="+mn-ea"/>
                          <a:cs typeface="Arial" panose="020B0604020202020204" pitchFamily="34" charset="0"/>
                        </a:rPr>
                        <a:t>Increase</a:t>
                      </a:r>
                      <a:r>
                        <a:rPr lang="en-US" sz="1000" baseline="0" dirty="0">
                          <a:solidFill>
                            <a:schemeClr val="tx1"/>
                          </a:solidFill>
                          <a:latin typeface="Arial" panose="020B0604020202020204" pitchFamily="34" charset="0"/>
                          <a:ea typeface="+mn-ea"/>
                          <a:cs typeface="Arial" panose="020B0604020202020204" pitchFamily="34" charset="0"/>
                        </a:rPr>
                        <a:t> in sales in the first year after implementation</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New</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markets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686337">
                <a:tc>
                  <a:txBody>
                    <a:bodyPr/>
                    <a:lstStyle/>
                    <a:p>
                      <a:pPr marL="50800" marR="50800" lvl="0" indent="0">
                        <a:lnSpc>
                          <a:spcPct val="100000"/>
                        </a:lnSpc>
                        <a:spcAft>
                          <a:spcPts val="400"/>
                        </a:spcAft>
                        <a:defRPr lang="en-US"/>
                      </a:pPr>
                      <a:r>
                        <a:rPr lang="en-US" sz="1000" dirty="0">
                          <a:solidFill>
                            <a:schemeClr val="tx1"/>
                          </a:solidFill>
                          <a:latin typeface="Arial" panose="020B0604020202020204" pitchFamily="34" charset="0"/>
                          <a:ea typeface="+mn-ea"/>
                          <a:cs typeface="Arial" panose="020B0604020202020204" pitchFamily="34" charset="0"/>
                        </a:rPr>
                        <a:t>Reached</a:t>
                      </a:r>
                      <a:r>
                        <a:rPr lang="en-US" sz="1000" baseline="0" dirty="0">
                          <a:solidFill>
                            <a:schemeClr val="tx1"/>
                          </a:solidFill>
                          <a:latin typeface="Arial" panose="020B0604020202020204" pitchFamily="34" charset="0"/>
                          <a:ea typeface="+mn-ea"/>
                          <a:cs typeface="Arial" panose="020B0604020202020204" pitchFamily="34" charset="0"/>
                        </a:rPr>
                        <a:t> thanks to a decreased reliance on physical storefronts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Positions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561721">
                <a:tc>
                  <a:txBody>
                    <a:bodyPr/>
                    <a:lstStyle/>
                    <a:p>
                      <a:pPr marL="50800" marR="50800" lvl="0" indent="0">
                        <a:lnSpc>
                          <a:spcPct val="100000"/>
                        </a:lnSpc>
                        <a:spcAft>
                          <a:spcPts val="400"/>
                        </a:spcAft>
                        <a:defRPr lang="en-US"/>
                      </a:pPr>
                      <a:r>
                        <a:rPr lang="en-US" sz="1000" dirty="0">
                          <a:solidFill>
                            <a:schemeClr val="tx1"/>
                          </a:solidFill>
                          <a:latin typeface="Arial" panose="020B0604020202020204" pitchFamily="34" charset="0"/>
                          <a:ea typeface="+mn-ea"/>
                          <a:cs typeface="Arial" panose="020B0604020202020204" pitchFamily="34" charset="0"/>
                        </a:rPr>
                        <a:t>The</a:t>
                      </a:r>
                      <a:r>
                        <a:rPr lang="en-US" sz="1000" baseline="0" dirty="0">
                          <a:solidFill>
                            <a:schemeClr val="tx1"/>
                          </a:solidFill>
                          <a:latin typeface="Arial" panose="020B0604020202020204" pitchFamily="34" charset="0"/>
                          <a:ea typeface="+mn-ea"/>
                          <a:cs typeface="Arial" panose="020B0604020202020204" pitchFamily="34" charset="0"/>
                        </a:rPr>
                        <a:t> company as a pioneer in its industry and opens a brand new sales channel</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1184409"/>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US" sz="1000" b="0" i="0" u="none" strike="noStrike" kern="0" cap="none" spc="0" normalizeH="0" baseline="0" noProof="0" dirty="0">
                <a:ln>
                  <a:noFill/>
                </a:ln>
                <a:solidFill>
                  <a:sysClr val="windowText" lastClr="000000"/>
                </a:solidFill>
                <a:effectLst/>
                <a:uLnTx/>
                <a:uFillTx/>
                <a:latin typeface="Arial" charset="0"/>
                <a:ea typeface="Arial Unicode MS" pitchFamily="34" charset="-128"/>
                <a:cs typeface="Arial Unicode MS" pitchFamily="34" charset="-128"/>
              </a:rPr>
              <a:t>IBM</a:t>
            </a:r>
            <a:r>
              <a:rPr kumimoji="0" lang="en-US" sz="1000" b="0" i="0" u="none" strike="noStrike" kern="0" cap="none" spc="0" normalizeH="0" baseline="30000" noProof="0" dirty="0">
                <a:ln>
                  <a:noFill/>
                </a:ln>
                <a:solidFill>
                  <a:sysClr val="windowText" lastClr="000000"/>
                </a:solidFill>
                <a:effectLst/>
                <a:uLnTx/>
                <a:uFillTx/>
                <a:latin typeface="Arial" charset="0"/>
                <a:ea typeface="Arial Unicode MS" pitchFamily="34" charset="-128"/>
                <a:cs typeface="Arial Unicode MS" pitchFamily="34" charset="-128"/>
              </a:rPr>
              <a:t>®</a:t>
            </a:r>
            <a:r>
              <a:rPr kumimoji="0" lang="en-US" sz="1000" b="0" i="0" u="none" strike="noStrike" kern="0" cap="none" spc="0" normalizeH="0" baseline="0" noProof="0" dirty="0">
                <a:ln>
                  <a:noFill/>
                </a:ln>
                <a:solidFill>
                  <a:sysClr val="windowText" lastClr="000000"/>
                </a:solidFill>
                <a:effectLst/>
                <a:uLnTx/>
                <a:uFillTx/>
                <a:latin typeface="Arial" charset="0"/>
                <a:ea typeface="Arial Unicode MS" pitchFamily="34" charset="-128"/>
                <a:cs typeface="Arial Unicode MS" pitchFamily="34" charset="-128"/>
              </a:rPr>
              <a:t> WebSphere</a:t>
            </a:r>
            <a:r>
              <a:rPr kumimoji="0" lang="en-US" sz="1000" b="0" i="0" u="none" strike="noStrike" kern="0" cap="none" spc="0" normalizeH="0" baseline="30000" noProof="0" dirty="0">
                <a:ln>
                  <a:noFill/>
                </a:ln>
                <a:solidFill>
                  <a:sysClr val="windowText" lastClr="000000"/>
                </a:solidFill>
                <a:effectLst/>
                <a:uLnTx/>
                <a:uFillTx/>
                <a:latin typeface="Arial" charset="0"/>
                <a:ea typeface="Arial Unicode MS" pitchFamily="34" charset="-128"/>
                <a:cs typeface="Arial Unicode MS" pitchFamily="34" charset="-128"/>
              </a:rPr>
              <a:t>®</a:t>
            </a:r>
            <a:r>
              <a:rPr kumimoji="0" lang="en-US" sz="1000" b="0" i="0" u="none" strike="noStrike" kern="0" cap="none" spc="0" normalizeH="0" baseline="0" noProof="0" dirty="0">
                <a:ln>
                  <a:noFill/>
                </a:ln>
                <a:solidFill>
                  <a:sysClr val="windowText" lastClr="000000"/>
                </a:solidFill>
                <a:effectLst/>
                <a:uLnTx/>
                <a:uFillTx/>
                <a:latin typeface="Arial" charset="0"/>
                <a:ea typeface="Arial Unicode MS" pitchFamily="34" charset="-128"/>
                <a:cs typeface="Arial Unicode MS" pitchFamily="34" charset="-128"/>
              </a:rPr>
              <a:t> Commerce Professional V7</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US" sz="1000" b="0" i="0" u="none" strike="noStrike" kern="0" cap="none" spc="0" normalizeH="0" baseline="0" noProof="0" dirty="0">
                <a:ln>
                  <a:noFill/>
                </a:ln>
                <a:solidFill>
                  <a:sysClr val="windowText" lastClr="000000"/>
                </a:solidFill>
                <a:effectLst/>
                <a:uLnTx/>
                <a:uFillTx/>
                <a:latin typeface="Arial" charset="0"/>
                <a:ea typeface="Arial Unicode MS" pitchFamily="34" charset="-128"/>
                <a:cs typeface="Arial Unicode MS" pitchFamily="34" charset="-128"/>
              </a:rPr>
              <a:t>IBM </a:t>
            </a:r>
            <a:r>
              <a:rPr kumimoji="0" lang="en-US" sz="1000" b="0" i="0" u="none" strike="noStrike" kern="0" cap="none" spc="0" normalizeH="0" baseline="0" noProof="0" dirty="0" err="1">
                <a:ln>
                  <a:noFill/>
                </a:ln>
                <a:solidFill>
                  <a:sysClr val="windowText" lastClr="000000"/>
                </a:solidFill>
                <a:effectLst/>
                <a:uLnTx/>
                <a:uFillTx/>
                <a:latin typeface="Arial" charset="0"/>
                <a:ea typeface="Arial Unicode MS" pitchFamily="34" charset="-128"/>
                <a:cs typeface="Arial Unicode MS" pitchFamily="34" charset="-128"/>
              </a:rPr>
              <a:t>Cognos</a:t>
            </a:r>
            <a:r>
              <a:rPr kumimoji="0" lang="en-US" sz="1000" b="0" i="0" u="none" strike="noStrike" kern="0" cap="none" spc="0" normalizeH="0" baseline="30000" noProof="0" dirty="0">
                <a:ln>
                  <a:noFill/>
                </a:ln>
                <a:solidFill>
                  <a:sysClr val="windowText" lastClr="000000"/>
                </a:solidFill>
                <a:effectLst/>
                <a:uLnTx/>
                <a:uFillTx/>
                <a:latin typeface="Arial" charset="0"/>
                <a:ea typeface="Arial Unicode MS" pitchFamily="34" charset="-128"/>
                <a:cs typeface="Arial Unicode MS" pitchFamily="34" charset="-128"/>
              </a:rPr>
              <a:t>®</a:t>
            </a:r>
            <a:r>
              <a:rPr kumimoji="0" lang="en-US" sz="1000" b="0" i="0" u="none" strike="noStrike" kern="0" cap="none" spc="0" normalizeH="0" baseline="0" noProof="0" dirty="0">
                <a:ln>
                  <a:noFill/>
                </a:ln>
                <a:solidFill>
                  <a:sysClr val="windowText" lastClr="000000"/>
                </a:solidFill>
                <a:effectLst/>
                <a:uLnTx/>
                <a:uFillTx/>
                <a:latin typeface="Arial" charset="0"/>
                <a:ea typeface="Arial Unicode MS" pitchFamily="34" charset="-128"/>
                <a:cs typeface="Arial Unicode MS" pitchFamily="34" charset="-128"/>
              </a:rPr>
              <a:t> Express</a:t>
            </a:r>
            <a:r>
              <a:rPr kumimoji="0" lang="en-US" sz="1000" b="0" i="0" u="none" strike="noStrike" kern="0" cap="none" spc="0" normalizeH="0" baseline="30000" noProof="0" dirty="0">
                <a:ln>
                  <a:noFill/>
                </a:ln>
                <a:solidFill>
                  <a:sysClr val="windowText" lastClr="000000"/>
                </a:solidFill>
                <a:effectLst/>
                <a:uLnTx/>
                <a:uFillTx/>
                <a:latin typeface="Arial" charset="0"/>
                <a:ea typeface="Arial Unicode MS" pitchFamily="34" charset="-128"/>
                <a:cs typeface="Arial Unicode MS" pitchFamily="34" charset="-128"/>
              </a:rPr>
              <a:t>®</a:t>
            </a:r>
            <a:endParaRPr kumimoji="0" lang="en-US" sz="1000" b="0" i="0" u="none" strike="noStrike" kern="0" cap="none" spc="0" normalizeH="0" baseline="0" noProof="0" dirty="0">
              <a:ln>
                <a:noFill/>
              </a:ln>
              <a:solidFill>
                <a:sysClr val="windowText" lastClr="000000"/>
              </a:solidFill>
              <a:effectLst/>
              <a:uLnTx/>
              <a:uFillTx/>
              <a:latin typeface="Arial" charset="0"/>
              <a:ea typeface="Arial Unicode MS" pitchFamily="34" charset="-128"/>
              <a:cs typeface="Arial Unicode MS" pitchFamily="34" charset="-128"/>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US" sz="1000" b="0" i="0" u="none" strike="noStrike" kern="0" cap="none" spc="0" normalizeH="0" baseline="0" noProof="0" dirty="0">
                <a:ln>
                  <a:noFill/>
                </a:ln>
                <a:solidFill>
                  <a:sysClr val="windowText" lastClr="000000"/>
                </a:solidFill>
                <a:effectLst/>
                <a:uLnTx/>
                <a:uFillTx/>
                <a:latin typeface="Arial" charset="0"/>
                <a:ea typeface="Arial Unicode MS" pitchFamily="34" charset="-128"/>
                <a:cs typeface="Arial Unicode MS" pitchFamily="34" charset="-128"/>
              </a:rPr>
              <a:t>IBM SPSS</a:t>
            </a:r>
            <a:r>
              <a:rPr kumimoji="0" lang="en-US" sz="1000" b="0" i="0" u="none" strike="noStrike" kern="0" cap="none" spc="0" normalizeH="0" baseline="30000" noProof="0" dirty="0">
                <a:ln>
                  <a:noFill/>
                </a:ln>
                <a:solidFill>
                  <a:sysClr val="windowText" lastClr="000000"/>
                </a:solidFill>
                <a:effectLst/>
                <a:uLnTx/>
                <a:uFillTx/>
                <a:latin typeface="Arial" charset="0"/>
                <a:ea typeface="Arial Unicode MS" pitchFamily="34" charset="-128"/>
                <a:cs typeface="Arial Unicode MS" pitchFamily="34" charset="-128"/>
              </a:rPr>
              <a:t>®</a:t>
            </a:r>
            <a:r>
              <a:rPr kumimoji="0" lang="en-US" sz="1000" b="0" i="0" u="none" strike="noStrike" kern="0" cap="none" spc="0" normalizeH="0" baseline="0" noProof="0" dirty="0">
                <a:ln>
                  <a:noFill/>
                </a:ln>
                <a:solidFill>
                  <a:sysClr val="windowText" lastClr="000000"/>
                </a:solidFill>
                <a:effectLst/>
                <a:uLnTx/>
                <a:uFillTx/>
                <a:latin typeface="Arial" charset="0"/>
                <a:ea typeface="Arial Unicode MS" pitchFamily="34" charset="-128"/>
                <a:cs typeface="Arial Unicode MS" pitchFamily="34" charset="-128"/>
              </a:rPr>
              <a:t> Modeler</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US" sz="1000" b="0" i="0" u="none" strike="noStrike" kern="0" cap="none" spc="0" normalizeH="0" baseline="0" noProof="0" dirty="0">
                <a:ln>
                  <a:noFill/>
                </a:ln>
                <a:solidFill>
                  <a:sysClr val="windowText" lastClr="000000"/>
                </a:solidFill>
                <a:effectLst/>
                <a:uLnTx/>
                <a:uFillTx/>
                <a:latin typeface="Arial" charset="0"/>
                <a:ea typeface="Arial Unicode MS" pitchFamily="34" charset="-128"/>
                <a:cs typeface="Arial Unicode MS" pitchFamily="34" charset="-128"/>
              </a:rPr>
              <a:t>IBM Global Financing</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US" sz="1000" b="0" i="0" u="none" strike="noStrike" kern="50" cap="none" spc="0" normalizeH="0" baseline="0" noProof="0" dirty="0">
              <a:ln>
                <a:noFill/>
              </a:ln>
              <a:solidFill>
                <a:sysClr val="windowText" lastClr="000000"/>
              </a:solidFill>
              <a:effectLst/>
              <a:uLnTx/>
              <a:uFillTx/>
              <a:latin typeface="Arial"/>
              <a:ea typeface="Arial Unicode MS"/>
              <a:cs typeface="OpenSymbol"/>
            </a:endParaRPr>
          </a:p>
          <a:p>
            <a:pPr marL="0" marR="0" lvl="0" indent="0" defTabSz="914400" eaLnBrk="1" fontAlgn="auto" latinLnBrk="0" hangingPunct="1">
              <a:lnSpc>
                <a:spcPct val="100000"/>
              </a:lnSpc>
              <a:spcBef>
                <a:spcPts val="0"/>
              </a:spcBef>
              <a:spcAft>
                <a:spcPts val="0"/>
              </a:spcAft>
              <a:buClr>
                <a:schemeClr val="bg1"/>
              </a:buClr>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a:p>
            <a:pPr marL="171450" marR="0" lvl="0" indent="-171450" defTabSz="914400" eaLnBrk="1" fontAlgn="auto" latinLnBrk="0" hangingPunct="1">
              <a:lnSpc>
                <a:spcPts val="1000"/>
              </a:lnSpc>
              <a:spcBef>
                <a:spcPts val="0"/>
              </a:spcBef>
              <a:spcAft>
                <a:spcPts val="400"/>
              </a:spcAft>
              <a:buClrTx/>
              <a:buSzTx/>
              <a:buFont typeface="Arial" charset="0"/>
              <a:buChar char="•"/>
              <a:tabLst/>
              <a:defRPr lang="en-US"/>
            </a:pPr>
            <a:endPar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endParaRP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28RIhGA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70442" y="465864"/>
            <a:ext cx="1756731"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Commerce</a:t>
            </a:r>
          </a:p>
        </p:txBody>
      </p:sp>
      <p:sp>
        <p:nvSpPr>
          <p:cNvPr id="6" name="Rectangle 2"/>
          <p:cNvSpPr>
            <a:spLocks noChangeArrowheads="1"/>
          </p:cNvSpPr>
          <p:nvPr/>
        </p:nvSpPr>
        <p:spPr bwMode="auto">
          <a:xfrm>
            <a:off x="622199" y="1093679"/>
            <a:ext cx="225792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Rectangle 4"/>
          <p:cNvSpPr>
            <a:spLocks noChangeArrowheads="1"/>
          </p:cNvSpPr>
          <p:nvPr/>
        </p:nvSpPr>
        <p:spPr bwMode="auto">
          <a:xfrm>
            <a:off x="8123399" y="521585"/>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25" name="Picture 13"/>
          <p:cNvPicPr>
            <a:picLocks noChangeAspect="1" noChangeArrowheads="1"/>
          </p:cNvPicPr>
          <p:nvPr/>
        </p:nvPicPr>
        <p:blipFill>
          <a:blip r:embed="rId11">
            <a:extLst>
              <a:ext uri="{28A0092B-C50C-407E-A947-70E740481C1C}">
                <a14:useLocalDpi xmlns:a14="http://schemas.microsoft.com/office/drawing/2010/main" val="0"/>
              </a:ext>
            </a:extLst>
          </a:blip>
          <a:srcRect t="23724" b="20953"/>
          <a:stretch>
            <a:fillRect/>
          </a:stretch>
        </p:blipFill>
        <p:spPr bwMode="auto">
          <a:xfrm>
            <a:off x="764125" y="1103510"/>
            <a:ext cx="4127468" cy="2642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89195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09480"/>
            <a:ext cx="4428000" cy="2218292"/>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Buffalo David </a:t>
            </a:r>
            <a:r>
              <a:rPr kumimoji="0" lang="en-US" sz="2800" b="1" i="0" u="none" strike="noStrike" kern="0" cap="none" spc="0" normalizeH="0" baseline="0" noProof="0" dirty="0" err="1">
                <a:ln>
                  <a:noFill/>
                </a:ln>
                <a:solidFill>
                  <a:srgbClr val="00639C"/>
                </a:solidFill>
                <a:effectLst/>
                <a:uLnTx/>
                <a:uFillTx/>
                <a:latin typeface="Arial" panose="020B0604020202020204" pitchFamily="34" charset="0"/>
                <a:ea typeface="Lubalin Demi for IBM" charset="77"/>
                <a:cs typeface="Arial" panose="020B0604020202020204" pitchFamily="34" charset="0"/>
              </a:rPr>
              <a:t>Bitton</a:t>
            </a:r>
            <a:endPar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endParaRPr>
          </a:p>
          <a:p>
            <a:pPr marL="0" marR="0" lvl="0" indent="0" defTabSz="914400" eaLnBrk="1" fontAlgn="auto" latinLnBrk="0" hangingPunct="1">
              <a:lnSpc>
                <a:spcPct val="100000"/>
              </a:lnSpc>
              <a:spcBef>
                <a:spcPts val="0"/>
              </a:spcBef>
              <a:spcAft>
                <a:spcPts val="1500"/>
              </a:spcAft>
              <a:buClrTx/>
              <a:buSzTx/>
              <a:buFontTx/>
              <a:buNone/>
              <a:tabLst/>
              <a:defRPr lang="en-US"/>
            </a:pPr>
            <a:r>
              <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Leveraging insight across multiple lines of business to improve business planning and performance</a:t>
            </a:r>
          </a:p>
        </p:txBody>
      </p:sp>
      <p:sp>
        <p:nvSpPr>
          <p:cNvPr id="4" name="TextBox 4"/>
          <p:cNvSpPr txBox="1"/>
          <p:nvPr/>
        </p:nvSpPr>
        <p:spPr>
          <a:xfrm>
            <a:off x="5173200" y="1241799"/>
            <a:ext cx="4243516" cy="10356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auto" latinLnBrk="0" hangingPunct="1">
              <a:lnSpc>
                <a:spcPct val="100000"/>
              </a:lnSpc>
              <a:spcBef>
                <a:spcPts val="0"/>
              </a:spcBef>
              <a:spcAft>
                <a:spcPts val="500"/>
              </a:spcAft>
              <a:buClrTx/>
              <a:buSzTx/>
              <a:buFontTx/>
              <a:buNone/>
              <a:tabLst/>
              <a:defRPr lang="en-US"/>
            </a:pP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rPr>
              <a:t>In the fast-moving fashion business, leading brands need to know where products are selling, what styles are most popular, and how to stay on trend.</a:t>
            </a: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5" name="TextBox 5"/>
          <p:cNvSpPr txBox="1"/>
          <p:nvPr/>
        </p:nvSpPr>
        <p:spPr>
          <a:xfrm>
            <a:off x="5173200" y="2425593"/>
            <a:ext cx="4392688" cy="1294144"/>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0"/>
              </a:spcBef>
              <a:spcAft>
                <a:spcPts val="400"/>
              </a:spcAft>
              <a:buClrTx/>
              <a:buSzTx/>
              <a:buFontTx/>
              <a:buNone/>
              <a:tabLst/>
              <a:defRPr lang="en-US"/>
            </a:pPr>
            <a:r>
              <a:rPr kumimoji="0" lang="en-GB" altLang="en-US" sz="1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In the fast-moving fashion business, leading brands need to know where products are selling, what styles are most popular, and how to stay on trend.  Buffalo uses an integrated suite of analytics and planning tools to gain detailed insight into  performance – helping it compete more effectively in a crowded market.</a:t>
            </a:r>
            <a:endPar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400"/>
              </a:spcAft>
              <a:buClrTx/>
              <a:buSzTx/>
              <a:buFontTx/>
              <a:buNone/>
              <a:tabLst/>
              <a:defRPr lang="en-US"/>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4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b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br>
            <a:endParaRPr kumimoji="0" lang="en-US" sz="1000" b="1" i="0" u="none" strike="noStrike" kern="0" cap="none" spc="0" normalizeH="0" baseline="0" noProof="0" dirty="0">
              <a:ln>
                <a:noFill/>
              </a:ln>
              <a:solidFill>
                <a:srgbClr val="FFFFFF"/>
              </a:solidFill>
              <a:effectLst/>
              <a:uLnTx/>
              <a:uFillTx/>
              <a:latin typeface="Arial" charset="0"/>
              <a:ea typeface="Arial" charset="0"/>
              <a:cs typeface="Arial" charset="0"/>
            </a:endParaRPr>
          </a:p>
        </p:txBody>
      </p:sp>
      <p:sp>
        <p:nvSpPr>
          <p:cNvPr id="8" name="TextBox 8"/>
          <p:cNvSpPr txBox="1"/>
          <p:nvPr/>
        </p:nvSpPr>
        <p:spPr>
          <a:xfrm>
            <a:off x="2815200" y="6174660"/>
            <a:ext cx="4428000" cy="904996"/>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rPr>
              <a:t>Buffalo David </a:t>
            </a:r>
            <a:r>
              <a:rPr kumimoji="0" lang="en-GB"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DejaVu Sans" charset="0"/>
                <a:cs typeface="Arial" panose="020B0604020202020204" pitchFamily="34" charset="0"/>
              </a:rPr>
              <a:t>Bitton</a:t>
            </a: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rPr>
              <a:t> was founded in Montreal, Canada, in 1985. As a leading fashion brand, Buffalo sells denim collections targeted at men and women ages 18 to 34 in stores spanning 18 countries and 3,000 locations worldwide, as well as on-line.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37360" cy="3059368"/>
        </p:xfrm>
        <a:graphic>
          <a:graphicData uri="http://schemas.openxmlformats.org/drawingml/2006/table">
            <a:tbl>
              <a:tblPr/>
              <a:tblGrid>
                <a:gridCol w="1737360">
                  <a:extLst>
                    <a:ext uri="{9D8B030D-6E8A-4147-A177-3AD203B41FA5}">
                      <a16:colId xmlns:a16="http://schemas.microsoft.com/office/drawing/2014/main" val="20000"/>
                    </a:ext>
                  </a:extLst>
                </a:gridCol>
              </a:tblGrid>
              <a:tr h="296464">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Maximizes</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Visibility</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640500">
                <a:tc>
                  <a:txBody>
                    <a:bodyPr/>
                    <a:lstStyle/>
                    <a:p>
                      <a:pPr marL="50800" marR="50800" lvl="0" indent="0">
                        <a:lnSpc>
                          <a:spcPct val="100000"/>
                        </a:lnSpc>
                        <a:spcAft>
                          <a:spcPts val="400"/>
                        </a:spcAft>
                        <a:defRPr lang="en-US"/>
                      </a:pPr>
                      <a:r>
                        <a:rPr lang="en-US" sz="1000" dirty="0">
                          <a:solidFill>
                            <a:schemeClr val="tx1"/>
                          </a:solidFill>
                          <a:latin typeface="Arial" panose="020B0604020202020204" pitchFamily="34" charset="0"/>
                          <a:ea typeface="+mn-ea"/>
                          <a:cs typeface="Arial" panose="020B0604020202020204" pitchFamily="34" charset="0"/>
                        </a:rPr>
                        <a:t>Across</a:t>
                      </a:r>
                      <a:r>
                        <a:rPr lang="en-US" sz="1000" baseline="0" dirty="0">
                          <a:solidFill>
                            <a:schemeClr val="tx1"/>
                          </a:solidFill>
                          <a:latin typeface="Arial" panose="020B0604020202020204" pitchFamily="34" charset="0"/>
                          <a:ea typeface="+mn-ea"/>
                          <a:cs typeface="Arial" panose="020B0604020202020204" pitchFamily="34" charset="0"/>
                        </a:rPr>
                        <a:t> all channels and lines of business with a single, central Analytics Platform</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Redefines</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the Role</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686337">
                <a:tc>
                  <a:txBody>
                    <a:bodyPr/>
                    <a:lstStyle/>
                    <a:p>
                      <a:pPr marL="50800" marR="50800" lvl="0" indent="0">
                        <a:lnSpc>
                          <a:spcPct val="100000"/>
                        </a:lnSpc>
                        <a:spcAft>
                          <a:spcPts val="400"/>
                        </a:spcAft>
                        <a:defRPr lang="en-US"/>
                      </a:pPr>
                      <a:r>
                        <a:rPr lang="en-US" sz="1000" dirty="0">
                          <a:solidFill>
                            <a:schemeClr val="tx1"/>
                          </a:solidFill>
                          <a:latin typeface="Arial" panose="020B0604020202020204" pitchFamily="34" charset="0"/>
                          <a:ea typeface="+mn-ea"/>
                          <a:cs typeface="Arial" panose="020B0604020202020204" pitchFamily="34" charset="0"/>
                        </a:rPr>
                        <a:t>Of</a:t>
                      </a:r>
                      <a:r>
                        <a:rPr lang="en-US" sz="1000" baseline="0" dirty="0">
                          <a:solidFill>
                            <a:schemeClr val="tx1"/>
                          </a:solidFill>
                          <a:latin typeface="Arial" panose="020B0604020202020204" pitchFamily="34" charset="0"/>
                          <a:ea typeface="+mn-ea"/>
                          <a:cs typeface="Arial" panose="020B0604020202020204" pitchFamily="34" charset="0"/>
                        </a:rPr>
                        <a:t> analysts from information gathering to smarter decision support</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Analytics</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in seconds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561721">
                <a:tc>
                  <a:txBody>
                    <a:bodyPr/>
                    <a:lstStyle/>
                    <a:p>
                      <a:pPr marL="50800" marR="50800" lvl="0" indent="0">
                        <a:lnSpc>
                          <a:spcPct val="100000"/>
                        </a:lnSpc>
                        <a:spcAft>
                          <a:spcPts val="400"/>
                        </a:spcAft>
                        <a:defRPr lang="en-US"/>
                      </a:pPr>
                      <a:r>
                        <a:rPr lang="en-US" sz="1000" dirty="0">
                          <a:solidFill>
                            <a:schemeClr val="tx1"/>
                          </a:solidFill>
                          <a:latin typeface="Arial" panose="020B0604020202020204" pitchFamily="34" charset="0"/>
                          <a:ea typeface="+mn-ea"/>
                          <a:cs typeface="Arial" panose="020B0604020202020204" pitchFamily="34" charset="0"/>
                        </a:rPr>
                        <a:t>Transform</a:t>
                      </a:r>
                      <a:r>
                        <a:rPr lang="en-US" sz="1000" baseline="0" dirty="0">
                          <a:solidFill>
                            <a:schemeClr val="tx1"/>
                          </a:solidFill>
                          <a:latin typeface="Arial" panose="020B0604020202020204" pitchFamily="34" charset="0"/>
                          <a:ea typeface="+mn-ea"/>
                          <a:cs typeface="Arial" panose="020B0604020202020204" pitchFamily="34" charset="0"/>
                        </a:rPr>
                        <a:t> decision support with timely accurate reporting, across all business channels on a single platform</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1184409"/>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anose="020B0600070205080204" pitchFamily="34" charset="-128"/>
                <a:cs typeface="Arial" panose="020B0604020202020204" pitchFamily="34" charset="0"/>
              </a:rPr>
              <a:t>IBM® </a:t>
            </a:r>
            <a:r>
              <a:rPr kumimoji="0" lang="en-US"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MS PGothic" panose="020B0600070205080204" pitchFamily="34" charset="-128"/>
                <a:cs typeface="Arial" panose="020B0604020202020204" pitchFamily="34" charset="0"/>
              </a:rPr>
              <a:t>Cognos</a:t>
            </a: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anose="020B0600070205080204" pitchFamily="34" charset="-128"/>
                <a:cs typeface="Arial" panose="020B0604020202020204" pitchFamily="34" charset="0"/>
              </a:rPr>
              <a:t>® TM1®</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US" sz="1000" b="0" i="0" u="none" strike="noStrike" kern="50" cap="none" spc="0" normalizeH="0" baseline="0" noProof="0" dirty="0">
              <a:ln>
                <a:noFill/>
              </a:ln>
              <a:solidFill>
                <a:sysClr val="windowText" lastClr="000000"/>
              </a:solidFill>
              <a:effectLst/>
              <a:uLnTx/>
              <a:uFillTx/>
              <a:latin typeface="Arial"/>
              <a:ea typeface="Arial Unicode MS"/>
              <a:cs typeface="OpenSymbol"/>
            </a:endParaRPr>
          </a:p>
          <a:p>
            <a:pPr marL="0" marR="0" lvl="0" indent="0" defTabSz="914400" eaLnBrk="1" fontAlgn="auto" latinLnBrk="0" hangingPunct="1">
              <a:lnSpc>
                <a:spcPct val="100000"/>
              </a:lnSpc>
              <a:spcBef>
                <a:spcPts val="0"/>
              </a:spcBef>
              <a:spcAft>
                <a:spcPts val="0"/>
              </a:spcAft>
              <a:buClr>
                <a:schemeClr val="bg1"/>
              </a:buClr>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a:p>
            <a:pPr marL="171450" marR="0" lvl="0" indent="-171450" defTabSz="914400" eaLnBrk="1" fontAlgn="auto" latinLnBrk="0" hangingPunct="1">
              <a:lnSpc>
                <a:spcPts val="1000"/>
              </a:lnSpc>
              <a:spcBef>
                <a:spcPts val="0"/>
              </a:spcBef>
              <a:spcAft>
                <a:spcPts val="400"/>
              </a:spcAft>
              <a:buClrTx/>
              <a:buSzTx/>
              <a:buFont typeface="Arial" charset="0"/>
              <a:buChar char="•"/>
              <a:tabLst/>
              <a:defRPr lang="en-US"/>
            </a:pPr>
            <a:endPar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endParaRP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pic>
        <p:nvPicPr>
          <p:cNvPr id="2" name="Picture 1">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10" invalidUrl="https://twitter.com/home?status=http://ibm.co/28RIhGA via @ibmclientvoices"/>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70442" y="465864"/>
            <a:ext cx="1756731"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Retail</a:t>
            </a:r>
          </a:p>
        </p:txBody>
      </p:sp>
      <p:sp>
        <p:nvSpPr>
          <p:cNvPr id="6" name="Rectangle 2"/>
          <p:cNvSpPr>
            <a:spLocks noChangeArrowheads="1"/>
          </p:cNvSpPr>
          <p:nvPr/>
        </p:nvSpPr>
        <p:spPr bwMode="auto">
          <a:xfrm>
            <a:off x="622199" y="1093679"/>
            <a:ext cx="225792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Rectangle 4"/>
          <p:cNvSpPr>
            <a:spLocks noChangeArrowheads="1"/>
          </p:cNvSpPr>
          <p:nvPr/>
        </p:nvSpPr>
        <p:spPr bwMode="auto">
          <a:xfrm>
            <a:off x="8191245" y="515501"/>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26" name="Picture 4"/>
          <p:cNvPicPr>
            <a:picLocks noChangeAspect="1"/>
          </p:cNvPicPr>
          <p:nvPr/>
        </p:nvPicPr>
        <p:blipFill>
          <a:blip r:embed="rId12">
            <a:extLst>
              <a:ext uri="{28A0092B-C50C-407E-A947-70E740481C1C}">
                <a14:useLocalDpi xmlns:a14="http://schemas.microsoft.com/office/drawing/2010/main" val="0"/>
              </a:ext>
            </a:extLst>
          </a:blip>
          <a:srcRect l="-1367" t="6366" r="542" b="36098"/>
          <a:stretch>
            <a:fillRect/>
          </a:stretch>
        </p:blipFill>
        <p:spPr bwMode="auto">
          <a:xfrm>
            <a:off x="671346" y="1103515"/>
            <a:ext cx="4212998" cy="26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6"/>
          <p:cNvSpPr txBox="1"/>
          <p:nvPr/>
        </p:nvSpPr>
        <p:spPr>
          <a:xfrm>
            <a:off x="840660" y="2920180"/>
            <a:ext cx="3844413" cy="781653"/>
          </a:xfrm>
          <a:prstGeom prst="rect">
            <a:avLst/>
          </a:prstGeom>
          <a:solidFill>
            <a:schemeClr val="bg1">
              <a:alpha val="90000"/>
            </a:schemeClr>
          </a:solidFill>
          <a:ln>
            <a:noFill/>
          </a:ln>
        </p:spPr>
        <p:txBody>
          <a:bodyPr wrap="square" lIns="72000" tIns="72000" rIns="72000" bIns="7200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200" b="1" i="1" u="none" strike="noStrike" kern="0" cap="none" spc="0" normalizeH="0" baseline="0" noProof="0" dirty="0">
                <a:ln>
                  <a:noFill/>
                </a:ln>
                <a:solidFill>
                  <a:srgbClr val="0070C0"/>
                </a:solidFill>
                <a:effectLst/>
                <a:uLnTx/>
                <a:uFillTx/>
                <a:latin typeface="Arial" panose="020B0604020202020204" pitchFamily="34" charset="0"/>
                <a:ea typeface="DejaVu Sans" charset="0"/>
                <a:cs typeface="Arial" panose="020B0604020202020204" pitchFamily="34" charset="0"/>
              </a:rPr>
              <a:t>“</a:t>
            </a:r>
            <a:r>
              <a:rPr kumimoji="0" lang="en-GB" altLang="en-US" sz="1200" b="1" i="1" u="none" strike="noStrike" kern="0" cap="none" spc="0" normalizeH="0" baseline="0" noProof="0" dirty="0">
                <a:ln>
                  <a:noFill/>
                </a:ln>
                <a:solidFill>
                  <a:srgbClr val="0070C0"/>
                </a:solidFill>
                <a:effectLst/>
                <a:uLnTx/>
                <a:uFillTx/>
                <a:latin typeface="Arial" panose="020B0604020202020204" pitchFamily="34" charset="0"/>
                <a:ea typeface="DejaVu Sans" charset="0"/>
                <a:cs typeface="Arial" panose="020B0604020202020204" pitchFamily="34" charset="0"/>
              </a:rPr>
              <a:t>Analytics helps people think better, act smarter, work faster – it all adds up to a strong ROI</a:t>
            </a:r>
            <a:r>
              <a:rPr kumimoji="0" lang="en-US" altLang="en-US" sz="1200" b="1" i="1" u="none" strike="noStrike" kern="0" cap="none" spc="0" normalizeH="0" baseline="0" noProof="0" dirty="0">
                <a:ln>
                  <a:noFill/>
                </a:ln>
                <a:solidFill>
                  <a:srgbClr val="0070C0"/>
                </a:solidFill>
                <a:effectLst/>
                <a:uLnTx/>
                <a:uFillTx/>
                <a:latin typeface="Arial" panose="020B0604020202020204" pitchFamily="34" charset="0"/>
                <a:ea typeface="DejaVu Sans" charset="0"/>
                <a:cs typeface="Arial" panose="020B0604020202020204" pitchFamily="34" charset="0"/>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US" sz="1200" b="1" i="1" u="none" strike="noStrike" kern="0" cap="none" spc="0" normalizeH="0" baseline="0" noProof="0" dirty="0">
              <a:ln>
                <a:noFill/>
              </a:ln>
              <a:solidFill>
                <a:srgbClr val="0070C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rPr>
              <a:t>— </a:t>
            </a:r>
            <a:r>
              <a:rPr kumimoji="0" lang="en-GB"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rPr>
              <a:t>Stephen White, IT Director at Buffalo</a:t>
            </a:r>
            <a:endPar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Arial" charset="0"/>
              <a:cs typeface="Arial" panose="020B0604020202020204" pitchFamily="34" charset="0"/>
            </a:endParaRPr>
          </a:p>
        </p:txBody>
      </p:sp>
      <p:graphicFrame>
        <p:nvGraphicFramePr>
          <p:cNvPr id="30" name="Object 3"/>
          <p:cNvGraphicFramePr>
            <a:graphicFrameLocks noChangeAspect="1"/>
          </p:cNvGraphicFramePr>
          <p:nvPr>
            <p:extLst/>
          </p:nvPr>
        </p:nvGraphicFramePr>
        <p:xfrm>
          <a:off x="8516462" y="294968"/>
          <a:ext cx="1257300" cy="613837"/>
        </p:xfrm>
        <a:graphic>
          <a:graphicData uri="http://schemas.openxmlformats.org/presentationml/2006/ole">
            <mc:AlternateContent xmlns:mc="http://schemas.openxmlformats.org/markup-compatibility/2006">
              <mc:Choice xmlns:v="urn:schemas-microsoft-com:vml" Requires="v">
                <p:oleObj spid="_x0000_s38026" name="Artwork" r:id="rId13" imgW="0" imgH="0" progId="Adobe.Illustrator.15.1">
                  <p:embed/>
                </p:oleObj>
              </mc:Choice>
              <mc:Fallback>
                <p:oleObj name="Artwork" r:id="rId13" imgW="0" imgH="0" progId="Adobe.Illustrator.15.1">
                  <p:embed/>
                  <p:pic>
                    <p:nvPicPr>
                      <p:cNvPr id="30" name="Object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516462" y="294968"/>
                        <a:ext cx="1257300" cy="613837"/>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5411505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3997935"/>
            <a:ext cx="4428000" cy="2218292"/>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Columbia Sportswear</a:t>
            </a:r>
            <a:endPar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endParaRPr>
          </a:p>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Harmonizing global management reporting and financial planning with IBM and Aviana</a:t>
            </a:r>
            <a:endParaRPr kumimoji="0" lang="en-US" sz="28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endParaRPr>
          </a:p>
        </p:txBody>
      </p:sp>
      <p:sp>
        <p:nvSpPr>
          <p:cNvPr id="4" name="TextBox 4"/>
          <p:cNvSpPr txBox="1"/>
          <p:nvPr/>
        </p:nvSpPr>
        <p:spPr>
          <a:xfrm>
            <a:off x="5173200" y="1241799"/>
            <a:ext cx="4243516" cy="10356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auto" latinLnBrk="0" hangingPunct="1">
              <a:lnSpc>
                <a:spcPct val="100000"/>
              </a:lnSpc>
              <a:spcBef>
                <a:spcPts val="0"/>
              </a:spcBef>
              <a:spcAft>
                <a:spcPts val="500"/>
              </a:spcAft>
              <a:buClrTx/>
              <a:buSzTx/>
              <a:buFontTx/>
              <a:buNone/>
              <a:tabLst/>
              <a:defRPr lang="en-US"/>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A large-scale ERP systems implementation combined with substantial business process transformation threatened the viability of Columbia Sportswear’s existing finance reporting and planning processes. How could the company maintain and eventually enhance the flow of information to key decision makers?</a:t>
            </a: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5" name="TextBox 5"/>
          <p:cNvSpPr txBox="1"/>
          <p:nvPr/>
        </p:nvSpPr>
        <p:spPr>
          <a:xfrm>
            <a:off x="5173200" y="2425593"/>
            <a:ext cx="4392688" cy="1294144"/>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Working with Aviana, an IBM Business Partner, Columbia Sportswear implemented IBM® </a:t>
            </a: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Cognos</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TM1® and integrated the solution with its existing IBM </a:t>
            </a: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Cognos</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Business Intelligence software and ERP systems.</a:t>
            </a:r>
            <a:endPar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400"/>
              </a:spcAft>
              <a:buClrTx/>
              <a:buSzTx/>
              <a:buFontTx/>
              <a:buNone/>
              <a:tabLst/>
              <a:defRPr lang="en-US"/>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4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b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br>
            <a:endParaRPr kumimoji="0" lang="en-US" sz="1000" b="1" i="0" u="none" strike="noStrike" kern="0" cap="none" spc="0" normalizeH="0" baseline="0" noProof="0" dirty="0">
              <a:ln>
                <a:noFill/>
              </a:ln>
              <a:solidFill>
                <a:srgbClr val="FFFFFF"/>
              </a:solidFill>
              <a:effectLst/>
              <a:uLnTx/>
              <a:uFillTx/>
              <a:latin typeface="Arial" charset="0"/>
              <a:ea typeface="Arial" charset="0"/>
              <a:cs typeface="Arial" charset="0"/>
            </a:endParaRPr>
          </a:p>
        </p:txBody>
      </p:sp>
      <p:sp>
        <p:nvSpPr>
          <p:cNvPr id="8" name="TextBox 8"/>
          <p:cNvSpPr txBox="1"/>
          <p:nvPr/>
        </p:nvSpPr>
        <p:spPr>
          <a:xfrm>
            <a:off x="2815200" y="6017341"/>
            <a:ext cx="4428000" cy="747683"/>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Columbia Sportswear Company is a leading innovator in the global outdoor apparel, footwear, accessories and equipment industry. Founded in 1938 in Portland, Oregon, Columbia products are sold in approximately 100 countries and have earned an international reputation for innovation, quality and performance. Columbia products feature innovative technologies and designs that protect outdoor enthusiasts from the elements, increase comfort, and make outdoor activities more enjoyable. The firm is listed on NASDAQ under COLM, and achieved net sales in 2013 of approximately USD1.68 billion.</a:t>
            </a: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37360" cy="2859089"/>
        </p:xfrm>
        <a:graphic>
          <a:graphicData uri="http://schemas.openxmlformats.org/drawingml/2006/table">
            <a:tbl>
              <a:tblPr/>
              <a:tblGrid>
                <a:gridCol w="1737360">
                  <a:extLst>
                    <a:ext uri="{9D8B030D-6E8A-4147-A177-3AD203B41FA5}">
                      <a16:colId xmlns:a16="http://schemas.microsoft.com/office/drawing/2014/main" val="20000"/>
                    </a:ext>
                  </a:extLst>
                </a:gridCol>
              </a:tblGrid>
              <a:tr h="296464">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Enables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640500">
                <a:tc>
                  <a:txBody>
                    <a:bodyPr/>
                    <a:lstStyle/>
                    <a:p>
                      <a:pPr marL="50800" marR="50800" lvl="0" indent="0">
                        <a:lnSpc>
                          <a:spcPct val="100000"/>
                        </a:lnSpc>
                        <a:spcAft>
                          <a:spcPts val="400"/>
                        </a:spcAft>
                        <a:defRPr lang="en-US"/>
                      </a:pPr>
                      <a:r>
                        <a:rPr lang="en-US" sz="1000" baseline="0" dirty="0">
                          <a:solidFill>
                            <a:schemeClr val="tx1"/>
                          </a:solidFill>
                          <a:latin typeface="Arial" panose="020B0604020202020204" pitchFamily="34" charset="0"/>
                          <a:ea typeface="+mn-ea"/>
                          <a:cs typeface="Arial" panose="020B0604020202020204" pitchFamily="34" charset="0"/>
                        </a:rPr>
                        <a:t>Analysts to provide global information to decision makers </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Avoiding</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686337">
                <a:tc>
                  <a:txBody>
                    <a:bodyPr/>
                    <a:lstStyle/>
                    <a:p>
                      <a:pPr marL="50800" marR="50800" lvl="0" indent="0">
                        <a:lnSpc>
                          <a:spcPct val="100000"/>
                        </a:lnSpc>
                        <a:spcAft>
                          <a:spcPts val="400"/>
                        </a:spcAft>
                        <a:defRPr lang="en-US"/>
                      </a:pPr>
                      <a:r>
                        <a:rPr lang="en-US" sz="1000" dirty="0">
                          <a:solidFill>
                            <a:schemeClr val="tx1"/>
                          </a:solidFill>
                          <a:latin typeface="Arial" panose="020B0604020202020204" pitchFamily="34" charset="0"/>
                          <a:ea typeface="+mn-ea"/>
                          <a:cs typeface="Arial" panose="020B0604020202020204" pitchFamily="34" charset="0"/>
                        </a:rPr>
                        <a:t>Days</a:t>
                      </a:r>
                      <a:r>
                        <a:rPr lang="en-US" sz="1000" baseline="0" dirty="0">
                          <a:solidFill>
                            <a:schemeClr val="tx1"/>
                          </a:solidFill>
                          <a:latin typeface="Arial" panose="020B0604020202020204" pitchFamily="34" charset="0"/>
                          <a:ea typeface="+mn-ea"/>
                          <a:cs typeface="Arial" panose="020B0604020202020204" pitchFamily="34" charset="0"/>
                        </a:rPr>
                        <a:t> of manual workarounds and information delays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Allows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561721">
                <a:tc>
                  <a:txBody>
                    <a:bodyPr/>
                    <a:lstStyle/>
                    <a:p>
                      <a:pPr marL="50800" marR="50800" lvl="0" indent="0">
                        <a:lnSpc>
                          <a:spcPct val="100000"/>
                        </a:lnSpc>
                        <a:spcAft>
                          <a:spcPts val="400"/>
                        </a:spcAft>
                        <a:defRPr lang="en-US"/>
                      </a:pPr>
                      <a:r>
                        <a:rPr lang="en-US" sz="1000" dirty="0">
                          <a:solidFill>
                            <a:schemeClr val="tx1"/>
                          </a:solidFill>
                          <a:latin typeface="Arial" panose="020B0604020202020204" pitchFamily="34" charset="0"/>
                          <a:ea typeface="+mn-ea"/>
                          <a:cs typeface="Arial" panose="020B0604020202020204" pitchFamily="34" charset="0"/>
                        </a:rPr>
                        <a:t>Us</a:t>
                      </a:r>
                      <a:r>
                        <a:rPr lang="en-US" sz="1000" baseline="0" dirty="0">
                          <a:solidFill>
                            <a:schemeClr val="tx1"/>
                          </a:solidFill>
                          <a:latin typeface="Arial" panose="020B0604020202020204" pitchFamily="34" charset="0"/>
                          <a:ea typeface="+mn-ea"/>
                          <a:cs typeface="Arial" panose="020B0604020202020204" pitchFamily="34" charset="0"/>
                        </a:rPr>
                        <a:t> to better prepare for what the future may bring</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1184409"/>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anose="020B0600070205080204" pitchFamily="34" charset="-128"/>
                <a:cs typeface="Arial" panose="020B0604020202020204" pitchFamily="34" charset="0"/>
              </a:rPr>
              <a:t>IBM </a:t>
            </a:r>
            <a:r>
              <a:rPr kumimoji="0" lang="en-US"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MS PGothic" panose="020B0600070205080204" pitchFamily="34" charset="-128"/>
                <a:cs typeface="Arial" panose="020B0604020202020204" pitchFamily="34" charset="0"/>
              </a:rPr>
              <a:t>Cognos</a:t>
            </a: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anose="020B0600070205080204" pitchFamily="34" charset="-128"/>
                <a:cs typeface="Arial" panose="020B0604020202020204" pitchFamily="34" charset="0"/>
              </a:rPr>
              <a:t> TM1</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US"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MS PGothic" panose="020B0600070205080204" pitchFamily="34" charset="-128"/>
                <a:cs typeface="Arial" panose="020B0604020202020204" pitchFamily="34" charset="0"/>
              </a:rPr>
              <a:t>Cognos</a:t>
            </a: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anose="020B0600070205080204" pitchFamily="34" charset="-128"/>
                <a:cs typeface="Arial" panose="020B0604020202020204" pitchFamily="34" charset="0"/>
              </a:rPr>
              <a:t> Business Intelligence</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US" sz="1000" b="0" i="0" u="none" strike="noStrike" kern="50" cap="none" spc="0" normalizeH="0" baseline="0" noProof="0" dirty="0">
              <a:ln>
                <a:noFill/>
              </a:ln>
              <a:solidFill>
                <a:sysClr val="windowText" lastClr="000000"/>
              </a:solidFill>
              <a:effectLst/>
              <a:uLnTx/>
              <a:uFillTx/>
              <a:latin typeface="Arial"/>
              <a:ea typeface="Arial Unicode MS"/>
              <a:cs typeface="OpenSymbol"/>
            </a:endParaRPr>
          </a:p>
          <a:p>
            <a:pPr marL="0" marR="0" lvl="0" indent="0" defTabSz="914400" eaLnBrk="1" fontAlgn="auto" latinLnBrk="0" hangingPunct="1">
              <a:lnSpc>
                <a:spcPct val="100000"/>
              </a:lnSpc>
              <a:spcBef>
                <a:spcPts val="0"/>
              </a:spcBef>
              <a:spcAft>
                <a:spcPts val="0"/>
              </a:spcAft>
              <a:buClr>
                <a:schemeClr val="bg1"/>
              </a:buClr>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a:p>
            <a:pPr marL="171450" marR="0" lvl="0" indent="-171450" defTabSz="914400" eaLnBrk="1" fontAlgn="auto" latinLnBrk="0" hangingPunct="1">
              <a:lnSpc>
                <a:spcPts val="1000"/>
              </a:lnSpc>
              <a:spcBef>
                <a:spcPts val="0"/>
              </a:spcBef>
              <a:spcAft>
                <a:spcPts val="400"/>
              </a:spcAft>
              <a:buClrTx/>
              <a:buSzTx/>
              <a:buFont typeface="Arial" charset="0"/>
              <a:buChar char="•"/>
              <a:tabLst/>
              <a:defRPr lang="en-US"/>
            </a:pPr>
            <a:endPar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endParaRP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28RIhGA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70442" y="465864"/>
            <a:ext cx="1756731"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Retail</a:t>
            </a:r>
          </a:p>
        </p:txBody>
      </p:sp>
      <p:sp>
        <p:nvSpPr>
          <p:cNvPr id="6" name="Rectangle 2"/>
          <p:cNvSpPr>
            <a:spLocks noChangeArrowheads="1"/>
          </p:cNvSpPr>
          <p:nvPr/>
        </p:nvSpPr>
        <p:spPr bwMode="auto">
          <a:xfrm>
            <a:off x="622199" y="1093679"/>
            <a:ext cx="225792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Rectangle 4"/>
          <p:cNvSpPr>
            <a:spLocks noChangeArrowheads="1"/>
          </p:cNvSpPr>
          <p:nvPr/>
        </p:nvSpPr>
        <p:spPr bwMode="auto">
          <a:xfrm>
            <a:off x="8191245" y="515501"/>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0492" y="1103510"/>
            <a:ext cx="4036112" cy="2641599"/>
          </a:xfrm>
          <a:prstGeom prst="rect">
            <a:avLst/>
          </a:prstGeom>
        </p:spPr>
      </p:pic>
      <p:sp>
        <p:nvSpPr>
          <p:cNvPr id="24" name="TextBox 6"/>
          <p:cNvSpPr txBox="1"/>
          <p:nvPr/>
        </p:nvSpPr>
        <p:spPr>
          <a:xfrm>
            <a:off x="938980" y="1209370"/>
            <a:ext cx="3844413" cy="2489661"/>
          </a:xfrm>
          <a:prstGeom prst="rect">
            <a:avLst/>
          </a:prstGeom>
          <a:solidFill>
            <a:schemeClr val="bg1">
              <a:alpha val="90000"/>
            </a:schemeClr>
          </a:solidFill>
          <a:ln>
            <a:noFill/>
          </a:ln>
        </p:spPr>
        <p:txBody>
          <a:bodyPr wrap="square" lIns="72000" tIns="72000" rIns="72000" bIns="7200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200" b="1" i="1" u="none" strike="noStrike" kern="0" cap="none" spc="0" normalizeH="0" baseline="0" noProof="0" dirty="0">
                <a:ln>
                  <a:noFill/>
                </a:ln>
                <a:solidFill>
                  <a:srgbClr val="0070C0"/>
                </a:solidFill>
                <a:effectLst/>
                <a:uLnTx/>
                <a:uFillTx/>
                <a:latin typeface="Arial" panose="020B0604020202020204" pitchFamily="34" charset="0"/>
                <a:ea typeface="DejaVu Sans" charset="0"/>
                <a:cs typeface="Arial" panose="020B0604020202020204" pitchFamily="34" charset="0"/>
              </a:rPr>
              <a:t>“</a:t>
            </a:r>
            <a:r>
              <a:rPr kumimoji="0" lang="en-US" sz="1200" b="1" i="1"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To generate our three-year plans, we can now layer strategic initiatives on top of our business-as-usual financial plan and perform what-if analyses to analyze what these initiatives could mean for overall performance. We have received outstanding support from Aviana – their consultants took the time to listen and gain a deep understanding of our requirements, provided strategic consulting with a detailed knowledge of business analytics, and are very results-driven. We couldn’t be happier with the result.</a:t>
            </a:r>
            <a:r>
              <a:rPr kumimoji="0" lang="en-US" altLang="en-US" sz="1200" b="1" i="1" u="none" strike="noStrike" kern="0" cap="none" spc="0" normalizeH="0" baseline="0" noProof="0" dirty="0">
                <a:ln>
                  <a:noFill/>
                </a:ln>
                <a:solidFill>
                  <a:srgbClr val="0070C0"/>
                </a:solidFill>
                <a:effectLst/>
                <a:uLnTx/>
                <a:uFillTx/>
                <a:latin typeface="Arial" panose="020B0604020202020204" pitchFamily="34" charset="0"/>
                <a:ea typeface="DejaVu Sans" charset="0"/>
                <a:cs typeface="Arial" panose="020B0604020202020204" pitchFamily="34"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rPr>
              <a:t>— </a:t>
            </a:r>
            <a:r>
              <a:rPr kumimoji="0" 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Jim Swanson, Director of Strategic and Financial Planning, Columbia Sportswear</a:t>
            </a:r>
            <a:endPar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7431641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25900"/>
            <a:ext cx="4428000" cy="2218292"/>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Coop</a:t>
            </a:r>
          </a:p>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Optimizes planning processes with a central analytics platform</a:t>
            </a:r>
            <a:endPar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endParaRPr>
          </a:p>
        </p:txBody>
      </p:sp>
      <p:sp>
        <p:nvSpPr>
          <p:cNvPr id="4" name="TextBox 4"/>
          <p:cNvSpPr txBox="1"/>
          <p:nvPr/>
        </p:nvSpPr>
        <p:spPr>
          <a:xfrm>
            <a:off x="5173200" y="1241799"/>
            <a:ext cx="4243516" cy="10356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auto" latinLnBrk="0" hangingPunct="1">
              <a:lnSpc>
                <a:spcPct val="100000"/>
              </a:lnSpc>
              <a:spcBef>
                <a:spcPts val="0"/>
              </a:spcBef>
              <a:spcAft>
                <a:spcPts val="500"/>
              </a:spcAft>
              <a:buClrTx/>
              <a:buSzTx/>
              <a:buFontTx/>
              <a:buNone/>
              <a:tabLst/>
              <a:defRPr lang="en-US"/>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coop </a:t>
            </a: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eG</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saw an opportunity to transform business performance by merging its monthly procurement planning process with the daily plans developed by its sales department and 200 retail stores.</a:t>
            </a: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5" name="TextBox 5"/>
          <p:cNvSpPr txBox="1"/>
          <p:nvPr/>
        </p:nvSpPr>
        <p:spPr>
          <a:xfrm>
            <a:off x="5173200" y="2425593"/>
            <a:ext cx="4392688" cy="1294144"/>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By creating a new planning process based on IBM Analytics technologies, the company is gaining greater visibility into performance on every level, while freeing its staff from hours of repetitive work every day.</a:t>
            </a:r>
            <a:endPar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400"/>
              </a:spcAft>
              <a:buClrTx/>
              <a:buSzTx/>
              <a:buFontTx/>
              <a:buNone/>
              <a:tabLst/>
              <a:defRPr lang="en-US"/>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4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b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br>
            <a:endParaRPr kumimoji="0" lang="en-US" sz="1000" b="1" i="0" u="none" strike="noStrike" kern="0" cap="none" spc="0" normalizeH="0" baseline="0" noProof="0" dirty="0">
              <a:ln>
                <a:noFill/>
              </a:ln>
              <a:solidFill>
                <a:srgbClr val="FFFFFF"/>
              </a:solidFill>
              <a:effectLst/>
              <a:uLnTx/>
              <a:uFillTx/>
              <a:latin typeface="Arial" charset="0"/>
              <a:ea typeface="Arial" charset="0"/>
              <a:cs typeface="Arial" charset="0"/>
            </a:endParaRPr>
          </a:p>
        </p:txBody>
      </p:sp>
      <p:sp>
        <p:nvSpPr>
          <p:cNvPr id="8" name="TextBox 8"/>
          <p:cNvSpPr txBox="1"/>
          <p:nvPr/>
        </p:nvSpPr>
        <p:spPr>
          <a:xfrm>
            <a:off x="2815200" y="6017341"/>
            <a:ext cx="4428000" cy="747683"/>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coop </a:t>
            </a: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eG</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is one of Germany’s biggest food retail cooperatives. With its headquarters in Kiel, it has over 200 retail stores across Germany. As a cooperative organization, the company is owned by its more than 63,000 members, including employees and customers. It has approximately 9,300 staff, and achieved sales revenues of EUR1.28 billion (USD1.42 billion) in 2014.</a:t>
            </a: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37360" cy="2859089"/>
        </p:xfrm>
        <a:graphic>
          <a:graphicData uri="http://schemas.openxmlformats.org/drawingml/2006/table">
            <a:tbl>
              <a:tblPr/>
              <a:tblGrid>
                <a:gridCol w="1737360">
                  <a:extLst>
                    <a:ext uri="{9D8B030D-6E8A-4147-A177-3AD203B41FA5}">
                      <a16:colId xmlns:a16="http://schemas.microsoft.com/office/drawing/2014/main" val="20000"/>
                    </a:ext>
                  </a:extLst>
                </a:gridCol>
              </a:tblGrid>
              <a:tr h="296464">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Real</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time access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640500">
                <a:tc>
                  <a:txBody>
                    <a:bodyPr/>
                    <a:lstStyle/>
                    <a:p>
                      <a:pPr marL="50800" marR="50800" lvl="0" indent="0">
                        <a:lnSpc>
                          <a:spcPct val="100000"/>
                        </a:lnSpc>
                        <a:spcAft>
                          <a:spcPts val="400"/>
                        </a:spcAft>
                        <a:defRPr lang="en-US"/>
                      </a:pPr>
                      <a:r>
                        <a:rPr lang="en-US" sz="1000" baseline="0" dirty="0">
                          <a:solidFill>
                            <a:schemeClr val="tx1"/>
                          </a:solidFill>
                          <a:latin typeface="Arial" panose="020B0604020202020204" pitchFamily="34" charset="0"/>
                          <a:ea typeface="+mn-ea"/>
                          <a:cs typeface="Arial" panose="020B0604020202020204" pitchFamily="34" charset="0"/>
                        </a:rPr>
                        <a:t>To more than 90 million purchasing, sales and cost center records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Replaces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686337">
                <a:tc>
                  <a:txBody>
                    <a:bodyPr/>
                    <a:lstStyle/>
                    <a:p>
                      <a:pPr marL="50800" marR="50800" lvl="0" indent="0">
                        <a:lnSpc>
                          <a:spcPct val="100000"/>
                        </a:lnSpc>
                        <a:spcAft>
                          <a:spcPts val="400"/>
                        </a:spcAft>
                        <a:defRPr lang="en-US"/>
                      </a:pPr>
                      <a:r>
                        <a:rPr lang="en-US" sz="1000" dirty="0">
                          <a:solidFill>
                            <a:schemeClr val="tx1"/>
                          </a:solidFill>
                          <a:latin typeface="Arial" panose="020B0604020202020204" pitchFamily="34" charset="0"/>
                          <a:ea typeface="+mn-ea"/>
                          <a:cs typeface="Arial" panose="020B0604020202020204" pitchFamily="34" charset="0"/>
                        </a:rPr>
                        <a:t>A</a:t>
                      </a:r>
                      <a:r>
                        <a:rPr lang="en-US" sz="1000" baseline="0" dirty="0">
                          <a:solidFill>
                            <a:schemeClr val="tx1"/>
                          </a:solidFill>
                          <a:latin typeface="Arial" panose="020B0604020202020204" pitchFamily="34" charset="0"/>
                          <a:ea typeface="+mn-ea"/>
                          <a:cs typeface="Arial" panose="020B0604020202020204" pitchFamily="34" charset="0"/>
                        </a:rPr>
                        <a:t> complex monthly planning process with streamlined, seamless planning on daily basis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Frees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561721">
                <a:tc>
                  <a:txBody>
                    <a:bodyPr/>
                    <a:lstStyle/>
                    <a:p>
                      <a:pPr marL="50800" marR="50800" lvl="0" indent="0">
                        <a:lnSpc>
                          <a:spcPct val="100000"/>
                        </a:lnSpc>
                        <a:spcAft>
                          <a:spcPts val="400"/>
                        </a:spcAft>
                        <a:defRPr lang="en-US"/>
                      </a:pPr>
                      <a:r>
                        <a:rPr lang="en-US" sz="1000" dirty="0">
                          <a:solidFill>
                            <a:schemeClr val="tx1"/>
                          </a:solidFill>
                          <a:latin typeface="Arial" panose="020B0604020202020204" pitchFamily="34" charset="0"/>
                          <a:ea typeface="+mn-ea"/>
                          <a:cs typeface="Arial" panose="020B0604020202020204" pitchFamily="34" charset="0"/>
                        </a:rPr>
                        <a:t>One</a:t>
                      </a:r>
                      <a:r>
                        <a:rPr lang="en-US" sz="1000" baseline="0" dirty="0">
                          <a:solidFill>
                            <a:schemeClr val="tx1"/>
                          </a:solidFill>
                          <a:latin typeface="Arial" panose="020B0604020202020204" pitchFamily="34" charset="0"/>
                          <a:ea typeface="+mn-ea"/>
                          <a:cs typeface="Arial" panose="020B0604020202020204" pitchFamily="34" charset="0"/>
                        </a:rPr>
                        <a:t> employee from six weeks of repetitive, error prone tasks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1184409"/>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anose="020B0600070205080204" pitchFamily="34" charset="-128"/>
                <a:cs typeface="Arial" panose="020B0604020202020204" pitchFamily="34" charset="0"/>
              </a:rPr>
              <a:t>IBM </a:t>
            </a:r>
            <a:r>
              <a:rPr kumimoji="0" lang="en-US"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MS PGothic" panose="020B0600070205080204" pitchFamily="34" charset="-128"/>
                <a:cs typeface="Arial" panose="020B0604020202020204" pitchFamily="34" charset="0"/>
              </a:rPr>
              <a:t>Cognos</a:t>
            </a: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anose="020B0600070205080204" pitchFamily="34" charset="-128"/>
                <a:cs typeface="Arial" panose="020B0604020202020204" pitchFamily="34" charset="0"/>
              </a:rPr>
              <a:t> TM1</a:t>
            </a: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a:p>
            <a:pPr marL="171450" marR="0" lvl="0" indent="-171450" defTabSz="914400" eaLnBrk="1" fontAlgn="auto" latinLnBrk="0" hangingPunct="1">
              <a:lnSpc>
                <a:spcPts val="1000"/>
              </a:lnSpc>
              <a:spcBef>
                <a:spcPts val="0"/>
              </a:spcBef>
              <a:spcAft>
                <a:spcPts val="400"/>
              </a:spcAft>
              <a:buClrTx/>
              <a:buSzTx/>
              <a:buFont typeface="Arial" charset="0"/>
              <a:buChar char="•"/>
              <a:tabLst/>
              <a:defRPr lang="en-US"/>
            </a:pPr>
            <a:endPar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endParaRP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28RIhGA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70442" y="465864"/>
            <a:ext cx="1756731"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Retail</a:t>
            </a:r>
          </a:p>
        </p:txBody>
      </p:sp>
      <p:sp>
        <p:nvSpPr>
          <p:cNvPr id="6" name="Rectangle 2"/>
          <p:cNvSpPr>
            <a:spLocks noChangeArrowheads="1"/>
          </p:cNvSpPr>
          <p:nvPr/>
        </p:nvSpPr>
        <p:spPr bwMode="auto">
          <a:xfrm>
            <a:off x="622199" y="1093679"/>
            <a:ext cx="225792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Rectangle 4"/>
          <p:cNvSpPr>
            <a:spLocks noChangeArrowheads="1"/>
          </p:cNvSpPr>
          <p:nvPr/>
        </p:nvSpPr>
        <p:spPr bwMode="auto">
          <a:xfrm>
            <a:off x="8191245" y="515501"/>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7755" y="1093679"/>
            <a:ext cx="4168855" cy="2638482"/>
          </a:xfrm>
          <a:prstGeom prst="rect">
            <a:avLst/>
          </a:prstGeom>
        </p:spPr>
      </p:pic>
      <p:sp>
        <p:nvSpPr>
          <p:cNvPr id="24" name="TextBox 6"/>
          <p:cNvSpPr txBox="1"/>
          <p:nvPr/>
        </p:nvSpPr>
        <p:spPr>
          <a:xfrm>
            <a:off x="820996" y="2714287"/>
            <a:ext cx="3844413" cy="966122"/>
          </a:xfrm>
          <a:prstGeom prst="rect">
            <a:avLst/>
          </a:prstGeom>
          <a:solidFill>
            <a:schemeClr val="bg1">
              <a:alpha val="90000"/>
            </a:schemeClr>
          </a:solidFill>
          <a:ln>
            <a:noFill/>
          </a:ln>
        </p:spPr>
        <p:txBody>
          <a:bodyPr wrap="square" lIns="72000" tIns="72000" rIns="72000" bIns="7200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200" b="1" i="1" u="none" strike="noStrike" kern="0" cap="none" spc="0" normalizeH="0" baseline="0" noProof="0" dirty="0">
                <a:ln>
                  <a:noFill/>
                </a:ln>
                <a:solidFill>
                  <a:srgbClr val="0070C0"/>
                </a:solidFill>
                <a:effectLst/>
                <a:uLnTx/>
                <a:uFillTx/>
                <a:latin typeface="Arial" panose="020B0604020202020204" pitchFamily="34" charset="0"/>
                <a:ea typeface="DejaVu Sans" charset="0"/>
                <a:cs typeface="Arial" panose="020B0604020202020204" pitchFamily="34" charset="0"/>
              </a:rPr>
              <a:t>“</a:t>
            </a:r>
            <a:r>
              <a:rPr kumimoji="0" lang="en-US" sz="1200" b="1" i="1"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With IBM Analytics, we can now model all the data from all 200 of our stores on a daily basis, for an entire business year. </a:t>
            </a:r>
            <a:r>
              <a:rPr kumimoji="0" lang="en-US" altLang="en-US" sz="1200" b="1" i="1" u="none" strike="noStrike" kern="0" cap="none" spc="0" normalizeH="0" baseline="0" noProof="0" dirty="0">
                <a:ln>
                  <a:noFill/>
                </a:ln>
                <a:solidFill>
                  <a:srgbClr val="0070C0"/>
                </a:solidFill>
                <a:effectLst/>
                <a:uLnTx/>
                <a:uFillTx/>
                <a:latin typeface="Arial" panose="020B0604020202020204" pitchFamily="34" charset="0"/>
                <a:ea typeface="DejaVu Sans" charset="0"/>
                <a:cs typeface="Arial" panose="020B0604020202020204" pitchFamily="34"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rPr>
              <a:t>— </a:t>
            </a:r>
            <a:r>
              <a:rPr kumimoji="0" 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Dirk Thomas, Controller and TM1 Administrator, coop </a:t>
            </a:r>
            <a:r>
              <a:rPr kumimoji="0" lang="en-US" sz="1200" b="0" i="1" u="none" strike="noStrike" kern="0" cap="none" spc="0" normalizeH="0" baseline="0" noProof="0" dirty="0" err="1">
                <a:ln>
                  <a:noFill/>
                </a:ln>
                <a:solidFill>
                  <a:schemeClr val="tx2">
                    <a:lumMod val="60000"/>
                    <a:lumOff val="40000"/>
                  </a:schemeClr>
                </a:solidFill>
                <a:effectLst/>
                <a:uLnTx/>
                <a:uFillTx/>
                <a:latin typeface="Arial" panose="020B0604020202020204" pitchFamily="34" charset="0"/>
                <a:cs typeface="Arial" panose="020B0604020202020204" pitchFamily="34" charset="0"/>
              </a:rPr>
              <a:t>eG</a:t>
            </a:r>
            <a:endPar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8026391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3997935"/>
            <a:ext cx="4428000" cy="2218292"/>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City Beach</a:t>
            </a:r>
          </a:p>
          <a:p>
            <a:pPr marL="0" marR="0" lvl="0" indent="0" defTabSz="914400" eaLnBrk="1" fontAlgn="auto" latinLnBrk="0" hangingPunct="1">
              <a:lnSpc>
                <a:spcPct val="100000"/>
              </a:lnSpc>
              <a:spcBef>
                <a:spcPts val="0"/>
              </a:spcBef>
              <a:spcAft>
                <a:spcPts val="1500"/>
              </a:spcAft>
              <a:buClrTx/>
              <a:buSzTx/>
              <a:buFontTx/>
              <a:buNone/>
              <a:tabLst/>
              <a:defRPr lang="en-US"/>
            </a:pPr>
            <a:r>
              <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Transforms the speed and quality of sales reporting</a:t>
            </a:r>
          </a:p>
        </p:txBody>
      </p:sp>
      <p:sp>
        <p:nvSpPr>
          <p:cNvPr id="4" name="TextBox 4"/>
          <p:cNvSpPr txBox="1"/>
          <p:nvPr/>
        </p:nvSpPr>
        <p:spPr>
          <a:xfrm>
            <a:off x="5173200" y="1241799"/>
            <a:ext cx="4243516" cy="10356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auto" latinLnBrk="0" hangingPunct="1">
              <a:lnSpc>
                <a:spcPct val="100000"/>
              </a:lnSpc>
              <a:spcBef>
                <a:spcPts val="0"/>
              </a:spcBef>
              <a:spcAft>
                <a:spcPts val="500"/>
              </a:spcAft>
              <a:buClrTx/>
              <a:buSzTx/>
              <a:buFontTx/>
              <a:buNone/>
              <a:tabLst/>
              <a:defRPr lang="en-US"/>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Tight margins and more challenging business conditions made it imperative for City Beach to </a:t>
            </a: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analyse</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sales performance against operational costs in real time. Gathering and collating data was occupying around 70 percent of the sales management team’s time, leaving practically no time for any meaningful analysis</a:t>
            </a:r>
            <a:r>
              <a:rPr kumimoji="0" lang="en-US" sz="1000" b="0" i="0" u="none" strike="noStrike" kern="0" cap="none" spc="0" normalizeH="0" baseline="0" noProof="0" dirty="0">
                <a:ln>
                  <a:noFill/>
                </a:ln>
                <a:solidFill>
                  <a:sysClr val="windowText" lastClr="000000"/>
                </a:solidFill>
                <a:effectLst/>
                <a:uLnTx/>
                <a:uFillTx/>
              </a:rPr>
              <a:t>.</a:t>
            </a: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5" name="TextBox 5"/>
          <p:cNvSpPr txBox="1"/>
          <p:nvPr/>
        </p:nvSpPr>
        <p:spPr>
          <a:xfrm>
            <a:off x="5173200" y="2425593"/>
            <a:ext cx="4392688" cy="1294144"/>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Working with IBM Business Partner and performance management specialist </a:t>
            </a: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Bistech</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City Beach deployed IBM® </a:t>
            </a: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Cognos</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TM1® and </a:t>
            </a: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Cognos</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10. The initial deployment covers the sales function, providing accurate sales figures at key points throughout the day across all 62 stores, with the ability to drill down into greater levels of detail</a:t>
            </a:r>
            <a:r>
              <a:rPr kumimoji="0" lang="en-US" sz="1000" b="0" i="0" u="none" strike="noStrike" kern="0" cap="none" spc="0" normalizeH="0" baseline="0" noProof="0" dirty="0">
                <a:ln>
                  <a:noFill/>
                </a:ln>
                <a:solidFill>
                  <a:sysClr val="windowText" lastClr="000000"/>
                </a:solidFill>
                <a:effectLst/>
                <a:uLnTx/>
                <a:uFillTx/>
              </a:rPr>
              <a:t>.</a:t>
            </a:r>
            <a:endPar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400"/>
              </a:spcAft>
              <a:buClrTx/>
              <a:buSzTx/>
              <a:buFontTx/>
              <a:buNone/>
              <a:tabLst/>
              <a:defRPr lang="en-US"/>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4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b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br>
            <a:endParaRPr kumimoji="0" lang="en-US" sz="1000" b="1" i="0" u="none" strike="noStrike" kern="0" cap="none" spc="0" normalizeH="0" baseline="0" noProof="0" dirty="0">
              <a:ln>
                <a:noFill/>
              </a:ln>
              <a:solidFill>
                <a:srgbClr val="FFFFFF"/>
              </a:solidFill>
              <a:effectLst/>
              <a:uLnTx/>
              <a:uFillTx/>
              <a:latin typeface="Arial" charset="0"/>
              <a:ea typeface="Arial" charset="0"/>
              <a:cs typeface="Arial" charset="0"/>
            </a:endParaRPr>
          </a:p>
        </p:txBody>
      </p:sp>
      <p:sp>
        <p:nvSpPr>
          <p:cNvPr id="8" name="TextBox 8"/>
          <p:cNvSpPr txBox="1"/>
          <p:nvPr/>
        </p:nvSpPr>
        <p:spPr>
          <a:xfrm>
            <a:off x="2815200" y="5860029"/>
            <a:ext cx="4428000" cy="904996"/>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Starting out in 1985 from a single tiny shop in Brisbane, Queensland, City Beach has grown into one of the great independent Australian retailers. Today, the clothing retailer has 62 large stores across Perth, Darwin, Sydney, Melbourne, Brisbane and the Gold Coast, in addition to a fast-growing online presence. Focused on youth culture and lifestyle, City Beach aims to be a shopping destination, combining an extremely wide selection of the latest global styles with unrivalled in-store entertainment to create the ultimate retail experience</a:t>
            </a: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37360" cy="2859089"/>
        </p:xfrm>
        <a:graphic>
          <a:graphicData uri="http://schemas.openxmlformats.org/drawingml/2006/table">
            <a:tbl>
              <a:tblPr/>
              <a:tblGrid>
                <a:gridCol w="1737360">
                  <a:extLst>
                    <a:ext uri="{9D8B030D-6E8A-4147-A177-3AD203B41FA5}">
                      <a16:colId xmlns:a16="http://schemas.microsoft.com/office/drawing/2014/main" val="20000"/>
                    </a:ext>
                  </a:extLst>
                </a:gridCol>
              </a:tblGrid>
              <a:tr h="296464">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Provides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640500">
                <a:tc>
                  <a:txBody>
                    <a:bodyPr/>
                    <a:lstStyle/>
                    <a:p>
                      <a:pPr marL="50800" marR="50800" lvl="0" indent="0">
                        <a:lnSpc>
                          <a:spcPct val="100000"/>
                        </a:lnSpc>
                        <a:spcAft>
                          <a:spcPts val="400"/>
                        </a:spcAft>
                        <a:defRPr lang="en-US"/>
                      </a:pPr>
                      <a:r>
                        <a:rPr lang="en-US" sz="1000" dirty="0">
                          <a:solidFill>
                            <a:schemeClr val="tx1"/>
                          </a:solidFill>
                          <a:latin typeface="Arial" panose="020B0604020202020204" pitchFamily="34" charset="0"/>
                          <a:ea typeface="+mn-ea"/>
                          <a:cs typeface="Arial" panose="020B0604020202020204" pitchFamily="34" charset="0"/>
                        </a:rPr>
                        <a:t>Accurate</a:t>
                      </a:r>
                      <a:r>
                        <a:rPr lang="en-US" sz="1000" baseline="0" dirty="0">
                          <a:solidFill>
                            <a:schemeClr val="tx1"/>
                          </a:solidFill>
                          <a:latin typeface="Arial" panose="020B0604020202020204" pitchFamily="34" charset="0"/>
                          <a:ea typeface="+mn-ea"/>
                          <a:cs typeface="Arial" panose="020B0604020202020204" pitchFamily="34" charset="0"/>
                        </a:rPr>
                        <a:t>, detailed sales figures on a timely basis </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Reduces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686337">
                <a:tc>
                  <a:txBody>
                    <a:bodyPr/>
                    <a:lstStyle/>
                    <a:p>
                      <a:pPr marL="50800" marR="50800" lvl="0" indent="0">
                        <a:lnSpc>
                          <a:spcPct val="100000"/>
                        </a:lnSpc>
                        <a:spcAft>
                          <a:spcPts val="400"/>
                        </a:spcAft>
                        <a:defRPr lang="en-US"/>
                      </a:pPr>
                      <a:r>
                        <a:rPr lang="en-US" sz="1000" dirty="0">
                          <a:solidFill>
                            <a:schemeClr val="tx1"/>
                          </a:solidFill>
                          <a:latin typeface="Arial" panose="020B0604020202020204" pitchFamily="34" charset="0"/>
                          <a:ea typeface="+mn-ea"/>
                          <a:cs typeface="Arial" panose="020B0604020202020204" pitchFamily="34" charset="0"/>
                        </a:rPr>
                        <a:t>The</a:t>
                      </a:r>
                      <a:r>
                        <a:rPr lang="en-US" sz="1000" baseline="0" dirty="0">
                          <a:solidFill>
                            <a:schemeClr val="tx1"/>
                          </a:solidFill>
                          <a:latin typeface="Arial" panose="020B0604020202020204" pitchFamily="34" charset="0"/>
                          <a:ea typeface="+mn-ea"/>
                          <a:cs typeface="Arial" panose="020B0604020202020204" pitchFamily="34" charset="0"/>
                        </a:rPr>
                        <a:t> risk of data-entry errors.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Enables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561721">
                <a:tc>
                  <a:txBody>
                    <a:bodyPr/>
                    <a:lstStyle/>
                    <a:p>
                      <a:pPr marL="50800" marR="50800" lvl="0" indent="0">
                        <a:lnSpc>
                          <a:spcPct val="100000"/>
                        </a:lnSpc>
                        <a:spcAft>
                          <a:spcPts val="400"/>
                        </a:spcAft>
                        <a:defRPr lang="en-US"/>
                      </a:pPr>
                      <a:r>
                        <a:rPr lang="en-US" sz="1000" dirty="0">
                          <a:solidFill>
                            <a:schemeClr val="tx1"/>
                          </a:solidFill>
                          <a:latin typeface="Arial" panose="020B0604020202020204" pitchFamily="34" charset="0"/>
                          <a:ea typeface="+mn-ea"/>
                          <a:cs typeface="Arial" panose="020B0604020202020204" pitchFamily="34" charset="0"/>
                        </a:rPr>
                        <a:t>Extremely</a:t>
                      </a:r>
                      <a:r>
                        <a:rPr lang="en-US" sz="1000" baseline="0" dirty="0">
                          <a:solidFill>
                            <a:schemeClr val="tx1"/>
                          </a:solidFill>
                          <a:latin typeface="Arial" panose="020B0604020202020204" pitchFamily="34" charset="0"/>
                          <a:ea typeface="+mn-ea"/>
                          <a:cs typeface="Arial" panose="020B0604020202020204" pitchFamily="34" charset="0"/>
                        </a:rPr>
                        <a:t> rapid reaction to emerging sales trends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1184409"/>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anose="020B0600070205080204" pitchFamily="34" charset="-128"/>
                <a:cs typeface="Arial" panose="020B0604020202020204" pitchFamily="34" charset="0"/>
              </a:rPr>
              <a:t>IBM </a:t>
            </a:r>
            <a:r>
              <a:rPr kumimoji="0" lang="en-US"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MS PGothic" panose="020B0600070205080204" pitchFamily="34" charset="-128"/>
                <a:cs typeface="Arial" panose="020B0604020202020204" pitchFamily="34" charset="0"/>
              </a:rPr>
              <a:t>Cognos</a:t>
            </a: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anose="020B0600070205080204" pitchFamily="34" charset="-128"/>
                <a:cs typeface="Arial" panose="020B0604020202020204" pitchFamily="34" charset="0"/>
              </a:rPr>
              <a:t> TM1</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US"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MS PGothic" panose="020B0600070205080204" pitchFamily="34" charset="-128"/>
                <a:cs typeface="Arial" panose="020B0604020202020204" pitchFamily="34" charset="0"/>
              </a:rPr>
              <a:t>Cognos</a:t>
            </a: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anose="020B0600070205080204" pitchFamily="34" charset="-128"/>
                <a:cs typeface="Arial" panose="020B0604020202020204" pitchFamily="34" charset="0"/>
              </a:rPr>
              <a:t> Business Intelligence</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US" sz="1000" b="0" i="0" u="none" strike="noStrike" kern="50" cap="none" spc="0" normalizeH="0" baseline="0" noProof="0" dirty="0">
              <a:ln>
                <a:noFill/>
              </a:ln>
              <a:solidFill>
                <a:sysClr val="windowText" lastClr="000000"/>
              </a:solidFill>
              <a:effectLst/>
              <a:uLnTx/>
              <a:uFillTx/>
              <a:latin typeface="Arial"/>
              <a:ea typeface="Arial Unicode MS"/>
              <a:cs typeface="OpenSymbol"/>
            </a:endParaRPr>
          </a:p>
          <a:p>
            <a:pPr marL="0" marR="0" lvl="0" indent="0" defTabSz="914400" eaLnBrk="1" fontAlgn="auto" latinLnBrk="0" hangingPunct="1">
              <a:lnSpc>
                <a:spcPct val="100000"/>
              </a:lnSpc>
              <a:spcBef>
                <a:spcPts val="0"/>
              </a:spcBef>
              <a:spcAft>
                <a:spcPts val="0"/>
              </a:spcAft>
              <a:buClr>
                <a:schemeClr val="bg1"/>
              </a:buClr>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a:p>
            <a:pPr marL="171450" marR="0" lvl="0" indent="-171450" defTabSz="914400" eaLnBrk="1" fontAlgn="auto" latinLnBrk="0" hangingPunct="1">
              <a:lnSpc>
                <a:spcPts val="1000"/>
              </a:lnSpc>
              <a:spcBef>
                <a:spcPts val="0"/>
              </a:spcBef>
              <a:spcAft>
                <a:spcPts val="400"/>
              </a:spcAft>
              <a:buClrTx/>
              <a:buSzTx/>
              <a:buFont typeface="Arial" charset="0"/>
              <a:buChar char="•"/>
              <a:tabLst/>
              <a:defRPr lang="en-US"/>
            </a:pPr>
            <a:endPar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endParaRP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28RIhGA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70442" y="465864"/>
            <a:ext cx="1756731"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Retail</a:t>
            </a:r>
          </a:p>
        </p:txBody>
      </p:sp>
      <p:sp>
        <p:nvSpPr>
          <p:cNvPr id="6" name="Rectangle 2"/>
          <p:cNvSpPr>
            <a:spLocks noChangeArrowheads="1"/>
          </p:cNvSpPr>
          <p:nvPr/>
        </p:nvSpPr>
        <p:spPr bwMode="auto">
          <a:xfrm>
            <a:off x="622199" y="1093679"/>
            <a:ext cx="225792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Rectangle 4"/>
          <p:cNvSpPr>
            <a:spLocks noChangeArrowheads="1"/>
          </p:cNvSpPr>
          <p:nvPr/>
        </p:nvSpPr>
        <p:spPr bwMode="auto">
          <a:xfrm>
            <a:off x="8191245" y="515501"/>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0492" y="1103510"/>
            <a:ext cx="4036118" cy="2632085"/>
          </a:xfrm>
          <a:prstGeom prst="rect">
            <a:avLst/>
          </a:prstGeom>
        </p:spPr>
      </p:pic>
      <p:sp>
        <p:nvSpPr>
          <p:cNvPr id="24" name="TextBox 6"/>
          <p:cNvSpPr txBox="1"/>
          <p:nvPr/>
        </p:nvSpPr>
        <p:spPr>
          <a:xfrm>
            <a:off x="948812" y="1927123"/>
            <a:ext cx="3839495" cy="1763117"/>
          </a:xfrm>
          <a:prstGeom prst="rect">
            <a:avLst/>
          </a:prstGeom>
          <a:solidFill>
            <a:schemeClr val="bg1">
              <a:alpha val="90000"/>
            </a:schemeClr>
          </a:solidFill>
          <a:ln>
            <a:noFill/>
          </a:ln>
        </p:spPr>
        <p:txBody>
          <a:bodyPr wrap="square" lIns="72000" tIns="72000" rIns="72000" bIns="7200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200" b="1" i="1" u="none" strike="noStrike" kern="0" cap="none" spc="0" normalizeH="0" baseline="0" noProof="0" dirty="0">
                <a:ln>
                  <a:noFill/>
                </a:ln>
                <a:solidFill>
                  <a:srgbClr val="0070C0"/>
                </a:solidFill>
                <a:effectLst/>
                <a:uLnTx/>
                <a:uFillTx/>
                <a:latin typeface="Arial" panose="020B0604020202020204" pitchFamily="34" charset="0"/>
                <a:ea typeface="DejaVu Sans" charset="0"/>
                <a:cs typeface="Arial" panose="020B0604020202020204" pitchFamily="34" charset="0"/>
              </a:rPr>
              <a:t>“</a:t>
            </a:r>
            <a:r>
              <a:rPr kumimoji="0" lang="en-US" sz="1200" b="1" i="1" u="none" strike="noStrike" kern="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Cognos</a:t>
            </a:r>
            <a:r>
              <a:rPr kumimoji="0" lang="en-US" sz="1200" b="1" i="1"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has completely transformed the efficiency of our sales management function, saving enormous amounts of time and effort. It has also significantly improved the quality and consistency of our data, and given us what feels like unlimited power around how we can </a:t>
            </a:r>
            <a:r>
              <a:rPr kumimoji="0" lang="en-US" sz="1200" b="1" i="1" u="none" strike="noStrike" kern="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analyse</a:t>
            </a:r>
            <a:r>
              <a:rPr kumimoji="0" lang="en-US" sz="1200" b="1" i="1"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and present that data.</a:t>
            </a:r>
            <a:r>
              <a:rPr kumimoji="0" lang="en-US" altLang="en-US" sz="1200" b="1" i="1" u="none" strike="noStrike" kern="0" cap="none" spc="0" normalizeH="0" baseline="0" noProof="0" dirty="0">
                <a:ln>
                  <a:noFill/>
                </a:ln>
                <a:solidFill>
                  <a:srgbClr val="0070C0"/>
                </a:solidFill>
                <a:effectLst/>
                <a:uLnTx/>
                <a:uFillTx/>
                <a:latin typeface="Arial" panose="020B0604020202020204" pitchFamily="34" charset="0"/>
                <a:ea typeface="DejaVu Sans" charset="0"/>
                <a:cs typeface="Arial" panose="020B0604020202020204" pitchFamily="34"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rPr>
              <a:t>— </a:t>
            </a:r>
            <a:r>
              <a:rPr kumimoji="0" 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Anita </a:t>
            </a:r>
            <a:r>
              <a:rPr kumimoji="0" lang="en-US" sz="1200" b="0" i="1" u="none" strike="noStrike" kern="0" cap="none" spc="0" normalizeH="0" baseline="0" noProof="0" dirty="0" err="1">
                <a:ln>
                  <a:noFill/>
                </a:ln>
                <a:solidFill>
                  <a:schemeClr val="tx2">
                    <a:lumMod val="60000"/>
                    <a:lumOff val="40000"/>
                  </a:schemeClr>
                </a:solidFill>
                <a:effectLst/>
                <a:uLnTx/>
                <a:uFillTx/>
                <a:latin typeface="Arial" panose="020B0604020202020204" pitchFamily="34" charset="0"/>
                <a:cs typeface="Arial" panose="020B0604020202020204" pitchFamily="34" charset="0"/>
              </a:rPr>
              <a:t>Dorwald</a:t>
            </a:r>
            <a:r>
              <a:rPr kumimoji="0" 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 Costs and Operations Auditor, City Beach</a:t>
            </a:r>
            <a:endPar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870374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014445735"/>
              </p:ext>
            </p:extLst>
          </p:nvPr>
        </p:nvGraphicFramePr>
        <p:xfrm>
          <a:off x="129429" y="771763"/>
          <a:ext cx="9806840" cy="6060289"/>
        </p:xfrm>
        <a:graphic>
          <a:graphicData uri="http://schemas.openxmlformats.org/drawingml/2006/table">
            <a:tbl>
              <a:tblPr firstRow="1" bandRow="1">
                <a:tableStyleId>{5C22544A-7EE6-4342-B048-85BDC9FD1C3A}</a:tableStyleId>
              </a:tblPr>
              <a:tblGrid>
                <a:gridCol w="381559">
                  <a:extLst>
                    <a:ext uri="{9D8B030D-6E8A-4147-A177-3AD203B41FA5}">
                      <a16:colId xmlns:a16="http://schemas.microsoft.com/office/drawing/2014/main" val="20000"/>
                    </a:ext>
                  </a:extLst>
                </a:gridCol>
                <a:gridCol w="2003680">
                  <a:extLst>
                    <a:ext uri="{9D8B030D-6E8A-4147-A177-3AD203B41FA5}">
                      <a16:colId xmlns:a16="http://schemas.microsoft.com/office/drawing/2014/main" val="20001"/>
                    </a:ext>
                  </a:extLst>
                </a:gridCol>
                <a:gridCol w="1586685">
                  <a:extLst>
                    <a:ext uri="{9D8B030D-6E8A-4147-A177-3AD203B41FA5}">
                      <a16:colId xmlns:a16="http://schemas.microsoft.com/office/drawing/2014/main" val="20002"/>
                    </a:ext>
                  </a:extLst>
                </a:gridCol>
                <a:gridCol w="1028700">
                  <a:extLst>
                    <a:ext uri="{9D8B030D-6E8A-4147-A177-3AD203B41FA5}">
                      <a16:colId xmlns:a16="http://schemas.microsoft.com/office/drawing/2014/main" val="20003"/>
                    </a:ext>
                  </a:extLst>
                </a:gridCol>
                <a:gridCol w="2628900">
                  <a:extLst>
                    <a:ext uri="{9D8B030D-6E8A-4147-A177-3AD203B41FA5}">
                      <a16:colId xmlns:a16="http://schemas.microsoft.com/office/drawing/2014/main" val="20004"/>
                    </a:ext>
                  </a:extLst>
                </a:gridCol>
                <a:gridCol w="914400">
                  <a:extLst>
                    <a:ext uri="{9D8B030D-6E8A-4147-A177-3AD203B41FA5}">
                      <a16:colId xmlns:a16="http://schemas.microsoft.com/office/drawing/2014/main" val="20005"/>
                    </a:ext>
                  </a:extLst>
                </a:gridCol>
                <a:gridCol w="1262916">
                  <a:extLst>
                    <a:ext uri="{9D8B030D-6E8A-4147-A177-3AD203B41FA5}">
                      <a16:colId xmlns:a16="http://schemas.microsoft.com/office/drawing/2014/main" val="20006"/>
                    </a:ext>
                  </a:extLst>
                </a:gridCol>
              </a:tblGrid>
              <a:tr h="345857">
                <a:tc>
                  <a:txBody>
                    <a:bodyPr/>
                    <a:lstStyle/>
                    <a:p>
                      <a:pPr algn="ctr"/>
                      <a:r>
                        <a:rPr lang="en-US" sz="1000" dirty="0">
                          <a:solidFill>
                            <a:schemeClr val="tx1"/>
                          </a:solidFill>
                          <a:latin typeface="+mn-lt"/>
                          <a:cs typeface="Arial" pitchFamily="34" charset="0"/>
                        </a:rPr>
                        <a:t>Slide #</a:t>
                      </a:r>
                    </a:p>
                  </a:txBody>
                  <a:tcPr marL="50294" marR="0" marT="0" marB="0" anchor="ctr" anchorCtr="1"/>
                </a:tc>
                <a:tc>
                  <a:txBody>
                    <a:bodyPr/>
                    <a:lstStyle/>
                    <a:p>
                      <a:pPr algn="ctr"/>
                      <a:r>
                        <a:rPr lang="en-US" sz="1000" dirty="0">
                          <a:solidFill>
                            <a:schemeClr val="tx1"/>
                          </a:solidFill>
                          <a:latin typeface="+mn-lt"/>
                          <a:cs typeface="Arial" pitchFamily="34" charset="0"/>
                        </a:rPr>
                        <a:t>Client Name</a:t>
                      </a:r>
                    </a:p>
                  </a:txBody>
                  <a:tcPr marL="50294" marR="0" marT="0" marB="0" anchor="ctr" anchorCtr="1"/>
                </a:tc>
                <a:tc>
                  <a:txBody>
                    <a:bodyPr/>
                    <a:lstStyle/>
                    <a:p>
                      <a:pPr algn="ctr"/>
                      <a:r>
                        <a:rPr lang="en-US" sz="1000" dirty="0">
                          <a:solidFill>
                            <a:schemeClr val="tx1"/>
                          </a:solidFill>
                          <a:latin typeface="+mn-lt"/>
                          <a:cs typeface="Arial" pitchFamily="34" charset="0"/>
                        </a:rPr>
                        <a:t>Industry</a:t>
                      </a:r>
                    </a:p>
                  </a:txBody>
                  <a:tcPr marL="50294" marR="0" marT="0" marB="0" anchor="ctr" anchorCtr="1"/>
                </a:tc>
                <a:tc>
                  <a:txBody>
                    <a:bodyPr/>
                    <a:lstStyle/>
                    <a:p>
                      <a:pPr algn="ctr"/>
                      <a:r>
                        <a:rPr lang="en-US" sz="1000" dirty="0">
                          <a:solidFill>
                            <a:schemeClr val="tx1"/>
                          </a:solidFill>
                          <a:latin typeface="+mn-lt"/>
                          <a:cs typeface="Arial" pitchFamily="34" charset="0"/>
                        </a:rPr>
                        <a:t>IOT</a:t>
                      </a:r>
                    </a:p>
                  </a:txBody>
                  <a:tcPr marL="50294" marR="0" marT="0" marB="0" anchor="ctr" anchorCtr="1"/>
                </a:tc>
                <a:tc>
                  <a:txBody>
                    <a:bodyPr/>
                    <a:lstStyle/>
                    <a:p>
                      <a:pPr algn="ctr"/>
                      <a:r>
                        <a:rPr lang="en-US" sz="1000" dirty="0">
                          <a:solidFill>
                            <a:schemeClr val="tx1"/>
                          </a:solidFill>
                          <a:latin typeface="+mn-lt"/>
                          <a:cs typeface="Arial" pitchFamily="34" charset="0"/>
                        </a:rPr>
                        <a:t>Software Products</a:t>
                      </a:r>
                    </a:p>
                  </a:txBody>
                  <a:tcPr marL="50294" marR="0" marT="0" marB="0" anchor="ctr" anchorCtr="1"/>
                </a:tc>
                <a:tc>
                  <a:txBody>
                    <a:bodyPr/>
                    <a:lstStyle/>
                    <a:p>
                      <a:pPr algn="ctr"/>
                      <a:r>
                        <a:rPr lang="en-US" sz="1000" dirty="0">
                          <a:solidFill>
                            <a:schemeClr val="tx1"/>
                          </a:solidFill>
                          <a:latin typeface="+mn-lt"/>
                          <a:cs typeface="Arial" pitchFamily="34" charset="0"/>
                        </a:rPr>
                        <a:t>Date Published</a:t>
                      </a:r>
                    </a:p>
                  </a:txBody>
                  <a:tcPr marL="50294" marR="0" marT="0" marB="0" anchor="ctr" anchorCtr="1"/>
                </a:tc>
                <a:tc>
                  <a:txBody>
                    <a:bodyPr/>
                    <a:lstStyle/>
                    <a:p>
                      <a:pPr algn="ctr"/>
                      <a:r>
                        <a:rPr lang="en-US" sz="1000" dirty="0">
                          <a:solidFill>
                            <a:schemeClr val="tx1"/>
                          </a:solidFill>
                          <a:latin typeface="+mn-lt"/>
                          <a:cs typeface="Arial" pitchFamily="34" charset="0"/>
                        </a:rPr>
                        <a:t>Asset</a:t>
                      </a:r>
                    </a:p>
                  </a:txBody>
                  <a:tcPr marL="50294" marR="0" marT="0" marB="0" anchor="ctr" anchorCtr="1"/>
                </a:tc>
                <a:extLst>
                  <a:ext uri="{0D108BD9-81ED-4DB2-BD59-A6C34878D82A}">
                    <a16:rowId xmlns:a16="http://schemas.microsoft.com/office/drawing/2014/main" val="10000"/>
                  </a:ext>
                </a:extLst>
              </a:tr>
              <a:tr h="461143">
                <a:tc>
                  <a:txBody>
                    <a:bodyPr/>
                    <a:lstStyle/>
                    <a:p>
                      <a:pPr algn="ctr" fontAlgn="b"/>
                      <a:r>
                        <a:rPr lang="en-US" sz="1000" b="0" i="0" u="none" strike="noStrike" dirty="0">
                          <a:solidFill>
                            <a:srgbClr val="000000"/>
                          </a:solidFill>
                          <a:effectLst/>
                          <a:latin typeface="+mn-lt"/>
                        </a:rPr>
                        <a:t>49</a:t>
                      </a:r>
                    </a:p>
                  </a:txBody>
                  <a:tcPr marL="10479" marR="10479" marT="10800" marB="0" anchor="ctr"/>
                </a:tc>
                <a:tc>
                  <a:txBody>
                    <a:bodyPr/>
                    <a:lstStyle/>
                    <a:p>
                      <a:pPr algn="l"/>
                      <a:r>
                        <a:rPr lang="en-US" sz="1000" dirty="0" err="1"/>
                        <a:t>Milgard</a:t>
                      </a:r>
                      <a:endParaRPr lang="en-US" sz="1000" dirty="0"/>
                    </a:p>
                  </a:txBody>
                  <a:tcPr marL="50294" marR="0" marT="0" marB="0" anchor="ctr"/>
                </a:tc>
                <a:tc>
                  <a:txBody>
                    <a:bodyPr/>
                    <a:lstStyle/>
                    <a:p>
                      <a:pPr algn="l"/>
                      <a:r>
                        <a:rPr lang="en-GB" sz="1000" b="1" dirty="0">
                          <a:latin typeface="Arial" panose="020B0604020202020204" pitchFamily="34" charset="0"/>
                          <a:cs typeface="Arial" panose="020B0604020202020204" pitchFamily="34" charset="0"/>
                        </a:rPr>
                        <a:t>Fabrication &amp; Assembly </a:t>
                      </a:r>
                    </a:p>
                  </a:txBody>
                  <a:tcPr marL="50294" marR="0" marT="0" marB="0" anchor="ctr"/>
                </a:tc>
                <a:tc>
                  <a:txBody>
                    <a:bodyPr/>
                    <a:lstStyle/>
                    <a:p>
                      <a:pPr algn="ctr"/>
                      <a:r>
                        <a:rPr lang="en-US" sz="1000" dirty="0"/>
                        <a:t>NA</a:t>
                      </a:r>
                    </a:p>
                  </a:txBody>
                  <a:tcPr marL="50294" marR="10478" marT="10802" marB="0" anchor="ctr"/>
                </a:tc>
                <a:tc>
                  <a:txBody>
                    <a:bodyPr/>
                    <a:lstStyle/>
                    <a:p>
                      <a:pPr marL="88900" marR="0" lvl="0" indent="-88900" algn="l" defTabSz="914400" rtl="0" eaLnBrk="1" fontAlgn="auto" latinLnBrk="0" hangingPunct="1">
                        <a:lnSpc>
                          <a:spcPts val="1000"/>
                        </a:lnSpc>
                        <a:spcBef>
                          <a:spcPts val="0"/>
                        </a:spcBef>
                        <a:spcAft>
                          <a:spcPts val="400"/>
                        </a:spcAft>
                        <a:buClr>
                          <a:schemeClr val="tx1"/>
                        </a:buClr>
                        <a:buSzPct val="100000"/>
                        <a:buFont typeface="Arial" panose="020B0604020202020204" pitchFamily="34" charset="0"/>
                        <a:buChar char="•"/>
                        <a:tabLst>
                          <a:tab pos="88900" algn="l"/>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Cognos TM1</a:t>
                      </a:r>
                    </a:p>
                  </a:txBody>
                  <a:tcPr marL="50294" marR="10478" marT="10802" marB="0" anchor="ctr"/>
                </a:tc>
                <a:tc>
                  <a:txBody>
                    <a:bodyPr/>
                    <a:lstStyle/>
                    <a:p>
                      <a:pPr algn="ctr"/>
                      <a:r>
                        <a:rPr lang="en-US" sz="1000" dirty="0"/>
                        <a:t>02-10-16</a:t>
                      </a:r>
                    </a:p>
                  </a:txBody>
                  <a:tcPr marL="50294" marR="0" marT="0" marB="0" anchor="ctr"/>
                </a:tc>
                <a:tc>
                  <a:txBody>
                    <a:bodyPr/>
                    <a:lstStyle/>
                    <a:p>
                      <a:pPr algn="ctr"/>
                      <a:r>
                        <a:rPr lang="en-US" sz="1000" dirty="0">
                          <a:latin typeface="+mn-lt"/>
                          <a:hlinkClick r:id="rId3"/>
                        </a:rPr>
                        <a:t>Case</a:t>
                      </a:r>
                      <a:r>
                        <a:rPr lang="en-US" sz="1000" baseline="0" dirty="0">
                          <a:latin typeface="+mn-lt"/>
                          <a:hlinkClick r:id="rId3"/>
                        </a:rPr>
                        <a:t> Study</a:t>
                      </a:r>
                      <a:endParaRPr lang="en-US" sz="1000" dirty="0">
                        <a:latin typeface="+mn-lt"/>
                      </a:endParaRPr>
                    </a:p>
                  </a:txBody>
                  <a:tcPr marL="50294" marR="0" marT="0" marB="0" anchor="ctr"/>
                </a:tc>
                <a:extLst>
                  <a:ext uri="{0D108BD9-81ED-4DB2-BD59-A6C34878D82A}">
                    <a16:rowId xmlns:a16="http://schemas.microsoft.com/office/drawing/2014/main" val="10003"/>
                  </a:ext>
                </a:extLst>
              </a:tr>
              <a:tr h="461143">
                <a:tc>
                  <a:txBody>
                    <a:bodyPr/>
                    <a:lstStyle/>
                    <a:p>
                      <a:pPr algn="ctr" fontAlgn="b"/>
                      <a:r>
                        <a:rPr lang="en-US" sz="1000" b="0" i="0" u="none" strike="noStrike" dirty="0">
                          <a:solidFill>
                            <a:srgbClr val="000000"/>
                          </a:solidFill>
                          <a:effectLst/>
                          <a:latin typeface="+mn-lt"/>
                        </a:rPr>
                        <a:t>50</a:t>
                      </a:r>
                    </a:p>
                  </a:txBody>
                  <a:tcPr marL="10479" marR="10479" marT="10800" marB="0" anchor="ctr"/>
                </a:tc>
                <a:tc>
                  <a:txBody>
                    <a:bodyPr/>
                    <a:lstStyle/>
                    <a:p>
                      <a:pPr algn="l"/>
                      <a:r>
                        <a:rPr lang="en-US" sz="1000" dirty="0"/>
                        <a:t>Louis Berger</a:t>
                      </a:r>
                    </a:p>
                  </a:txBody>
                  <a:tcPr marL="50294" marR="0" marT="0" marB="0" anchor="ctr"/>
                </a:tc>
                <a:tc>
                  <a:txBody>
                    <a:bodyPr/>
                    <a:lstStyle/>
                    <a:p>
                      <a:pPr algn="l"/>
                      <a:r>
                        <a:rPr lang="en-US" sz="1000" b="1" dirty="0"/>
                        <a:t>Construction</a:t>
                      </a:r>
                    </a:p>
                  </a:txBody>
                  <a:tcPr marL="50294" marR="0" marT="0" marB="0" anchor="ctr"/>
                </a:tc>
                <a:tc>
                  <a:txBody>
                    <a:bodyPr/>
                    <a:lstStyle/>
                    <a:p>
                      <a:pPr algn="ctr"/>
                      <a:r>
                        <a:rPr lang="en-US" sz="1000" dirty="0"/>
                        <a:t>NA</a:t>
                      </a:r>
                    </a:p>
                  </a:txBody>
                  <a:tcPr marL="50294" marR="0" marT="0" marB="0" anchor="ctr"/>
                </a:tc>
                <a:tc>
                  <a:txBody>
                    <a:bodyPr/>
                    <a:lstStyle/>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dirty="0"/>
                        <a:t>Cognos Controller</a:t>
                      </a:r>
                    </a:p>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dirty="0"/>
                        <a:t>Cognos TM1</a:t>
                      </a:r>
                    </a:p>
                  </a:txBody>
                  <a:tcPr marL="50294" marR="0" marT="0" marB="0" anchor="ctr"/>
                </a:tc>
                <a:tc>
                  <a:txBody>
                    <a:bodyPr/>
                    <a:lstStyle/>
                    <a:p>
                      <a:pPr algn="ctr"/>
                      <a:r>
                        <a:rPr lang="en-US" sz="1000" dirty="0"/>
                        <a:t>07-22-14</a:t>
                      </a:r>
                    </a:p>
                  </a:txBody>
                  <a:tcPr marL="50294" marR="0" marT="0" marB="0" anchor="ctr"/>
                </a:tc>
                <a:tc>
                  <a:txBody>
                    <a:bodyPr/>
                    <a:lstStyle/>
                    <a:p>
                      <a:pPr algn="ctr"/>
                      <a:r>
                        <a:rPr lang="en-US" sz="1000" dirty="0">
                          <a:hlinkClick r:id="rId4"/>
                        </a:rPr>
                        <a:t>Case Study</a:t>
                      </a:r>
                      <a:endParaRPr lang="en-US" sz="1000" dirty="0"/>
                    </a:p>
                  </a:txBody>
                  <a:tcPr marL="50294" marR="0" marT="0" marB="0" anchor="ctr"/>
                </a:tc>
                <a:extLst>
                  <a:ext uri="{0D108BD9-81ED-4DB2-BD59-A6C34878D82A}">
                    <a16:rowId xmlns:a16="http://schemas.microsoft.com/office/drawing/2014/main" val="10004"/>
                  </a:ext>
                </a:extLst>
              </a:tr>
              <a:tr h="461143">
                <a:tc>
                  <a:txBody>
                    <a:bodyPr/>
                    <a:lstStyle/>
                    <a:p>
                      <a:pPr algn="ctr" fontAlgn="b"/>
                      <a:r>
                        <a:rPr lang="en-US" sz="1000" b="0" i="0" u="none" strike="noStrike" dirty="0">
                          <a:solidFill>
                            <a:srgbClr val="000000"/>
                          </a:solidFill>
                          <a:effectLst/>
                          <a:latin typeface="+mn-lt"/>
                        </a:rPr>
                        <a:t>51</a:t>
                      </a:r>
                    </a:p>
                  </a:txBody>
                  <a:tcPr marL="10479" marR="10479" marT="10800" marB="0" anchor="ctr"/>
                </a:tc>
                <a:tc>
                  <a:txBody>
                    <a:bodyPr/>
                    <a:lstStyle/>
                    <a:p>
                      <a:pPr algn="l"/>
                      <a:r>
                        <a:rPr lang="en-US" sz="1000" dirty="0">
                          <a:latin typeface="+mn-lt"/>
                        </a:rPr>
                        <a:t>Basin</a:t>
                      </a:r>
                      <a:r>
                        <a:rPr lang="en-US" sz="1000" baseline="0" dirty="0">
                          <a:latin typeface="+mn-lt"/>
                        </a:rPr>
                        <a:t> Holdings</a:t>
                      </a:r>
                      <a:endParaRPr lang="en-US" sz="1000" dirty="0">
                        <a:latin typeface="+mn-lt"/>
                      </a:endParaRPr>
                    </a:p>
                  </a:txBody>
                  <a:tcPr marL="50294" marR="0" marT="0" marB="0" anchor="ctr"/>
                </a:tc>
                <a:tc>
                  <a:txBody>
                    <a:bodyPr/>
                    <a:lstStyle/>
                    <a:p>
                      <a:pPr algn="l"/>
                      <a:r>
                        <a:rPr lang="en-US" sz="1000" b="1" dirty="0">
                          <a:latin typeface="+mn-lt"/>
                        </a:rPr>
                        <a:t>Industrial Products</a:t>
                      </a:r>
                    </a:p>
                  </a:txBody>
                  <a:tcPr marL="50294" marR="0" marT="0" marB="0" anchor="ctr"/>
                </a:tc>
                <a:tc>
                  <a:txBody>
                    <a:bodyPr/>
                    <a:lstStyle/>
                    <a:p>
                      <a:pPr algn="ctr"/>
                      <a:r>
                        <a:rPr lang="en-US" sz="1000" dirty="0">
                          <a:latin typeface="+mn-lt"/>
                        </a:rPr>
                        <a:t>NA</a:t>
                      </a:r>
                    </a:p>
                  </a:txBody>
                  <a:tcPr marL="50294" marR="10478" marT="10802" marB="0" anchor="ctr"/>
                </a:tc>
                <a:tc>
                  <a:txBody>
                    <a:bodyPr/>
                    <a:lstStyle/>
                    <a:p>
                      <a:pPr marL="171450" marR="0" lvl="0" indent="-171450" algn="l" defTabSz="509412" rtl="0" eaLnBrk="1" fontAlgn="auto" latinLnBrk="0" hangingPunct="1">
                        <a:lnSpc>
                          <a:spcPts val="1000"/>
                        </a:lnSpc>
                        <a:spcBef>
                          <a:spcPts val="0"/>
                        </a:spcBef>
                        <a:spcAft>
                          <a:spcPts val="400"/>
                        </a:spcAft>
                        <a:buClrTx/>
                        <a:buSzPct val="100000"/>
                        <a:buFont typeface="Wingdings" panose="05000000000000000000" pitchFamily="2" charset="2"/>
                        <a:buChar char="§"/>
                        <a:tabLst>
                          <a:tab pos="88900" algn="l"/>
                        </a:tabLst>
                        <a:defRPr/>
                      </a:pPr>
                      <a:r>
                        <a:rPr lang="en-US" sz="1000" dirty="0">
                          <a:latin typeface="Arial" charset="0"/>
                          <a:ea typeface="Arial" charset="0"/>
                          <a:cs typeface="Arial" charset="0"/>
                        </a:rPr>
                        <a:t>IBM Cognos TM1</a:t>
                      </a:r>
                    </a:p>
                  </a:txBody>
                  <a:tcPr marL="50294" marR="10478" marT="10802" marB="0" anchor="ctr"/>
                </a:tc>
                <a:tc>
                  <a:txBody>
                    <a:bodyPr/>
                    <a:lstStyle/>
                    <a:p>
                      <a:pPr marL="0" marR="0" indent="0" algn="ctr" defTabSz="509292"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Arial" panose="020B0604020202020204" pitchFamily="34" charset="0"/>
                          <a:cs typeface="Arial" panose="020B0604020202020204" pitchFamily="34" charset="0"/>
                        </a:rPr>
                        <a:t>07-26-16</a:t>
                      </a:r>
                    </a:p>
                  </a:txBody>
                  <a:tcPr marL="50294" marR="0" marT="0" marB="0" anchor="ctr"/>
                </a:tc>
                <a:tc>
                  <a:txBody>
                    <a:bodyPr/>
                    <a:lstStyle/>
                    <a:p>
                      <a:pPr algn="ctr"/>
                      <a:r>
                        <a:rPr lang="en-US" sz="1000" dirty="0">
                          <a:latin typeface="+mn-lt"/>
                          <a:hlinkClick r:id="rId5"/>
                        </a:rPr>
                        <a:t>Case Study</a:t>
                      </a:r>
                      <a:endParaRPr lang="en-US" sz="1000" dirty="0">
                        <a:latin typeface="+mn-lt"/>
                      </a:endParaRPr>
                    </a:p>
                  </a:txBody>
                  <a:tcPr marL="50294" marR="0" marT="0" marB="0" anchor="ctr"/>
                </a:tc>
                <a:extLst>
                  <a:ext uri="{0D108BD9-81ED-4DB2-BD59-A6C34878D82A}">
                    <a16:rowId xmlns:a16="http://schemas.microsoft.com/office/drawing/2014/main" val="1957729665"/>
                  </a:ext>
                </a:extLst>
              </a:tr>
              <a:tr h="461143">
                <a:tc>
                  <a:txBody>
                    <a:bodyPr/>
                    <a:lstStyle/>
                    <a:p>
                      <a:pPr algn="ctr" fontAlgn="b"/>
                      <a:r>
                        <a:rPr lang="en-US" sz="1000" b="0" i="0" u="none" strike="noStrike" dirty="0">
                          <a:solidFill>
                            <a:srgbClr val="000000"/>
                          </a:solidFill>
                          <a:effectLst/>
                          <a:latin typeface="+mn-lt"/>
                        </a:rPr>
                        <a:t>52</a:t>
                      </a:r>
                    </a:p>
                  </a:txBody>
                  <a:tcPr marL="10479" marR="10479" marT="10800" marB="0" anchor="ctr"/>
                </a:tc>
                <a:tc>
                  <a:txBody>
                    <a:bodyPr/>
                    <a:lstStyle/>
                    <a:p>
                      <a:pPr algn="l"/>
                      <a:r>
                        <a:rPr lang="en-US" sz="1000" dirty="0"/>
                        <a:t>Cloud Peak Energy Inc. (NYSE:CLD) </a:t>
                      </a:r>
                      <a:endParaRPr lang="en-US" sz="1000" dirty="0">
                        <a:latin typeface="+mn-lt"/>
                      </a:endParaRPr>
                    </a:p>
                  </a:txBody>
                  <a:tcPr marL="50294" marR="0" marT="0" marB="0" anchor="ctr"/>
                </a:tc>
                <a:tc>
                  <a:txBody>
                    <a:bodyPr/>
                    <a:lstStyle/>
                    <a:p>
                      <a:pPr algn="l"/>
                      <a:r>
                        <a:rPr lang="en-US" sz="1000" b="1" dirty="0">
                          <a:latin typeface="+mn-lt"/>
                        </a:rPr>
                        <a:t>Industrial Products</a:t>
                      </a:r>
                    </a:p>
                  </a:txBody>
                  <a:tcPr marL="50294" marR="0" marT="0" marB="0" anchor="ctr"/>
                </a:tc>
                <a:tc>
                  <a:txBody>
                    <a:bodyPr/>
                    <a:lstStyle/>
                    <a:p>
                      <a:pPr algn="ctr"/>
                      <a:r>
                        <a:rPr lang="en-US" sz="1000" dirty="0">
                          <a:latin typeface="+mn-lt"/>
                        </a:rPr>
                        <a:t>NA</a:t>
                      </a:r>
                    </a:p>
                  </a:txBody>
                  <a:tcPr marL="50294" marR="10478" marT="10802" marB="0" anchor="ctr"/>
                </a:tc>
                <a:tc>
                  <a:txBody>
                    <a:bodyPr/>
                    <a:lstStyle/>
                    <a:p>
                      <a:pPr marL="171450" marR="0" indent="-171450" algn="l" defTabSz="509412" rtl="0" eaLnBrk="1" fontAlgn="auto" latinLnBrk="0" hangingPunct="1">
                        <a:lnSpc>
                          <a:spcPts val="1000"/>
                        </a:lnSpc>
                        <a:spcBef>
                          <a:spcPts val="0"/>
                        </a:spcBef>
                        <a:spcAft>
                          <a:spcPts val="400"/>
                        </a:spcAft>
                        <a:buClrTx/>
                        <a:buSzPct val="100000"/>
                        <a:buFont typeface="Wingdings" panose="05000000000000000000" pitchFamily="2" charset="2"/>
                        <a:buChar char="§"/>
                        <a:tabLst>
                          <a:tab pos="88900" algn="l"/>
                        </a:tabLst>
                        <a:defRPr/>
                      </a:pPr>
                      <a:r>
                        <a:rPr lang="en-US" altLang="en-US" sz="1000" dirty="0">
                          <a:latin typeface="Arial" panose="020B0604020202020204" pitchFamily="34" charset="0"/>
                          <a:cs typeface="Arial Unicode MS" panose="020B0604020202020204" pitchFamily="34" charset="-128"/>
                        </a:rPr>
                        <a:t>IBM® Cognos® Disclosure Management</a:t>
                      </a:r>
                    </a:p>
                  </a:txBody>
                  <a:tcPr marL="50294" marR="10478" marT="10802" marB="0" anchor="ctr"/>
                </a:tc>
                <a:tc>
                  <a:txBody>
                    <a:bodyPr/>
                    <a:lstStyle/>
                    <a:p>
                      <a:pPr marL="0" marR="0" indent="0" algn="ctr" defTabSz="509292"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Arial" panose="020B0604020202020204" pitchFamily="34" charset="0"/>
                          <a:cs typeface="Arial" panose="020B0604020202020204" pitchFamily="34" charset="0"/>
                        </a:rPr>
                        <a:t>06-08-15</a:t>
                      </a:r>
                    </a:p>
                  </a:txBody>
                  <a:tcPr marL="50294" marR="0" marT="0" marB="0" anchor="ctr"/>
                </a:tc>
                <a:tc>
                  <a:txBody>
                    <a:bodyPr/>
                    <a:lstStyle/>
                    <a:p>
                      <a:pPr algn="ctr"/>
                      <a:r>
                        <a:rPr lang="en-US" sz="1000" dirty="0">
                          <a:latin typeface="+mn-lt"/>
                          <a:hlinkClick r:id="rId6"/>
                        </a:rPr>
                        <a:t>Case Study</a:t>
                      </a:r>
                      <a:endParaRPr lang="en-US" sz="1000" dirty="0">
                        <a:latin typeface="+mn-lt"/>
                      </a:endParaRPr>
                    </a:p>
                  </a:txBody>
                  <a:tcPr marL="50294" marR="0" marT="0" marB="0" anchor="ctr"/>
                </a:tc>
                <a:extLst>
                  <a:ext uri="{0D108BD9-81ED-4DB2-BD59-A6C34878D82A}">
                    <a16:rowId xmlns:a16="http://schemas.microsoft.com/office/drawing/2014/main" val="10006"/>
                  </a:ext>
                </a:extLst>
              </a:tr>
              <a:tr h="461143">
                <a:tc>
                  <a:txBody>
                    <a:bodyPr/>
                    <a:lstStyle/>
                    <a:p>
                      <a:pPr algn="ctr" fontAlgn="b"/>
                      <a:r>
                        <a:rPr lang="en-US" sz="1000" b="0" i="0" u="none" strike="noStrike" dirty="0">
                          <a:solidFill>
                            <a:srgbClr val="000000"/>
                          </a:solidFill>
                          <a:effectLst/>
                          <a:latin typeface="+mn-lt"/>
                        </a:rPr>
                        <a:t>53</a:t>
                      </a:r>
                    </a:p>
                  </a:txBody>
                  <a:tcPr marL="10479" marR="10479" marT="10800" marB="0" anchor="ctr"/>
                </a:tc>
                <a:tc>
                  <a:txBody>
                    <a:bodyPr/>
                    <a:lstStyle/>
                    <a:p>
                      <a:pPr algn="l"/>
                      <a:r>
                        <a:rPr lang="en-US" sz="1000" dirty="0"/>
                        <a:t>Future Pipe Industries </a:t>
                      </a:r>
                    </a:p>
                  </a:txBody>
                  <a:tcPr marL="50294" marR="0" marT="0" marB="0" anchor="ctr"/>
                </a:tc>
                <a:tc>
                  <a:txBody>
                    <a:bodyPr/>
                    <a:lstStyle/>
                    <a:p>
                      <a:pPr algn="l"/>
                      <a:r>
                        <a:rPr lang="en-US" sz="1000" b="1" dirty="0"/>
                        <a:t>Industrial Products</a:t>
                      </a:r>
                    </a:p>
                  </a:txBody>
                  <a:tcPr marL="50294" marR="0" marT="0" marB="0" anchor="ctr"/>
                </a:tc>
                <a:tc>
                  <a:txBody>
                    <a:bodyPr/>
                    <a:lstStyle/>
                    <a:p>
                      <a:pPr algn="ctr"/>
                      <a:r>
                        <a:rPr lang="en-US" sz="1000" dirty="0"/>
                        <a:t>MEA</a:t>
                      </a:r>
                    </a:p>
                  </a:txBody>
                  <a:tcPr marL="50294" marR="0" marT="0" marB="0" anchor="ctr"/>
                </a:tc>
                <a:tc>
                  <a:txBody>
                    <a:bodyPr/>
                    <a:lstStyle/>
                    <a:p>
                      <a:pPr marL="171450" marR="0" lvl="0" indent="-171450" algn="l" defTabSz="509412" rtl="0" eaLnBrk="1" fontAlgn="auto" latinLnBrk="0" hangingPunct="1">
                        <a:lnSpc>
                          <a:spcPct val="100000"/>
                        </a:lnSpc>
                        <a:spcBef>
                          <a:spcPts val="0"/>
                        </a:spcBef>
                        <a:spcAft>
                          <a:spcPts val="0"/>
                        </a:spcAft>
                        <a:buClrTx/>
                        <a:buSzTx/>
                        <a:buFont typeface="Arial" charset="0"/>
                        <a:buChar char="•"/>
                        <a:tabLst/>
                        <a:defRPr/>
                      </a:pPr>
                      <a:r>
                        <a:rPr lang="en-US" sz="1000" dirty="0"/>
                        <a:t>Cognos Business Intelligence</a:t>
                      </a:r>
                    </a:p>
                    <a:p>
                      <a:pPr marL="171450" marR="0" lvl="0" indent="-171450" algn="l" defTabSz="509412" rtl="0" eaLnBrk="1" fontAlgn="auto" latinLnBrk="0" hangingPunct="1">
                        <a:lnSpc>
                          <a:spcPct val="100000"/>
                        </a:lnSpc>
                        <a:spcBef>
                          <a:spcPts val="0"/>
                        </a:spcBef>
                        <a:spcAft>
                          <a:spcPts val="0"/>
                        </a:spcAft>
                        <a:buClrTx/>
                        <a:buSzTx/>
                        <a:buFont typeface="Arial" charset="0"/>
                        <a:buChar char="•"/>
                        <a:tabLst/>
                        <a:defRPr/>
                      </a:pPr>
                      <a:r>
                        <a:rPr lang="en-US" sz="1000" dirty="0"/>
                        <a:t>Cognos Controller</a:t>
                      </a:r>
                    </a:p>
                    <a:p>
                      <a:pPr marL="171450" marR="0" lvl="0" indent="-171450" algn="l" defTabSz="509412" rtl="0" eaLnBrk="1" fontAlgn="auto" latinLnBrk="0" hangingPunct="1">
                        <a:lnSpc>
                          <a:spcPct val="100000"/>
                        </a:lnSpc>
                        <a:spcBef>
                          <a:spcPts val="0"/>
                        </a:spcBef>
                        <a:spcAft>
                          <a:spcPts val="0"/>
                        </a:spcAft>
                        <a:buClrTx/>
                        <a:buSzTx/>
                        <a:buFont typeface="Arial" charset="0"/>
                        <a:buChar char="•"/>
                        <a:tabLst/>
                        <a:defRPr/>
                      </a:pPr>
                      <a:r>
                        <a:rPr lang="en-US" sz="1000" dirty="0"/>
                        <a:t>Cognos Planning</a:t>
                      </a:r>
                    </a:p>
                    <a:p>
                      <a:pPr marL="171450" marR="0" lvl="0" indent="-171450" algn="l" defTabSz="509412" rtl="0" eaLnBrk="1" fontAlgn="auto" latinLnBrk="0" hangingPunct="1">
                        <a:lnSpc>
                          <a:spcPct val="100000"/>
                        </a:lnSpc>
                        <a:spcBef>
                          <a:spcPts val="0"/>
                        </a:spcBef>
                        <a:spcAft>
                          <a:spcPts val="0"/>
                        </a:spcAft>
                        <a:buClrTx/>
                        <a:buSzTx/>
                        <a:buFont typeface="Arial" charset="0"/>
                        <a:buChar char="•"/>
                        <a:tabLst/>
                        <a:defRPr/>
                      </a:pPr>
                      <a:r>
                        <a:rPr lang="en-US" sz="1000" dirty="0"/>
                        <a:t>Cognos TM1</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50294" marR="0" marT="0" marB="0" anchor="ctr"/>
                </a:tc>
                <a:tc>
                  <a:txBody>
                    <a:bodyPr/>
                    <a:lstStyle/>
                    <a:p>
                      <a:pPr algn="ctr"/>
                      <a:r>
                        <a:rPr lang="en-US" sz="1000" dirty="0"/>
                        <a:t>10-10-14</a:t>
                      </a:r>
                    </a:p>
                  </a:txBody>
                  <a:tcPr marL="50294" marR="0" marT="0" marB="0" anchor="ctr"/>
                </a:tc>
                <a:tc>
                  <a:txBody>
                    <a:bodyPr/>
                    <a:lstStyle/>
                    <a:p>
                      <a:pPr algn="ctr"/>
                      <a:r>
                        <a:rPr lang="en-US" sz="1000" dirty="0">
                          <a:hlinkClick r:id="rId7"/>
                        </a:rPr>
                        <a:t>Case Study</a:t>
                      </a:r>
                      <a:endParaRPr lang="en-US" sz="1000" dirty="0"/>
                    </a:p>
                  </a:txBody>
                  <a:tcPr marL="50294" marR="0" marT="0" marB="0" anchor="ctr"/>
                </a:tc>
                <a:extLst>
                  <a:ext uri="{0D108BD9-81ED-4DB2-BD59-A6C34878D82A}">
                    <a16:rowId xmlns:a16="http://schemas.microsoft.com/office/drawing/2014/main" val="10007"/>
                  </a:ext>
                </a:extLst>
              </a:tr>
              <a:tr h="461143">
                <a:tc>
                  <a:txBody>
                    <a:bodyPr/>
                    <a:lstStyle/>
                    <a:p>
                      <a:pPr algn="ctr" fontAlgn="b"/>
                      <a:r>
                        <a:rPr lang="en-US" sz="1000" b="0" i="0" u="none" strike="noStrike" dirty="0">
                          <a:solidFill>
                            <a:srgbClr val="000000"/>
                          </a:solidFill>
                          <a:effectLst/>
                          <a:latin typeface="+mn-lt"/>
                        </a:rPr>
                        <a:t>54</a:t>
                      </a:r>
                    </a:p>
                  </a:txBody>
                  <a:tcPr marL="10479" marR="10479" marT="10800" marB="0" anchor="ctr"/>
                </a:tc>
                <a:tc>
                  <a:txBody>
                    <a:bodyPr/>
                    <a:lstStyle/>
                    <a:p>
                      <a:pPr algn="l"/>
                      <a:r>
                        <a:rPr lang="en-US" sz="1000" dirty="0">
                          <a:solidFill>
                            <a:schemeClr val="tx2"/>
                          </a:solidFill>
                          <a:latin typeface="+mn-lt"/>
                        </a:rPr>
                        <a:t>Hunter</a:t>
                      </a:r>
                      <a:r>
                        <a:rPr lang="en-US" sz="1000" baseline="0" dirty="0">
                          <a:solidFill>
                            <a:schemeClr val="tx2"/>
                          </a:solidFill>
                          <a:latin typeface="+mn-lt"/>
                        </a:rPr>
                        <a:t> Industries</a:t>
                      </a:r>
                      <a:endParaRPr lang="en-US" sz="1000" dirty="0">
                        <a:solidFill>
                          <a:schemeClr val="tx2"/>
                        </a:solidFill>
                        <a:latin typeface="+mn-lt"/>
                      </a:endParaRPr>
                    </a:p>
                  </a:txBody>
                  <a:tcPr marL="50294" marR="0" marT="0" marB="0" anchor="ctr"/>
                </a:tc>
                <a:tc>
                  <a:txBody>
                    <a:bodyPr/>
                    <a:lstStyle/>
                    <a:p>
                      <a:pPr algn="l"/>
                      <a:r>
                        <a:rPr lang="en-US" sz="1000" b="1" dirty="0">
                          <a:latin typeface="+mn-lt"/>
                        </a:rPr>
                        <a:t>Industrial Products</a:t>
                      </a:r>
                    </a:p>
                  </a:txBody>
                  <a:tcPr marL="50294" marR="0" marT="0" marB="0" anchor="ctr"/>
                </a:tc>
                <a:tc>
                  <a:txBody>
                    <a:bodyPr/>
                    <a:lstStyle/>
                    <a:p>
                      <a:pPr algn="ctr"/>
                      <a:r>
                        <a:rPr lang="en-US" sz="1000" dirty="0">
                          <a:latin typeface="+mn-lt"/>
                        </a:rPr>
                        <a:t>NA</a:t>
                      </a:r>
                    </a:p>
                  </a:txBody>
                  <a:tcPr marL="50294" marR="10478" marT="10802" marB="0" anchor="ctr"/>
                </a:tc>
                <a:tc>
                  <a:txBody>
                    <a:bodyPr/>
                    <a:lstStyle/>
                    <a:p>
                      <a:pPr marL="88900" indent="-88900" algn="l">
                        <a:lnSpc>
                          <a:spcPts val="1000"/>
                        </a:lnSpc>
                        <a:spcAft>
                          <a:spcPts val="400"/>
                        </a:spcAft>
                        <a:buClr>
                          <a:schemeClr val="tx1"/>
                        </a:buClr>
                        <a:buSzPct val="100000"/>
                        <a:buFont typeface="Arial" panose="020B0604020202020204" pitchFamily="34" charset="0"/>
                        <a:buChar char="•"/>
                        <a:tabLst>
                          <a:tab pos="88900" algn="l"/>
                        </a:tabLst>
                        <a:defRPr/>
                      </a:pPr>
                      <a:r>
                        <a:rPr lang="en-US" sz="1000" dirty="0">
                          <a:latin typeface="Arial" panose="020B0604020202020204" pitchFamily="34" charset="0"/>
                          <a:ea typeface="HelvNeue Light for IBM" charset="77"/>
                          <a:cs typeface="Arial" panose="020B0604020202020204" pitchFamily="34" charset="0"/>
                        </a:rPr>
                        <a:t>Cognos TM1 Cloud</a:t>
                      </a:r>
                    </a:p>
                    <a:p>
                      <a:pPr marL="88900" indent="-88900" algn="l">
                        <a:lnSpc>
                          <a:spcPts val="1000"/>
                        </a:lnSpc>
                        <a:spcAft>
                          <a:spcPts val="400"/>
                        </a:spcAft>
                        <a:buClr>
                          <a:schemeClr val="tx1"/>
                        </a:buClr>
                        <a:buSzPct val="100000"/>
                        <a:buFont typeface="Arial" panose="020B0604020202020204" pitchFamily="34" charset="0"/>
                        <a:buChar char="•"/>
                        <a:tabLst>
                          <a:tab pos="88900" algn="l"/>
                        </a:tabLst>
                        <a:defRPr/>
                      </a:pPr>
                      <a:r>
                        <a:rPr lang="en-US" sz="1000" dirty="0">
                          <a:latin typeface="Arial" panose="020B0604020202020204" pitchFamily="34" charset="0"/>
                          <a:ea typeface="HelvNeue Light for IBM" charset="77"/>
                          <a:cs typeface="Arial" panose="020B0604020202020204" pitchFamily="34" charset="0"/>
                        </a:rPr>
                        <a:t>IB</a:t>
                      </a:r>
                      <a:r>
                        <a:rPr lang="en-US" sz="1000" baseline="0" dirty="0">
                          <a:latin typeface="Arial" panose="020B0604020202020204" pitchFamily="34" charset="0"/>
                          <a:ea typeface="HelvNeue Light for IBM" charset="77"/>
                          <a:cs typeface="Arial" panose="020B0604020202020204" pitchFamily="34" charset="0"/>
                        </a:rPr>
                        <a:t>M Planning Analytics</a:t>
                      </a:r>
                      <a:endParaRPr lang="en-US" sz="1000" dirty="0">
                        <a:latin typeface="Arial" panose="020B0604020202020204" pitchFamily="34" charset="0"/>
                        <a:ea typeface="HelvNeue Light for IBM" charset="77"/>
                        <a:cs typeface="Arial" panose="020B0604020202020204" pitchFamily="34" charset="0"/>
                      </a:endParaRPr>
                    </a:p>
                  </a:txBody>
                  <a:tcPr marL="50294" marR="10478" marT="10802" marB="0" anchor="ctr"/>
                </a:tc>
                <a:tc>
                  <a:txBody>
                    <a:bodyPr/>
                    <a:lstStyle/>
                    <a:p>
                      <a:pPr marL="0" marR="0" indent="0" algn="ctr" defTabSz="509292"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Arial" panose="020B0604020202020204" pitchFamily="34" charset="0"/>
                          <a:cs typeface="Arial" panose="020B0604020202020204" pitchFamily="34" charset="0"/>
                        </a:rPr>
                        <a:t>01-31-17</a:t>
                      </a:r>
                    </a:p>
                  </a:txBody>
                  <a:tcPr marL="50294" marR="0" marT="0" marB="0" anchor="ctr"/>
                </a:tc>
                <a:tc>
                  <a:txBody>
                    <a:bodyPr/>
                    <a:lstStyle/>
                    <a:p>
                      <a:pPr algn="ctr"/>
                      <a:r>
                        <a:rPr lang="en-US" sz="1000" dirty="0">
                          <a:latin typeface="+mn-lt"/>
                          <a:hlinkClick r:id="rId8"/>
                        </a:rPr>
                        <a:t>Case Study</a:t>
                      </a:r>
                      <a:endParaRPr lang="en-US" sz="1000" dirty="0">
                        <a:latin typeface="+mn-lt"/>
                      </a:endParaRPr>
                    </a:p>
                  </a:txBody>
                  <a:tcPr marL="50294" marR="0" marT="0" marB="0" anchor="ctr"/>
                </a:tc>
                <a:extLst>
                  <a:ext uri="{0D108BD9-81ED-4DB2-BD59-A6C34878D82A}">
                    <a16:rowId xmlns:a16="http://schemas.microsoft.com/office/drawing/2014/main" val="1052242146"/>
                  </a:ext>
                </a:extLst>
              </a:tr>
              <a:tr h="461143">
                <a:tc>
                  <a:txBody>
                    <a:bodyPr/>
                    <a:lstStyle/>
                    <a:p>
                      <a:pPr algn="ctr" fontAlgn="b"/>
                      <a:r>
                        <a:rPr lang="en-US" sz="1000" b="0" i="0" u="none" strike="noStrike" dirty="0">
                          <a:solidFill>
                            <a:srgbClr val="000000"/>
                          </a:solidFill>
                          <a:effectLst/>
                          <a:latin typeface="+mn-lt"/>
                        </a:rPr>
                        <a:t>55</a:t>
                      </a:r>
                    </a:p>
                  </a:txBody>
                  <a:tcPr marL="10479" marR="10479" marT="10800" marB="0" anchor="ctr"/>
                </a:tc>
                <a:tc>
                  <a:txBody>
                    <a:bodyPr/>
                    <a:lstStyle/>
                    <a:p>
                      <a:pPr algn="l"/>
                      <a:r>
                        <a:rPr lang="en-GB" sz="1000" dirty="0">
                          <a:solidFill>
                            <a:schemeClr val="tx2"/>
                          </a:solidFill>
                          <a:latin typeface="Arial" panose="020B0604020202020204" pitchFamily="34" charset="0"/>
                          <a:ea typeface="HelvNeue Light for IBM" charset="77"/>
                          <a:cs typeface="Arial" panose="020B0604020202020204" pitchFamily="34" charset="0"/>
                        </a:rPr>
                        <a:t>Kruger </a:t>
                      </a:r>
                      <a:r>
                        <a:rPr lang="en-GB" sz="1000" dirty="0" err="1">
                          <a:solidFill>
                            <a:schemeClr val="tx2"/>
                          </a:solidFill>
                          <a:latin typeface="Arial" panose="020B0604020202020204" pitchFamily="34" charset="0"/>
                          <a:ea typeface="HelvNeue Light for IBM" charset="77"/>
                          <a:cs typeface="Arial" panose="020B0604020202020204" pitchFamily="34" charset="0"/>
                        </a:rPr>
                        <a:t>Inc</a:t>
                      </a:r>
                      <a:endParaRPr lang="en-US" sz="1000" dirty="0">
                        <a:solidFill>
                          <a:schemeClr val="tx2"/>
                        </a:solidFill>
                        <a:latin typeface="+mn-lt"/>
                      </a:endParaRPr>
                    </a:p>
                  </a:txBody>
                  <a:tcPr marL="50294" marR="0" marT="0" marB="0" anchor="ctr"/>
                </a:tc>
                <a:tc>
                  <a:txBody>
                    <a:bodyPr/>
                    <a:lstStyle/>
                    <a:p>
                      <a:pPr algn="l"/>
                      <a:r>
                        <a:rPr lang="en-US" sz="1000" b="1" dirty="0">
                          <a:latin typeface="+mn-lt"/>
                        </a:rPr>
                        <a:t>Industrial Products</a:t>
                      </a:r>
                    </a:p>
                  </a:txBody>
                  <a:tcPr marL="50294" marR="0" marT="0" marB="0" anchor="ctr"/>
                </a:tc>
                <a:tc>
                  <a:txBody>
                    <a:bodyPr/>
                    <a:lstStyle/>
                    <a:p>
                      <a:pPr algn="ctr"/>
                      <a:r>
                        <a:rPr lang="en-US" sz="1000" dirty="0">
                          <a:latin typeface="+mn-lt"/>
                        </a:rPr>
                        <a:t>NA</a:t>
                      </a:r>
                    </a:p>
                  </a:txBody>
                  <a:tcPr marL="50294" marR="10478" marT="10802" marB="0" anchor="ctr"/>
                </a:tc>
                <a:tc>
                  <a:txBody>
                    <a:bodyPr/>
                    <a:lstStyle/>
                    <a:p>
                      <a:pPr marL="88900" indent="-88900" algn="l">
                        <a:lnSpc>
                          <a:spcPts val="1000"/>
                        </a:lnSpc>
                        <a:spcAft>
                          <a:spcPts val="400"/>
                        </a:spcAft>
                        <a:buClr>
                          <a:schemeClr val="tx1"/>
                        </a:buClr>
                        <a:buSzPct val="100000"/>
                        <a:buFont typeface="Arial" panose="020B0604020202020204" pitchFamily="34" charset="0"/>
                        <a:buChar char="•"/>
                        <a:tabLst>
                          <a:tab pos="88900" algn="l"/>
                        </a:tabLst>
                        <a:defRPr/>
                      </a:pPr>
                      <a:r>
                        <a:rPr lang="en-US" sz="1000" dirty="0">
                          <a:latin typeface="Arial" panose="020B0604020202020204" pitchFamily="34" charset="0"/>
                          <a:ea typeface="HelvNeue Light for IBM" charset="77"/>
                          <a:cs typeface="Arial" panose="020B0604020202020204" pitchFamily="34" charset="0"/>
                        </a:rPr>
                        <a:t>IBM Cognos Controller</a:t>
                      </a:r>
                    </a:p>
                    <a:p>
                      <a:pPr marL="88900" indent="-88900" algn="l">
                        <a:lnSpc>
                          <a:spcPts val="1000"/>
                        </a:lnSpc>
                        <a:spcAft>
                          <a:spcPts val="400"/>
                        </a:spcAft>
                        <a:buClr>
                          <a:schemeClr val="tx1"/>
                        </a:buClr>
                        <a:buSzPct val="100000"/>
                        <a:buFont typeface="Arial" panose="020B0604020202020204" pitchFamily="34" charset="0"/>
                        <a:buChar char="•"/>
                        <a:tabLst>
                          <a:tab pos="88900" algn="l"/>
                        </a:tabLst>
                        <a:defRPr/>
                      </a:pPr>
                      <a:r>
                        <a:rPr lang="en-US" sz="1000" dirty="0">
                          <a:latin typeface="Arial" panose="020B0604020202020204" pitchFamily="34" charset="0"/>
                          <a:ea typeface="HelvNeue Light for IBM" charset="77"/>
                          <a:cs typeface="Arial" panose="020B0604020202020204" pitchFamily="34" charset="0"/>
                        </a:rPr>
                        <a:t>IBM Cognos Disclosure Management</a:t>
                      </a:r>
                    </a:p>
                    <a:p>
                      <a:pPr marL="88900" indent="-88900" algn="l">
                        <a:lnSpc>
                          <a:spcPts val="1000"/>
                        </a:lnSpc>
                        <a:spcAft>
                          <a:spcPts val="400"/>
                        </a:spcAft>
                        <a:buClr>
                          <a:schemeClr val="tx1"/>
                        </a:buClr>
                        <a:buSzPct val="100000"/>
                        <a:buFont typeface="Arial" panose="020B0604020202020204" pitchFamily="34" charset="0"/>
                        <a:buChar char="•"/>
                        <a:tabLst>
                          <a:tab pos="88900" algn="l"/>
                        </a:tabLst>
                        <a:defRPr/>
                      </a:pPr>
                      <a:r>
                        <a:rPr lang="en-US" sz="1000" dirty="0">
                          <a:latin typeface="Arial" panose="020B0604020202020204" pitchFamily="34" charset="0"/>
                          <a:ea typeface="HelvNeue Light for IBM" charset="77"/>
                          <a:cs typeface="Arial" panose="020B0604020202020204" pitchFamily="34" charset="0"/>
                        </a:rPr>
                        <a:t>IBM Cognos TM1</a:t>
                      </a:r>
                    </a:p>
                  </a:txBody>
                  <a:tcPr marL="50294" marR="10478" marT="10802" marB="0" anchor="ctr"/>
                </a:tc>
                <a:tc>
                  <a:txBody>
                    <a:bodyPr/>
                    <a:lstStyle/>
                    <a:p>
                      <a:pPr marL="0" marR="0" indent="0" algn="ctr" defTabSz="509292"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Arial" panose="020B0604020202020204" pitchFamily="34" charset="0"/>
                          <a:cs typeface="Arial" panose="020B0604020202020204" pitchFamily="34" charset="0"/>
                        </a:rPr>
                        <a:t>10-07-15</a:t>
                      </a:r>
                    </a:p>
                  </a:txBody>
                  <a:tcPr marL="50294" marR="0" marT="0" marB="0" anchor="ctr"/>
                </a:tc>
                <a:tc>
                  <a:txBody>
                    <a:bodyPr/>
                    <a:lstStyle/>
                    <a:p>
                      <a:pPr algn="ctr"/>
                      <a:r>
                        <a:rPr lang="en-US" sz="1000" dirty="0">
                          <a:latin typeface="+mn-lt"/>
                          <a:hlinkClick r:id="rId9"/>
                        </a:rPr>
                        <a:t>Case Study</a:t>
                      </a:r>
                      <a:endParaRPr lang="en-US" sz="1000" dirty="0">
                        <a:latin typeface="+mn-lt"/>
                      </a:endParaRPr>
                    </a:p>
                  </a:txBody>
                  <a:tcPr marL="50294" marR="0" marT="0" marB="0" anchor="ctr"/>
                </a:tc>
                <a:extLst>
                  <a:ext uri="{0D108BD9-81ED-4DB2-BD59-A6C34878D82A}">
                    <a16:rowId xmlns:a16="http://schemas.microsoft.com/office/drawing/2014/main" val="10008"/>
                  </a:ext>
                </a:extLst>
              </a:tr>
              <a:tr h="461143">
                <a:tc>
                  <a:txBody>
                    <a:bodyPr/>
                    <a:lstStyle/>
                    <a:p>
                      <a:pPr algn="ctr" fontAlgn="b"/>
                      <a:r>
                        <a:rPr lang="en-US" sz="1000" b="0" i="0" u="none" strike="noStrike" dirty="0">
                          <a:solidFill>
                            <a:srgbClr val="000000"/>
                          </a:solidFill>
                          <a:effectLst/>
                          <a:latin typeface="+mn-lt"/>
                        </a:rPr>
                        <a:t>56</a:t>
                      </a:r>
                    </a:p>
                  </a:txBody>
                  <a:tcPr marL="10479" marR="10479" marT="10800" marB="0" anchor="ctr"/>
                </a:tc>
                <a:tc>
                  <a:txBody>
                    <a:bodyPr/>
                    <a:lstStyle/>
                    <a:p>
                      <a:pPr algn="l"/>
                      <a:r>
                        <a:rPr lang="en-US" sz="1000" b="0" dirty="0">
                          <a:latin typeface="+mn-lt"/>
                        </a:rPr>
                        <a:t>Mueller, Inc.</a:t>
                      </a:r>
                    </a:p>
                  </a:txBody>
                  <a:tcPr marL="50294" marR="0" marT="0" marB="0" anchor="ctr"/>
                </a:tc>
                <a:tc>
                  <a:txBody>
                    <a:bodyPr/>
                    <a:lstStyle/>
                    <a:p>
                      <a:pPr algn="l"/>
                      <a:r>
                        <a:rPr lang="en-US" sz="1000" b="1" dirty="0"/>
                        <a:t>Industrial Products</a:t>
                      </a:r>
                      <a:br>
                        <a:rPr lang="en-US" sz="1000" b="1" dirty="0"/>
                      </a:br>
                      <a:endParaRPr lang="en-US" sz="1000" b="1" dirty="0"/>
                    </a:p>
                  </a:txBody>
                  <a:tcPr anchor="ctr"/>
                </a:tc>
                <a:tc>
                  <a:txBody>
                    <a:bodyPr/>
                    <a:lstStyle/>
                    <a:p>
                      <a:pPr algn="ctr"/>
                      <a:r>
                        <a:rPr lang="sk-SK" sz="1000" dirty="0"/>
                        <a:t> NA</a:t>
                      </a:r>
                    </a:p>
                  </a:txBody>
                  <a:tcPr anchor="ctr"/>
                </a:tc>
                <a:tc>
                  <a:txBody>
                    <a:bodyPr/>
                    <a:lstStyle/>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dirty="0"/>
                        <a:t>Cognos Business Intelligence, Cognos TM1, SPSS Modeler, Watson Analytics </a:t>
                      </a:r>
                    </a:p>
                  </a:txBody>
                  <a:tcPr marL="50294" marR="0" marT="0" marB="0" anchor="ctr"/>
                </a:tc>
                <a:tc>
                  <a:txBody>
                    <a:bodyPr/>
                    <a:lstStyle/>
                    <a:p>
                      <a:pPr algn="ctr"/>
                      <a:r>
                        <a:rPr lang="en-US" sz="1000" dirty="0"/>
                        <a:t>07-31-15</a:t>
                      </a:r>
                    </a:p>
                  </a:txBody>
                  <a:tcPr marL="50294" marR="0" marT="0" marB="0" anchor="ctr"/>
                </a:tc>
                <a:tc>
                  <a:txBody>
                    <a:bodyPr/>
                    <a:lstStyle/>
                    <a:p>
                      <a:pPr algn="ctr"/>
                      <a:r>
                        <a:rPr lang="en-US" sz="1000" dirty="0">
                          <a:latin typeface="+mn-lt"/>
                          <a:hlinkClick r:id="rId10"/>
                        </a:rPr>
                        <a:t>Case Study</a:t>
                      </a:r>
                      <a:endParaRPr lang="en-US" sz="1000" dirty="0">
                        <a:latin typeface="+mn-lt"/>
                      </a:endParaRPr>
                    </a:p>
                  </a:txBody>
                  <a:tcPr marL="50294" marR="0" marT="0" marB="0" anchor="ctr"/>
                </a:tc>
                <a:extLst>
                  <a:ext uri="{0D108BD9-81ED-4DB2-BD59-A6C34878D82A}">
                    <a16:rowId xmlns:a16="http://schemas.microsoft.com/office/drawing/2014/main" val="10009"/>
                  </a:ext>
                </a:extLst>
              </a:tr>
              <a:tr h="461143">
                <a:tc>
                  <a:txBody>
                    <a:bodyPr/>
                    <a:lstStyle/>
                    <a:p>
                      <a:pPr algn="ctr" fontAlgn="b"/>
                      <a:r>
                        <a:rPr lang="en-US" sz="1000" b="0" i="0" u="none" strike="noStrike" dirty="0">
                          <a:solidFill>
                            <a:srgbClr val="000000"/>
                          </a:solidFill>
                          <a:effectLst/>
                          <a:latin typeface="+mn-lt"/>
                        </a:rPr>
                        <a:t>**</a:t>
                      </a:r>
                    </a:p>
                  </a:txBody>
                  <a:tcPr marL="10479" marR="10479" marT="10800" marB="0" anchor="ctr"/>
                </a:tc>
                <a:tc>
                  <a:txBody>
                    <a:bodyPr/>
                    <a:lstStyle/>
                    <a:p>
                      <a:pPr algn="l"/>
                      <a:r>
                        <a:rPr lang="en-US" sz="1000" dirty="0"/>
                        <a:t>SIMONSWERK GmbH</a:t>
                      </a:r>
                      <a:endParaRPr lang="en-US" sz="1000" dirty="0">
                        <a:latin typeface="+mn-lt"/>
                      </a:endParaRPr>
                    </a:p>
                  </a:txBody>
                  <a:tcPr marL="50294" marR="0" marT="0" marB="0" anchor="ctr"/>
                </a:tc>
                <a:tc>
                  <a:txBody>
                    <a:bodyPr/>
                    <a:lstStyle/>
                    <a:p>
                      <a:pPr algn="l"/>
                      <a:r>
                        <a:rPr lang="en-US" sz="1000" b="1" dirty="0">
                          <a:latin typeface="+mn-lt"/>
                        </a:rPr>
                        <a:t>Industrial Products</a:t>
                      </a:r>
                    </a:p>
                  </a:txBody>
                  <a:tcPr marL="50294" marR="0" marT="0" marB="0" anchor="ctr"/>
                </a:tc>
                <a:tc>
                  <a:txBody>
                    <a:bodyPr/>
                    <a:lstStyle/>
                    <a:p>
                      <a:pPr marL="0" marR="0" indent="0" algn="ctr" defTabSz="509412" rtl="0" eaLnBrk="1" fontAlgn="auto" latinLnBrk="0" hangingPunct="1">
                        <a:lnSpc>
                          <a:spcPct val="100000"/>
                        </a:lnSpc>
                        <a:spcBef>
                          <a:spcPts val="0"/>
                        </a:spcBef>
                        <a:spcAft>
                          <a:spcPts val="0"/>
                        </a:spcAft>
                        <a:buClrTx/>
                        <a:buSzTx/>
                        <a:buFontTx/>
                        <a:buNone/>
                        <a:tabLst/>
                        <a:defRPr/>
                      </a:pPr>
                      <a:r>
                        <a:rPr lang="en-US" sz="1000" dirty="0">
                          <a:latin typeface="+mn-lt"/>
                        </a:rPr>
                        <a:t>Europe</a:t>
                      </a:r>
                    </a:p>
                  </a:txBody>
                  <a:tcPr marL="50294" marR="0" marT="0" marB="0" anchor="ctr"/>
                </a:tc>
                <a:tc>
                  <a:txBody>
                    <a:bodyPr/>
                    <a:lstStyle/>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dirty="0">
                          <a:solidFill>
                            <a:prstClr val="black"/>
                          </a:solidFill>
                          <a:latin typeface="Arial" panose="020B0604020202020204" pitchFamily="34" charset="0"/>
                          <a:ea typeface="HelvNeue Light for IBM" charset="77"/>
                          <a:cs typeface="Arial" panose="020B0604020202020204" pitchFamily="34" charset="0"/>
                        </a:rPr>
                        <a:t>Cognos</a:t>
                      </a:r>
                      <a:r>
                        <a:rPr lang="en-US" sz="1000" baseline="0" dirty="0">
                          <a:solidFill>
                            <a:prstClr val="black"/>
                          </a:solidFill>
                          <a:latin typeface="Arial" panose="020B0604020202020204" pitchFamily="34" charset="0"/>
                          <a:ea typeface="HelvNeue Light for IBM" charset="77"/>
                          <a:cs typeface="Arial" panose="020B0604020202020204" pitchFamily="34" charset="0"/>
                        </a:rPr>
                        <a:t> </a:t>
                      </a:r>
                      <a:r>
                        <a:rPr lang="en-US" sz="1000" dirty="0">
                          <a:solidFill>
                            <a:prstClr val="black"/>
                          </a:solidFill>
                          <a:latin typeface="Arial" panose="020B0604020202020204" pitchFamily="34" charset="0"/>
                          <a:ea typeface="HelvNeue Light for IBM" charset="77"/>
                          <a:cs typeface="Arial" panose="020B0604020202020204" pitchFamily="34" charset="0"/>
                        </a:rPr>
                        <a:t>TM1</a:t>
                      </a:r>
                    </a:p>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dirty="0"/>
                        <a:t>Cognos Business Intelligence</a:t>
                      </a:r>
                    </a:p>
                  </a:txBody>
                  <a:tcPr marL="50294" marR="0" marT="0" marB="0" anchor="ctr"/>
                </a:tc>
                <a:tc>
                  <a:txBody>
                    <a:bodyPr/>
                    <a:lstStyle/>
                    <a:p>
                      <a:pPr algn="ctr"/>
                      <a:r>
                        <a:rPr lang="en-US" sz="1000" dirty="0"/>
                        <a:t>06-06-16</a:t>
                      </a:r>
                    </a:p>
                  </a:txBody>
                  <a:tcPr marL="50294" marR="0" marT="0" marB="0" anchor="ctr"/>
                </a:tc>
                <a:tc>
                  <a:txBody>
                    <a:bodyPr/>
                    <a:lstStyle/>
                    <a:p>
                      <a:pPr algn="ctr"/>
                      <a:r>
                        <a:rPr lang="en-US" sz="1000" dirty="0">
                          <a:latin typeface="+mn-lt"/>
                          <a:hlinkClick r:id="rId11"/>
                        </a:rPr>
                        <a:t>Case Study </a:t>
                      </a:r>
                      <a:endParaRPr lang="en-US" sz="1000" dirty="0">
                        <a:latin typeface="+mn-lt"/>
                      </a:endParaRPr>
                    </a:p>
                    <a:p>
                      <a:pPr algn="ctr"/>
                      <a:r>
                        <a:rPr lang="en-US" sz="1000" dirty="0">
                          <a:latin typeface="+mn-lt"/>
                        </a:rPr>
                        <a:t>(slide forthcoming)</a:t>
                      </a:r>
                    </a:p>
                  </a:txBody>
                  <a:tcPr marL="50294" marR="0" marT="0" marB="0" anchor="ctr"/>
                </a:tc>
                <a:extLst>
                  <a:ext uri="{0D108BD9-81ED-4DB2-BD59-A6C34878D82A}">
                    <a16:rowId xmlns:a16="http://schemas.microsoft.com/office/drawing/2014/main" val="10010"/>
                  </a:ext>
                </a:extLst>
              </a:tr>
              <a:tr h="461143">
                <a:tc>
                  <a:txBody>
                    <a:bodyPr/>
                    <a:lstStyle/>
                    <a:p>
                      <a:pPr algn="ctr" fontAlgn="b"/>
                      <a:r>
                        <a:rPr lang="en-US" sz="1000" b="0" i="0" u="none" strike="noStrike" dirty="0">
                          <a:solidFill>
                            <a:srgbClr val="000000"/>
                          </a:solidFill>
                          <a:effectLst/>
                          <a:latin typeface="+mn-lt"/>
                        </a:rPr>
                        <a:t>57</a:t>
                      </a:r>
                    </a:p>
                  </a:txBody>
                  <a:tcPr marL="10479" marR="10479" marT="10800" marB="0" anchor="ctr"/>
                </a:tc>
                <a:tc>
                  <a:txBody>
                    <a:bodyPr/>
                    <a:lstStyle/>
                    <a:p>
                      <a:pPr algn="l"/>
                      <a:r>
                        <a:rPr lang="en-US" sz="1000" dirty="0" err="1">
                          <a:latin typeface="+mn-lt"/>
                        </a:rPr>
                        <a:t>Spirax-Sarco</a:t>
                      </a:r>
                      <a:r>
                        <a:rPr lang="en-US" sz="1000" dirty="0">
                          <a:latin typeface="+mn-lt"/>
                        </a:rPr>
                        <a:t> Engineering</a:t>
                      </a:r>
                      <a:r>
                        <a:rPr lang="en-US" sz="1000" baseline="0" dirty="0">
                          <a:latin typeface="+mn-lt"/>
                        </a:rPr>
                        <a:t> PLC</a:t>
                      </a:r>
                      <a:endParaRPr lang="en-US" sz="1000" dirty="0">
                        <a:latin typeface="+mn-lt"/>
                      </a:endParaRPr>
                    </a:p>
                  </a:txBody>
                  <a:tcPr marL="50294" marR="0" marT="0" marB="0" anchor="ctr"/>
                </a:tc>
                <a:tc>
                  <a:txBody>
                    <a:bodyPr/>
                    <a:lstStyle/>
                    <a:p>
                      <a:pPr algn="l"/>
                      <a:r>
                        <a:rPr lang="en-US" sz="1000" b="1" dirty="0">
                          <a:latin typeface="+mn-lt"/>
                        </a:rPr>
                        <a:t>Industrial Products</a:t>
                      </a:r>
                    </a:p>
                  </a:txBody>
                  <a:tcPr marL="50294" marR="0" marT="0" marB="0" anchor="ctr"/>
                </a:tc>
                <a:tc>
                  <a:txBody>
                    <a:bodyPr/>
                    <a:lstStyle/>
                    <a:p>
                      <a:pPr marL="0" marR="0" indent="0" algn="ctr" defTabSz="509412" rtl="0" eaLnBrk="1" fontAlgn="auto" latinLnBrk="0" hangingPunct="1">
                        <a:lnSpc>
                          <a:spcPct val="100000"/>
                        </a:lnSpc>
                        <a:spcBef>
                          <a:spcPts val="0"/>
                        </a:spcBef>
                        <a:spcAft>
                          <a:spcPts val="0"/>
                        </a:spcAft>
                        <a:buClrTx/>
                        <a:buSzTx/>
                        <a:buFontTx/>
                        <a:buNone/>
                        <a:tabLst/>
                        <a:defRPr/>
                      </a:pPr>
                      <a:r>
                        <a:rPr lang="en-US" sz="1000" dirty="0">
                          <a:latin typeface="+mn-lt"/>
                        </a:rPr>
                        <a:t>Europe</a:t>
                      </a:r>
                    </a:p>
                  </a:txBody>
                  <a:tcPr marL="50294" marR="0" marT="0" marB="0" anchor="ctr"/>
                </a:tc>
                <a:tc>
                  <a:txBody>
                    <a:bodyPr/>
                    <a:lstStyle/>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dirty="0"/>
                        <a:t>Cognos TM1 on Cloud</a:t>
                      </a:r>
                    </a:p>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dirty="0"/>
                        <a:t>Cognos Controller</a:t>
                      </a:r>
                    </a:p>
                  </a:txBody>
                  <a:tcPr marL="50294" marR="0" marT="0" marB="0" anchor="ctr"/>
                </a:tc>
                <a:tc>
                  <a:txBody>
                    <a:bodyPr/>
                    <a:lstStyle/>
                    <a:p>
                      <a:pPr algn="ctr"/>
                      <a:r>
                        <a:rPr lang="en-US" sz="1000" dirty="0"/>
                        <a:t>11-09-16</a:t>
                      </a:r>
                    </a:p>
                  </a:txBody>
                  <a:tcPr marL="50294" marR="0" marT="0" marB="0" anchor="ctr"/>
                </a:tc>
                <a:tc>
                  <a:txBody>
                    <a:bodyPr/>
                    <a:lstStyle/>
                    <a:p>
                      <a:pPr algn="ctr"/>
                      <a:r>
                        <a:rPr lang="en-US" sz="1000" dirty="0">
                          <a:latin typeface="+mn-lt"/>
                          <a:hlinkClick r:id="rId12"/>
                        </a:rPr>
                        <a:t>Case Study</a:t>
                      </a:r>
                      <a:endParaRPr lang="en-US" sz="1000" dirty="0">
                        <a:latin typeface="+mn-lt"/>
                      </a:endParaRPr>
                    </a:p>
                  </a:txBody>
                  <a:tcPr marL="50294" marR="0" marT="0" marB="0" anchor="ctr"/>
                </a:tc>
                <a:extLst>
                  <a:ext uri="{0D108BD9-81ED-4DB2-BD59-A6C34878D82A}">
                    <a16:rowId xmlns:a16="http://schemas.microsoft.com/office/drawing/2014/main" val="10011"/>
                  </a:ext>
                </a:extLst>
              </a:tr>
              <a:tr h="461143">
                <a:tc>
                  <a:txBody>
                    <a:bodyPr/>
                    <a:lstStyle/>
                    <a:p>
                      <a:pPr algn="ctr" fontAlgn="b"/>
                      <a:r>
                        <a:rPr lang="en-US" sz="1000" b="0" i="0" u="none" strike="noStrike" dirty="0">
                          <a:solidFill>
                            <a:srgbClr val="000000"/>
                          </a:solidFill>
                          <a:effectLst/>
                          <a:latin typeface="+mn-lt"/>
                        </a:rPr>
                        <a:t>58</a:t>
                      </a:r>
                    </a:p>
                  </a:txBody>
                  <a:tcPr marL="10479" marR="10479" marT="10800" marB="0" anchor="ctr"/>
                </a:tc>
                <a:tc>
                  <a:txBody>
                    <a:bodyPr/>
                    <a:lstStyle/>
                    <a:p>
                      <a:pPr algn="l"/>
                      <a:r>
                        <a:rPr lang="en-US" sz="1000" dirty="0" err="1"/>
                        <a:t>Toros</a:t>
                      </a:r>
                      <a:r>
                        <a:rPr lang="en-US" sz="1000" dirty="0"/>
                        <a:t> Agri </a:t>
                      </a:r>
                      <a:endParaRPr lang="en-US" sz="1000" dirty="0">
                        <a:latin typeface="+mn-lt"/>
                      </a:endParaRPr>
                    </a:p>
                  </a:txBody>
                  <a:tcPr marL="50294" marR="0" marT="0" marB="0" anchor="ctr"/>
                </a:tc>
                <a:tc>
                  <a:txBody>
                    <a:bodyPr/>
                    <a:lstStyle/>
                    <a:p>
                      <a:pPr marL="0" marR="0" indent="0" algn="l" defTabSz="509412" rtl="0" eaLnBrk="1" fontAlgn="auto" latinLnBrk="0" hangingPunct="1">
                        <a:lnSpc>
                          <a:spcPct val="100000"/>
                        </a:lnSpc>
                        <a:spcBef>
                          <a:spcPts val="0"/>
                        </a:spcBef>
                        <a:spcAft>
                          <a:spcPts val="0"/>
                        </a:spcAft>
                        <a:buClrTx/>
                        <a:buSzTx/>
                        <a:buFontTx/>
                        <a:buNone/>
                        <a:tabLst/>
                        <a:defRPr/>
                      </a:pPr>
                      <a:r>
                        <a:rPr lang="en-US" sz="1000" b="1" dirty="0">
                          <a:latin typeface="+mn-lt"/>
                        </a:rPr>
                        <a:t>Industrial Products</a:t>
                      </a:r>
                    </a:p>
                  </a:txBody>
                  <a:tcPr marL="50294" marR="0" marT="0" marB="0" anchor="ctr"/>
                </a:tc>
                <a:tc>
                  <a:txBody>
                    <a:bodyPr/>
                    <a:lstStyle/>
                    <a:p>
                      <a:pPr marL="0" marR="0" indent="0" algn="ctr" defTabSz="509412" rtl="0" eaLnBrk="1" fontAlgn="auto" latinLnBrk="0" hangingPunct="1">
                        <a:lnSpc>
                          <a:spcPct val="100000"/>
                        </a:lnSpc>
                        <a:spcBef>
                          <a:spcPts val="0"/>
                        </a:spcBef>
                        <a:spcAft>
                          <a:spcPts val="0"/>
                        </a:spcAft>
                        <a:buClrTx/>
                        <a:buSzTx/>
                        <a:buFontTx/>
                        <a:buNone/>
                        <a:tabLst/>
                        <a:defRPr/>
                      </a:pPr>
                      <a:r>
                        <a:rPr lang="en-US" sz="1000" dirty="0">
                          <a:latin typeface="+mn-lt"/>
                        </a:rPr>
                        <a:t>MEA</a:t>
                      </a:r>
                    </a:p>
                  </a:txBody>
                  <a:tcPr marL="50294" marR="0" marT="0" marB="0" anchor="ctr"/>
                </a:tc>
                <a:tc>
                  <a:txBody>
                    <a:bodyPr/>
                    <a:lstStyle/>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dirty="0">
                          <a:solidFill>
                            <a:prstClr val="black"/>
                          </a:solidFill>
                          <a:latin typeface="Arial" panose="020B0604020202020204" pitchFamily="34" charset="0"/>
                          <a:ea typeface="HelvNeue Light for IBM" charset="77"/>
                          <a:cs typeface="Arial" panose="020B0604020202020204" pitchFamily="34" charset="0"/>
                        </a:rPr>
                        <a:t>Cognos</a:t>
                      </a:r>
                      <a:r>
                        <a:rPr lang="en-US" sz="1000" baseline="0" dirty="0">
                          <a:solidFill>
                            <a:prstClr val="black"/>
                          </a:solidFill>
                          <a:latin typeface="Arial" panose="020B0604020202020204" pitchFamily="34" charset="0"/>
                          <a:ea typeface="HelvNeue Light for IBM" charset="77"/>
                          <a:cs typeface="Arial" panose="020B0604020202020204" pitchFamily="34" charset="0"/>
                        </a:rPr>
                        <a:t> </a:t>
                      </a:r>
                      <a:r>
                        <a:rPr lang="en-US" sz="1000" dirty="0">
                          <a:solidFill>
                            <a:prstClr val="black"/>
                          </a:solidFill>
                          <a:latin typeface="Arial" panose="020B0604020202020204" pitchFamily="34" charset="0"/>
                          <a:ea typeface="HelvNeue Light for IBM" charset="77"/>
                          <a:cs typeface="Arial" panose="020B0604020202020204" pitchFamily="34" charset="0"/>
                        </a:rPr>
                        <a:t>TM1</a:t>
                      </a:r>
                    </a:p>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dirty="0"/>
                        <a:t>Cognos Business Intelligence</a:t>
                      </a:r>
                    </a:p>
                  </a:txBody>
                  <a:tcPr marL="50294" marR="0" marT="0" marB="0" anchor="ctr"/>
                </a:tc>
                <a:tc>
                  <a:txBody>
                    <a:bodyPr/>
                    <a:lstStyle/>
                    <a:p>
                      <a:pPr algn="ctr"/>
                      <a:r>
                        <a:rPr lang="en-US" sz="1000" dirty="0"/>
                        <a:t>04-07-16</a:t>
                      </a:r>
                    </a:p>
                  </a:txBody>
                  <a:tcPr marL="50294" marR="0" marT="0" marB="0" anchor="ctr"/>
                </a:tc>
                <a:tc>
                  <a:txBody>
                    <a:bodyPr/>
                    <a:lstStyle/>
                    <a:p>
                      <a:pPr algn="ctr"/>
                      <a:r>
                        <a:rPr lang="en-US" sz="1000" dirty="0">
                          <a:latin typeface="+mn-lt"/>
                          <a:hlinkClick r:id="rId13"/>
                        </a:rPr>
                        <a:t>Case Study</a:t>
                      </a:r>
                      <a:endParaRPr lang="en-US" sz="1000" dirty="0">
                        <a:latin typeface="+mn-lt"/>
                      </a:endParaRPr>
                    </a:p>
                  </a:txBody>
                  <a:tcPr marL="50294" marR="0" marT="0" marB="0" anchor="ctr"/>
                </a:tc>
                <a:extLst>
                  <a:ext uri="{0D108BD9-81ED-4DB2-BD59-A6C34878D82A}">
                    <a16:rowId xmlns:a16="http://schemas.microsoft.com/office/drawing/2014/main" val="10012"/>
                  </a:ext>
                </a:extLst>
              </a:tr>
              <a:tr h="461143">
                <a:tc>
                  <a:txBody>
                    <a:bodyPr/>
                    <a:lstStyle/>
                    <a:p>
                      <a:pPr algn="ctr" fontAlgn="b"/>
                      <a:r>
                        <a:rPr lang="en-US" sz="1000" b="0" i="0" u="none" strike="noStrike" dirty="0">
                          <a:solidFill>
                            <a:srgbClr val="000000"/>
                          </a:solidFill>
                          <a:effectLst/>
                          <a:latin typeface="+mn-lt"/>
                        </a:rPr>
                        <a:t>59</a:t>
                      </a:r>
                    </a:p>
                  </a:txBody>
                  <a:tcPr marL="10479" marR="10479" marT="10800" marB="0" anchor="ctr"/>
                </a:tc>
                <a:tc>
                  <a:txBody>
                    <a:bodyPr/>
                    <a:lstStyle/>
                    <a:p>
                      <a:pPr algn="l"/>
                      <a:r>
                        <a:rPr lang="en-US" sz="1000" dirty="0" err="1">
                          <a:solidFill>
                            <a:schemeClr val="tx1"/>
                          </a:solidFill>
                          <a:latin typeface="+mn-lt"/>
                        </a:rPr>
                        <a:t>Velan</a:t>
                      </a:r>
                      <a:endParaRPr lang="en-US" sz="1000" dirty="0">
                        <a:solidFill>
                          <a:schemeClr val="tx1"/>
                        </a:solidFill>
                        <a:latin typeface="+mn-lt"/>
                      </a:endParaRPr>
                    </a:p>
                  </a:txBody>
                  <a:tcPr marL="50294" marR="0" marT="0" marB="0" anchor="ctr"/>
                </a:tc>
                <a:tc>
                  <a:txBody>
                    <a:bodyPr/>
                    <a:lstStyle/>
                    <a:p>
                      <a:pPr algn="l"/>
                      <a:r>
                        <a:rPr lang="en-US" sz="1000" b="1" dirty="0">
                          <a:solidFill>
                            <a:schemeClr val="tx1"/>
                          </a:solidFill>
                          <a:latin typeface="+mn-lt"/>
                        </a:rPr>
                        <a:t>Industrial</a:t>
                      </a:r>
                      <a:r>
                        <a:rPr lang="en-US" sz="1000" b="1" baseline="0" dirty="0">
                          <a:solidFill>
                            <a:schemeClr val="tx1"/>
                          </a:solidFill>
                          <a:latin typeface="+mn-lt"/>
                        </a:rPr>
                        <a:t> Products</a:t>
                      </a:r>
                      <a:endParaRPr lang="en-US" sz="1000" b="1" dirty="0">
                        <a:solidFill>
                          <a:schemeClr val="tx1"/>
                        </a:solidFill>
                        <a:latin typeface="+mn-lt"/>
                      </a:endParaRPr>
                    </a:p>
                  </a:txBody>
                  <a:tcPr marL="50294" marR="0" marT="0" marB="0" anchor="ctr"/>
                </a:tc>
                <a:tc>
                  <a:txBody>
                    <a:bodyPr/>
                    <a:lstStyle/>
                    <a:p>
                      <a:pPr marL="0" marR="0" indent="0" algn="ctr" defTabSz="509412"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mn-lt"/>
                        </a:rPr>
                        <a:t>NA</a:t>
                      </a:r>
                    </a:p>
                  </a:txBody>
                  <a:tcPr marL="50294" marR="0" marT="0" marB="0" anchor="ctr"/>
                </a:tc>
                <a:tc>
                  <a:txBody>
                    <a:bodyPr/>
                    <a:lstStyle/>
                    <a:p>
                      <a:pPr marL="171450" marR="0" lvl="0" indent="-171450" algn="l" defTabSz="509412" rtl="0" eaLnBrk="1" fontAlgn="auto" latinLnBrk="0" hangingPunct="1">
                        <a:lnSpc>
                          <a:spcPts val="1000"/>
                        </a:lnSpc>
                        <a:spcBef>
                          <a:spcPts val="0"/>
                        </a:spcBef>
                        <a:spcAft>
                          <a:spcPts val="400"/>
                        </a:spcAft>
                        <a:buClr>
                          <a:schemeClr val="tx1"/>
                        </a:buClr>
                        <a:buSzPct val="100000"/>
                        <a:buFont typeface="Wingdings" panose="05000000000000000000" pitchFamily="2" charset="2"/>
                        <a:buChar char="§"/>
                        <a:tabLst>
                          <a:tab pos="88900" algn="l"/>
                        </a:tabLst>
                        <a:defRPr/>
                      </a:pPr>
                      <a:r>
                        <a:rPr lang="en-US" sz="1000" kern="1200" dirty="0">
                          <a:solidFill>
                            <a:schemeClr val="tx1"/>
                          </a:solidFill>
                          <a:latin typeface="+mn-lt"/>
                          <a:ea typeface="HelvNeue Light for IBM" charset="77"/>
                          <a:cs typeface="Arial" panose="020B0604020202020204" pitchFamily="34" charset="0"/>
                        </a:rPr>
                        <a:t>Cognos Controller</a:t>
                      </a:r>
                    </a:p>
                    <a:p>
                      <a:pPr marL="171450" marR="0" lvl="0" indent="-171450" algn="l" defTabSz="509412" rtl="0" eaLnBrk="1" fontAlgn="auto" latinLnBrk="0" hangingPunct="1">
                        <a:lnSpc>
                          <a:spcPts val="1000"/>
                        </a:lnSpc>
                        <a:spcBef>
                          <a:spcPts val="0"/>
                        </a:spcBef>
                        <a:spcAft>
                          <a:spcPts val="400"/>
                        </a:spcAft>
                        <a:buClr>
                          <a:schemeClr val="tx1"/>
                        </a:buClr>
                        <a:buSzPct val="100000"/>
                        <a:buFont typeface="Wingdings" panose="05000000000000000000" pitchFamily="2" charset="2"/>
                        <a:buChar char="§"/>
                        <a:tabLst>
                          <a:tab pos="88900" algn="l"/>
                        </a:tabLst>
                        <a:defRPr/>
                      </a:pPr>
                      <a:r>
                        <a:rPr lang="en-US" sz="1000" kern="1200" dirty="0">
                          <a:solidFill>
                            <a:schemeClr val="tx1"/>
                          </a:solidFill>
                          <a:latin typeface="+mn-lt"/>
                          <a:ea typeface="HelvNeue Light for IBM" charset="77"/>
                          <a:cs typeface="Arial" panose="020B0604020202020204" pitchFamily="34" charset="0"/>
                        </a:rPr>
                        <a:t>Cognos TM1</a:t>
                      </a:r>
                    </a:p>
                  </a:txBody>
                  <a:tcPr marL="50294" marR="0" marT="0" marB="0" anchor="ctr"/>
                </a:tc>
                <a:tc>
                  <a:txBody>
                    <a:bodyPr/>
                    <a:lstStyle/>
                    <a:p>
                      <a:pPr algn="ctr"/>
                      <a:r>
                        <a:rPr lang="en-US" sz="1000" dirty="0">
                          <a:solidFill>
                            <a:schemeClr val="tx1"/>
                          </a:solidFill>
                        </a:rPr>
                        <a:t>01-23-15</a:t>
                      </a:r>
                    </a:p>
                  </a:txBody>
                  <a:tcPr marL="50294" marR="0" marT="0" marB="0" anchor="ctr"/>
                </a:tc>
                <a:tc>
                  <a:txBody>
                    <a:bodyPr/>
                    <a:lstStyle/>
                    <a:p>
                      <a:pPr marL="0" marR="0" lvl="0" indent="0" algn="ctr" defTabSz="50941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mn-lt"/>
                          <a:ea typeface="+mn-ea"/>
                          <a:cs typeface="+mn-cs"/>
                          <a:hlinkClick r:id="rId14"/>
                        </a:rPr>
                        <a:t>Case Study</a:t>
                      </a:r>
                      <a:endParaRPr kumimoji="0" lang="en-US" sz="1000" b="0" i="0" u="none" strike="noStrike" kern="1200" cap="none" spc="0" normalizeH="0" baseline="0" noProof="0" dirty="0">
                        <a:ln>
                          <a:noFill/>
                        </a:ln>
                        <a:solidFill>
                          <a:schemeClr val="tx1"/>
                        </a:solidFill>
                        <a:effectLst/>
                        <a:uLnTx/>
                        <a:uFillTx/>
                        <a:latin typeface="+mn-lt"/>
                        <a:ea typeface="+mn-ea"/>
                        <a:cs typeface="+mn-cs"/>
                      </a:endParaRPr>
                    </a:p>
                  </a:txBody>
                  <a:tcPr marL="50294" marR="0" marT="0" marB="0" anchor="ctr"/>
                </a:tc>
                <a:extLst>
                  <a:ext uri="{0D108BD9-81ED-4DB2-BD59-A6C34878D82A}">
                    <a16:rowId xmlns:a16="http://schemas.microsoft.com/office/drawing/2014/main" val="10013"/>
                  </a:ext>
                </a:extLst>
              </a:tr>
            </a:tbl>
          </a:graphicData>
        </a:graphic>
      </p:graphicFrame>
      <p:sp>
        <p:nvSpPr>
          <p:cNvPr id="13" name="TextBox 12"/>
          <p:cNvSpPr txBox="1"/>
          <p:nvPr/>
        </p:nvSpPr>
        <p:spPr>
          <a:xfrm>
            <a:off x="2463203" y="170297"/>
            <a:ext cx="3097323" cy="276999"/>
          </a:xfrm>
          <a:prstGeom prst="rect">
            <a:avLst/>
          </a:prstGeom>
          <a:noFill/>
        </p:spPr>
        <p:txBody>
          <a:bodyPr wrap="none" rtlCol="0">
            <a:spAutoFit/>
          </a:bodyPr>
          <a:lstStyle/>
          <a:p>
            <a:r>
              <a:rPr lang="en-US" sz="1200" dirty="0"/>
              <a:t>FOPM Client Reference assets by Industry</a:t>
            </a:r>
          </a:p>
        </p:txBody>
      </p:sp>
      <p:grpSp>
        <p:nvGrpSpPr>
          <p:cNvPr id="22" name="Group 21"/>
          <p:cNvGrpSpPr/>
          <p:nvPr/>
        </p:nvGrpSpPr>
        <p:grpSpPr>
          <a:xfrm>
            <a:off x="6952572" y="269276"/>
            <a:ext cx="1586238" cy="306445"/>
            <a:chOff x="6952572" y="269276"/>
            <a:chExt cx="1586238" cy="306445"/>
          </a:xfrm>
        </p:grpSpPr>
        <p:sp>
          <p:nvSpPr>
            <p:cNvPr id="23" name="TextBox 22"/>
            <p:cNvSpPr txBox="1"/>
            <p:nvPr/>
          </p:nvSpPr>
          <p:spPr>
            <a:xfrm>
              <a:off x="7237500" y="298722"/>
              <a:ext cx="524503" cy="276999"/>
            </a:xfrm>
            <a:prstGeom prst="rect">
              <a:avLst/>
            </a:prstGeom>
            <a:noFill/>
          </p:spPr>
          <p:txBody>
            <a:bodyPr wrap="none" rtlCol="0">
              <a:spAutoFit/>
            </a:bodyPr>
            <a:lstStyle/>
            <a:p>
              <a:r>
                <a:rPr lang="en-US" sz="1200" dirty="0"/>
                <a:t>2016</a:t>
              </a:r>
            </a:p>
          </p:txBody>
        </p:sp>
        <p:sp>
          <p:nvSpPr>
            <p:cNvPr id="24" name="TextBox 23"/>
            <p:cNvSpPr txBox="1"/>
            <p:nvPr/>
          </p:nvSpPr>
          <p:spPr>
            <a:xfrm>
              <a:off x="8014307" y="298722"/>
              <a:ext cx="524503" cy="276999"/>
            </a:xfrm>
            <a:prstGeom prst="rect">
              <a:avLst/>
            </a:prstGeom>
            <a:noFill/>
          </p:spPr>
          <p:txBody>
            <a:bodyPr wrap="none" rtlCol="0">
              <a:spAutoFit/>
            </a:bodyPr>
            <a:lstStyle/>
            <a:p>
              <a:r>
                <a:rPr lang="en-US" sz="1200" dirty="0"/>
                <a:t>2017</a:t>
              </a:r>
            </a:p>
          </p:txBody>
        </p:sp>
        <p:sp>
          <p:nvSpPr>
            <p:cNvPr id="25" name="Star: 5 Points 24"/>
            <p:cNvSpPr/>
            <p:nvPr/>
          </p:nvSpPr>
          <p:spPr>
            <a:xfrm>
              <a:off x="6952572" y="269276"/>
              <a:ext cx="322584" cy="276999"/>
            </a:xfrm>
            <a:prstGeom prst="star5">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Star: 5 Points 25"/>
            <p:cNvSpPr/>
            <p:nvPr/>
          </p:nvSpPr>
          <p:spPr>
            <a:xfrm>
              <a:off x="7726863" y="269277"/>
              <a:ext cx="322584" cy="276999"/>
            </a:xfrm>
            <a:prstGeom prst="star5">
              <a:avLst/>
            </a:prstGeom>
            <a:solidFill>
              <a:srgbClr val="FFFF00"/>
            </a:solidFill>
            <a:ln>
              <a:solidFill>
                <a:srgbClr val="FFFF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9" name="Star: 5 Points 28"/>
          <p:cNvSpPr/>
          <p:nvPr/>
        </p:nvSpPr>
        <p:spPr>
          <a:xfrm>
            <a:off x="2191060" y="2148058"/>
            <a:ext cx="272143" cy="181214"/>
          </a:xfrm>
          <a:prstGeom prst="star5">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Star: 5 Points 30"/>
          <p:cNvSpPr/>
          <p:nvPr/>
        </p:nvSpPr>
        <p:spPr>
          <a:xfrm>
            <a:off x="2177538" y="5549599"/>
            <a:ext cx="272143" cy="181214"/>
          </a:xfrm>
          <a:prstGeom prst="star5">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Star: 5 Points 31"/>
          <p:cNvSpPr/>
          <p:nvPr/>
        </p:nvSpPr>
        <p:spPr>
          <a:xfrm>
            <a:off x="2243817" y="5964673"/>
            <a:ext cx="272143" cy="181214"/>
          </a:xfrm>
          <a:prstGeom prst="star5">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Star: 5 Points 32"/>
          <p:cNvSpPr/>
          <p:nvPr/>
        </p:nvSpPr>
        <p:spPr>
          <a:xfrm>
            <a:off x="2164981" y="6490640"/>
            <a:ext cx="272143" cy="181214"/>
          </a:xfrm>
          <a:prstGeom prst="star5">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Star: 5 Points 15"/>
          <p:cNvSpPr/>
          <p:nvPr/>
        </p:nvSpPr>
        <p:spPr>
          <a:xfrm>
            <a:off x="2191060" y="1176091"/>
            <a:ext cx="272143" cy="181214"/>
          </a:xfrm>
          <a:prstGeom prst="star5">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Star: 5 Points 17"/>
          <p:cNvSpPr/>
          <p:nvPr/>
        </p:nvSpPr>
        <p:spPr>
          <a:xfrm>
            <a:off x="2112517" y="3649354"/>
            <a:ext cx="272143" cy="181214"/>
          </a:xfrm>
          <a:prstGeom prst="star5">
            <a:avLst/>
          </a:prstGeom>
          <a:solidFill>
            <a:srgbClr val="FFFF00"/>
          </a:solidFill>
          <a:ln>
            <a:solidFill>
              <a:srgbClr val="FFFF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04985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09480"/>
            <a:ext cx="4428000" cy="2218292"/>
          </a:xfrm>
          <a:prstGeom prst="rect">
            <a:avLst/>
          </a:prstGeom>
          <a:noFill/>
          <a:ln>
            <a:noFill/>
          </a:ln>
        </p:spPr>
        <p:txBody>
          <a:bodyPr wrap="square" lIns="0" tIns="0" rIns="0" bIns="0" anchor="t"/>
          <a:lstStyle/>
          <a:p>
            <a:pPr>
              <a:spcAft>
                <a:spcPts val="800"/>
              </a:spcAft>
              <a:defRPr lang="en-US"/>
            </a:pPr>
            <a:r>
              <a:rPr lang="en-US" sz="2800" b="1" dirty="0">
                <a:solidFill>
                  <a:srgbClr val="00639C"/>
                </a:solidFill>
                <a:latin typeface="Arial" panose="020B0604020202020204" pitchFamily="34" charset="0"/>
                <a:ea typeface="Lubalin Demi for IBM" charset="77"/>
                <a:cs typeface="Arial" panose="020B0604020202020204" pitchFamily="34" charset="0"/>
              </a:rPr>
              <a:t>Groupo Boticario</a:t>
            </a:r>
          </a:p>
          <a:p>
            <a:pPr>
              <a:spcAft>
                <a:spcPts val="800"/>
              </a:spcAft>
              <a:defRPr lang="en-US"/>
            </a:pPr>
            <a:r>
              <a:rPr lang="en-US" sz="2400" b="1" dirty="0">
                <a:solidFill>
                  <a:srgbClr val="00AFD8"/>
                </a:solidFill>
                <a:latin typeface="Arial" panose="020B0604020202020204" pitchFamily="34" charset="0"/>
                <a:ea typeface="Lubalin Demi for IBM" charset="77"/>
                <a:cs typeface="Arial" panose="020B0604020202020204" pitchFamily="34" charset="0"/>
              </a:rPr>
              <a:t>Predicting consumer demand for cosmetics with insight that is more than skin-deep</a:t>
            </a:r>
          </a:p>
        </p:txBody>
      </p:sp>
      <p:sp>
        <p:nvSpPr>
          <p:cNvPr id="4" name="TextBox 4"/>
          <p:cNvSpPr txBox="1"/>
          <p:nvPr/>
        </p:nvSpPr>
        <p:spPr>
          <a:xfrm>
            <a:off x="5173200" y="1241799"/>
            <a:ext cx="3094231" cy="1035675"/>
          </a:xfrm>
          <a:prstGeom prst="rect">
            <a:avLst/>
          </a:prstGeom>
          <a:noFill/>
          <a:ln>
            <a:noFill/>
          </a:ln>
        </p:spPr>
        <p:txBody>
          <a:bodyPr wrap="square" lIns="0" tIns="0" rIns="0" bIns="0" anchor="t"/>
          <a:lstStyle/>
          <a:p>
            <a:pPr>
              <a:spcAft>
                <a:spcPts val="400"/>
              </a:spcAft>
              <a:defRPr lang="en-US"/>
            </a:pPr>
            <a:r>
              <a:rPr lang="en-US" sz="1200" b="1" dirty="0">
                <a:solidFill>
                  <a:srgbClr val="FFFFFF"/>
                </a:solidFill>
                <a:latin typeface="Arial" panose="020B0604020202020204" pitchFamily="34" charset="0"/>
                <a:ea typeface="Lubalin Demi for IBM" charset="77"/>
                <a:cs typeface="Arial" panose="020B0604020202020204" pitchFamily="34" charset="0"/>
              </a:rPr>
              <a:t>Business challenge</a:t>
            </a:r>
          </a:p>
          <a:p>
            <a:r>
              <a:rPr lang="en-US" sz="1000" dirty="0">
                <a:latin typeface="Arial" charset="0"/>
                <a:ea typeface="Arial" charset="0"/>
                <a:cs typeface="Arial" charset="0"/>
              </a:rPr>
              <a:t>Cosmetics are an easy way to tap into the latest trends—but what if that new lipstick sells out before you can buy it? To keep its customers in style, Grupo Boticário must predict demand accurately.</a:t>
            </a:r>
          </a:p>
        </p:txBody>
      </p:sp>
      <p:sp>
        <p:nvSpPr>
          <p:cNvPr id="5" name="TextBox 5"/>
          <p:cNvSpPr txBox="1"/>
          <p:nvPr/>
        </p:nvSpPr>
        <p:spPr>
          <a:xfrm>
            <a:off x="5173200" y="2201462"/>
            <a:ext cx="3094231" cy="1518275"/>
          </a:xfrm>
          <a:prstGeom prst="rect">
            <a:avLst/>
          </a:prstGeom>
          <a:noFill/>
          <a:ln>
            <a:noFill/>
          </a:ln>
        </p:spPr>
        <p:txBody>
          <a:bodyPr wrap="square" lIns="0" tIns="0" rIns="0" bIns="0" anchor="t"/>
          <a:lstStyle/>
          <a:p>
            <a:pPr>
              <a:spcAft>
                <a:spcPts val="400"/>
              </a:spcAft>
              <a:defRPr lang="en-US"/>
            </a:pPr>
            <a:r>
              <a:rPr lang="en-US" sz="1200" b="1" dirty="0">
                <a:solidFill>
                  <a:srgbClr val="FFFFFF"/>
                </a:solidFill>
                <a:latin typeface="Arial" panose="020B0604020202020204" pitchFamily="34" charset="0"/>
                <a:ea typeface="Lubalin Demi for IBM" charset="77"/>
                <a:cs typeface="Arial" panose="020B0604020202020204" pitchFamily="34" charset="0"/>
              </a:rPr>
              <a:t>Transformation</a:t>
            </a:r>
          </a:p>
          <a:p>
            <a:pPr>
              <a:spcAft>
                <a:spcPts val="500"/>
              </a:spcAft>
              <a:defRPr lang="en-US"/>
            </a:pPr>
            <a:r>
              <a:rPr lang="en-US" sz="1000" dirty="0">
                <a:latin typeface="Arial" charset="0"/>
                <a:ea typeface="Arial" charset="0"/>
                <a:cs typeface="Arial" charset="0"/>
              </a:rPr>
              <a:t>Grupo Boticário has grown into the world’s largest perfumery and cosmetics franchiser by helping its customers look good—which means it always needs to keep the hottest new products in stock. IBM Analytics helps the group understand what customers want, before they even know they want it—enabling smarter sales, marketing and production planning.</a:t>
            </a:r>
          </a:p>
          <a:p>
            <a:pPr>
              <a:spcAft>
                <a:spcPts val="500"/>
              </a:spcAft>
              <a:defRPr lang="en-US"/>
            </a:pPr>
            <a:r>
              <a:rPr lang="en-US" sz="1000" dirty="0">
                <a:latin typeface="Arial" charset="0"/>
                <a:ea typeface="Arial" charset="0"/>
                <a:cs typeface="Arial" charset="0"/>
              </a:rPr>
              <a:t>.</a:t>
            </a:r>
          </a:p>
          <a:p>
            <a:pPr>
              <a:spcAft>
                <a:spcPts val="500"/>
              </a:spcAft>
              <a:defRPr lang="en-US"/>
            </a:pPr>
            <a:r>
              <a:rPr lang="en-US" sz="1000" dirty="0">
                <a:latin typeface="Arial" panose="020B0604020202020204" pitchFamily="34" charset="0"/>
                <a:cs typeface="Arial" panose="020B0604020202020204" pitchFamily="34" charset="0"/>
              </a:rPr>
              <a:t>.</a:t>
            </a:r>
            <a:endParaRPr lang="en-US" sz="1000" dirty="0">
              <a:solidFill>
                <a:prstClr val="black"/>
              </a:solidFill>
              <a:latin typeface="Arial" panose="020B0604020202020204" pitchFamily="34" charset="0"/>
              <a:ea typeface="HelvNeue Light for IBM" charset="77"/>
              <a:cs typeface="Arial" panose="020B0604020202020204" pitchFamily="34" charset="0"/>
            </a:endParaRPr>
          </a:p>
        </p:txBody>
      </p:sp>
      <p:sp>
        <p:nvSpPr>
          <p:cNvPr id="8" name="TextBox 8"/>
          <p:cNvSpPr txBox="1"/>
          <p:nvPr/>
        </p:nvSpPr>
        <p:spPr>
          <a:xfrm>
            <a:off x="2815200" y="6320875"/>
            <a:ext cx="4428000" cy="719028"/>
          </a:xfrm>
          <a:prstGeom prst="rect">
            <a:avLst/>
          </a:prstGeom>
          <a:noFill/>
          <a:ln>
            <a:noFill/>
          </a:ln>
        </p:spPr>
        <p:txBody>
          <a:bodyPr wrap="square" lIns="0" tIns="0" rIns="0" bIns="0" anchor="t"/>
          <a:lstStyle/>
          <a:p>
            <a:r>
              <a:rPr lang="en-US" sz="1000" dirty="0"/>
              <a:t>Grupo Boticário can trace its roots back to a small pharmacy in Curitiba, Brazil, which opened in 1977. Since then, it has grown to become one of the largest beauty groups in Brazil, and the leading perfumery and cosmetics franchiser in the world. Through four business units, O Boticário, Eudora, </a:t>
            </a:r>
            <a:r>
              <a:rPr lang="en-US" sz="1000" dirty="0" err="1"/>
              <a:t>quem</a:t>
            </a:r>
            <a:r>
              <a:rPr lang="en-US" sz="1000" dirty="0"/>
              <a:t> </a:t>
            </a:r>
            <a:r>
              <a:rPr lang="en-US" sz="1000" dirty="0" err="1"/>
              <a:t>disse</a:t>
            </a:r>
            <a:r>
              <a:rPr lang="en-US" sz="1000" dirty="0"/>
              <a:t>, </a:t>
            </a:r>
            <a:r>
              <a:rPr lang="en-US" sz="1000" dirty="0" err="1"/>
              <a:t>berenice</a:t>
            </a:r>
            <a:r>
              <a:rPr lang="en-US" sz="1000" dirty="0"/>
              <a:t>? and The Beauty Box, Grupo Boticário employs over 7,000 people directly and 22,000 indirectly, with a presence in 1,750 cities across Brazil.</a:t>
            </a: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a:lnSpc>
                <a:spcPts val="1300"/>
              </a:lnSpc>
              <a:defRPr lang="en-US"/>
            </a:pPr>
            <a:endParaRPr lang="en-US" sz="950" spc="-14">
              <a:solidFill>
                <a:srgbClr val="EC008B"/>
              </a:solidFill>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37360" cy="2624289"/>
        </p:xfrm>
        <a:graphic>
          <a:graphicData uri="http://schemas.openxmlformats.org/drawingml/2006/table">
            <a:tbl>
              <a:tblPr/>
              <a:tblGrid>
                <a:gridCol w="1737360">
                  <a:extLst>
                    <a:ext uri="{9D8B030D-6E8A-4147-A177-3AD203B41FA5}">
                      <a16:colId xmlns:a16="http://schemas.microsoft.com/office/drawing/2014/main" val="20000"/>
                    </a:ext>
                  </a:extLst>
                </a:gridCol>
              </a:tblGrid>
              <a:tr h="333829">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17780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20%</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464820">
                <a:tc>
                  <a:txBody>
                    <a:bodyPr/>
                    <a:lstStyle/>
                    <a:p>
                      <a:pPr marL="50800" marR="50800" lvl="0" indent="0">
                        <a:lnSpc>
                          <a:spcPct val="100000"/>
                        </a:lnSpc>
                        <a:spcAft>
                          <a:spcPts val="400"/>
                        </a:spcAft>
                        <a:defRPr lang="en-US"/>
                      </a:pPr>
                      <a:r>
                        <a:rPr lang="en-US" sz="1000" dirty="0">
                          <a:solidFill>
                            <a:schemeClr val="tx1"/>
                          </a:solidFill>
                          <a:latin typeface="Arial" panose="020B0604020202020204" pitchFamily="34" charset="0"/>
                          <a:ea typeface="+mn-ea"/>
                          <a:cs typeface="Arial" panose="020B0604020202020204" pitchFamily="34" charset="0"/>
                        </a:rPr>
                        <a:t>Increase</a:t>
                      </a:r>
                      <a:r>
                        <a:rPr lang="en-US" sz="1000" baseline="0" dirty="0">
                          <a:solidFill>
                            <a:schemeClr val="tx1"/>
                          </a:solidFill>
                          <a:latin typeface="Arial" panose="020B0604020202020204" pitchFamily="34" charset="0"/>
                          <a:ea typeface="+mn-ea"/>
                          <a:cs typeface="Arial" panose="020B0604020202020204" pitchFamily="34" charset="0"/>
                        </a:rPr>
                        <a:t> in accuracy of demand forecasts over traditional approaches</a:t>
                      </a: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161452">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Balances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624220">
                <a:tc>
                  <a:txBody>
                    <a:bodyPr/>
                    <a:lstStyle/>
                    <a:p>
                      <a:pPr marL="50800" marR="50800" lvl="0" indent="0">
                        <a:lnSpc>
                          <a:spcPct val="100000"/>
                        </a:lnSpc>
                        <a:spcAft>
                          <a:spcPts val="400"/>
                        </a:spcAft>
                        <a:defRPr lang="en-US"/>
                      </a:pPr>
                      <a:r>
                        <a:rPr lang="en-US" sz="1000" dirty="0">
                          <a:solidFill>
                            <a:schemeClr val="tx1"/>
                          </a:solidFill>
                          <a:latin typeface="Arial" panose="020B0604020202020204" pitchFamily="34" charset="0"/>
                          <a:ea typeface="+mn-ea"/>
                          <a:cs typeface="Arial" panose="020B0604020202020204" pitchFamily="34" charset="0"/>
                        </a:rPr>
                        <a:t>Stock</a:t>
                      </a:r>
                      <a:r>
                        <a:rPr lang="en-US" sz="1000" baseline="0" dirty="0">
                          <a:solidFill>
                            <a:schemeClr val="tx1"/>
                          </a:solidFill>
                          <a:latin typeface="Arial" panose="020B0604020202020204" pitchFamily="34" charset="0"/>
                          <a:ea typeface="+mn-ea"/>
                          <a:cs typeface="Arial" panose="020B0604020202020204" pitchFamily="34" charset="0"/>
                        </a:rPr>
                        <a:t> and service levels of the most desirable products, boosting sales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144016">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Enhances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444500">
                <a:tc>
                  <a:txBody>
                    <a:bodyPr/>
                    <a:lstStyle/>
                    <a:p>
                      <a:pPr marL="50800" marR="50800" lvl="0" indent="0">
                        <a:lnSpc>
                          <a:spcPct val="100000"/>
                        </a:lnSpc>
                        <a:spcAft>
                          <a:spcPts val="400"/>
                        </a:spcAft>
                        <a:defRPr lang="en-US"/>
                      </a:pPr>
                      <a:r>
                        <a:rPr lang="en-US" sz="1000" dirty="0">
                          <a:solidFill>
                            <a:schemeClr val="tx1"/>
                          </a:solidFill>
                          <a:latin typeface="Arial" panose="020B0604020202020204" pitchFamily="34" charset="0"/>
                          <a:ea typeface="+mn-ea"/>
                          <a:cs typeface="Arial" panose="020B0604020202020204" pitchFamily="34" charset="0"/>
                        </a:rPr>
                        <a:t>Corporate</a:t>
                      </a:r>
                      <a:r>
                        <a:rPr lang="en-US" sz="1000" baseline="0" dirty="0">
                          <a:solidFill>
                            <a:schemeClr val="tx1"/>
                          </a:solidFill>
                          <a:latin typeface="Arial" panose="020B0604020202020204" pitchFamily="34" charset="0"/>
                          <a:ea typeface="+mn-ea"/>
                          <a:cs typeface="Arial" panose="020B0604020202020204" pitchFamily="34" charset="0"/>
                        </a:rPr>
                        <a:t> agility by enabling real-time insights into consumer demand</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1440858"/>
          </a:xfrm>
          <a:prstGeom prst="rect">
            <a:avLst/>
          </a:prstGeom>
          <a:solidFill>
            <a:srgbClr val="00AFD9"/>
          </a:solidFill>
          <a:ln>
            <a:noFill/>
          </a:ln>
        </p:spPr>
        <p:txBody>
          <a:bodyPr wrap="square" lIns="101600" tIns="101600" rIns="101600" bIns="101600" anchor="t"/>
          <a:lstStyle/>
          <a:p>
            <a:pPr>
              <a:lnSpc>
                <a:spcPts val="1000"/>
              </a:lnSpc>
              <a:spcAft>
                <a:spcPts val="400"/>
              </a:spcAft>
              <a:defRPr lang="en-US"/>
            </a:pPr>
            <a:r>
              <a:rPr lang="en-US" sz="1200" b="1" dirty="0">
                <a:solidFill>
                  <a:srgbClr val="FFFFFF"/>
                </a:solidFill>
                <a:latin typeface="Arial" panose="020B0604020202020204" pitchFamily="34" charset="0"/>
                <a:ea typeface="Lubalin Demi for IBM" charset="77"/>
                <a:cs typeface="Arial" panose="020B0604020202020204" pitchFamily="34" charset="0"/>
              </a:rPr>
              <a:t>Solution components</a:t>
            </a:r>
            <a:endParaRPr lang="en-US" sz="1200" dirty="0">
              <a:solidFill>
                <a:srgbClr val="FFFFFF"/>
              </a:solidFill>
              <a:latin typeface="Lubalin Demi for IBM" charset="77"/>
              <a:ea typeface="Lubalin Demi for IBM" charset="77"/>
              <a:cs typeface="Lubalin Demi for IBM" charset="77"/>
            </a:endParaRPr>
          </a:p>
          <a:p>
            <a:pPr marL="88900" indent="-88900">
              <a:lnSpc>
                <a:spcPts val="1000"/>
              </a:lnSpc>
              <a:spcAft>
                <a:spcPts val="400"/>
              </a:spcAft>
              <a:buClr>
                <a:prstClr val="white"/>
              </a:buClr>
              <a:buSzPct val="100000"/>
              <a:buFont typeface="Arial" panose="020B0604020202020204" pitchFamily="34" charset="0"/>
              <a:buChar char="•"/>
              <a:tabLst>
                <a:tab pos="88900" algn="l"/>
              </a:tabLst>
              <a:defRPr/>
            </a:pPr>
            <a:r>
              <a:rPr lang="en-US" sz="1000" dirty="0">
                <a:solidFill>
                  <a:prstClr val="black"/>
                </a:solidFill>
                <a:latin typeface="Arial" panose="020B0604020202020204" pitchFamily="34" charset="0"/>
                <a:ea typeface="HelvNeue Light for IBM" charset="77"/>
                <a:cs typeface="Arial" panose="020B0604020202020204" pitchFamily="34" charset="0"/>
              </a:rPr>
              <a:t>IBM® Cognos® TM1® </a:t>
            </a:r>
          </a:p>
          <a:p>
            <a:pPr marL="88900" indent="-88900">
              <a:lnSpc>
                <a:spcPts val="1000"/>
              </a:lnSpc>
              <a:spcAft>
                <a:spcPts val="400"/>
              </a:spcAft>
              <a:buClr>
                <a:prstClr val="white"/>
              </a:buClr>
              <a:buSzPct val="100000"/>
              <a:buFont typeface="Arial" panose="020B0604020202020204" pitchFamily="34" charset="0"/>
              <a:buChar char="•"/>
              <a:tabLst>
                <a:tab pos="88900" algn="l"/>
              </a:tabLst>
              <a:defRPr/>
            </a:pPr>
            <a:r>
              <a:rPr lang="en-US" sz="1000" dirty="0">
                <a:solidFill>
                  <a:prstClr val="black"/>
                </a:solidFill>
                <a:latin typeface="Arial" panose="020B0604020202020204" pitchFamily="34" charset="0"/>
                <a:ea typeface="HelvNeue Light for IBM" charset="77"/>
                <a:cs typeface="Arial" panose="020B0604020202020204" pitchFamily="34" charset="0"/>
              </a:rPr>
              <a:t>IBM DB2 ® </a:t>
            </a:r>
          </a:p>
          <a:p>
            <a:pPr marL="88900" indent="-88900">
              <a:lnSpc>
                <a:spcPts val="1000"/>
              </a:lnSpc>
              <a:spcAft>
                <a:spcPts val="400"/>
              </a:spcAft>
              <a:buClr>
                <a:prstClr val="white"/>
              </a:buClr>
              <a:buSzPct val="100000"/>
              <a:buFont typeface="Arial" panose="020B0604020202020204" pitchFamily="34" charset="0"/>
              <a:buChar char="•"/>
              <a:tabLst>
                <a:tab pos="88900" algn="l"/>
              </a:tabLst>
              <a:defRPr/>
            </a:pPr>
            <a:r>
              <a:rPr lang="en-US" sz="1000" dirty="0">
                <a:solidFill>
                  <a:prstClr val="black"/>
                </a:solidFill>
                <a:latin typeface="Arial" panose="020B0604020202020204" pitchFamily="34" charset="0"/>
                <a:ea typeface="HelvNeue Light for IBM" charset="77"/>
                <a:cs typeface="Arial" panose="020B0604020202020204" pitchFamily="34" charset="0"/>
              </a:rPr>
              <a:t>IBM SPSS ® Collaboration and Deployment Services</a:t>
            </a:r>
          </a:p>
          <a:p>
            <a:pPr marL="88900" indent="-88900">
              <a:lnSpc>
                <a:spcPts val="1000"/>
              </a:lnSpc>
              <a:spcAft>
                <a:spcPts val="400"/>
              </a:spcAft>
              <a:buClr>
                <a:prstClr val="white"/>
              </a:buClr>
              <a:buSzPct val="100000"/>
              <a:buFont typeface="Arial" panose="020B0604020202020204" pitchFamily="34" charset="0"/>
              <a:buChar char="•"/>
              <a:tabLst>
                <a:tab pos="88900" algn="l"/>
              </a:tabLst>
              <a:defRPr/>
            </a:pPr>
            <a:r>
              <a:rPr lang="en-US" sz="1000" dirty="0">
                <a:solidFill>
                  <a:prstClr val="black"/>
                </a:solidFill>
                <a:latin typeface="Arial" panose="020B0604020202020204" pitchFamily="34" charset="0"/>
                <a:ea typeface="HelvNeue Light for IBM" charset="77"/>
                <a:cs typeface="Arial" panose="020B0604020202020204" pitchFamily="34" charset="0"/>
              </a:rPr>
              <a:t>IBM SPSS Modeler</a:t>
            </a:r>
          </a:p>
          <a:p>
            <a:pPr marL="88900" indent="-88900">
              <a:lnSpc>
                <a:spcPts val="1000"/>
              </a:lnSpc>
              <a:spcAft>
                <a:spcPts val="400"/>
              </a:spcAft>
              <a:buClr>
                <a:prstClr val="white"/>
              </a:buClr>
              <a:buSzPct val="100000"/>
              <a:buFont typeface="Arial" panose="020B0604020202020204" pitchFamily="34" charset="0"/>
              <a:buChar char="•"/>
              <a:tabLst>
                <a:tab pos="88900" algn="l"/>
              </a:tabLst>
              <a:defRPr/>
            </a:pPr>
            <a:r>
              <a:rPr lang="en-US" sz="1000" dirty="0">
                <a:solidFill>
                  <a:prstClr val="black"/>
                </a:solidFill>
                <a:latin typeface="Arial" panose="020B0604020202020204" pitchFamily="34" charset="0"/>
                <a:ea typeface="HelvNeue Light for IBM" charset="77"/>
                <a:cs typeface="Arial" panose="020B0604020202020204" pitchFamily="34" charset="0"/>
              </a:rPr>
              <a:t>IBM Business Partner: CTI Global</a:t>
            </a: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eaLnBrk="1" hangingPunct="1"/>
            <a:r>
              <a:rPr lang="en-US" altLang="en-US" sz="1100" b="1" dirty="0">
                <a:solidFill>
                  <a:srgbClr val="00639C"/>
                </a:solidFill>
              </a:rPr>
              <a:t>Share this</a:t>
            </a:r>
            <a:endParaRPr lang="en-IN" altLang="en-US" sz="1100" dirty="0">
              <a:solidFill>
                <a:prstClr val="black"/>
              </a:solidFill>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invalidUrl="https://www.linkedin.com/shareArticle?mini=true&amp;url=http://ibm.co/2ifFtoK&amp;title=Grupo Botic%C3%A1rio predicts consumer demand for cosmetics with insight that is more than skin-deep&amp;summary=&amp;sourc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2ifFtoK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70443" y="465864"/>
            <a:ext cx="1371600" cy="246221"/>
          </a:xfrm>
          <a:prstGeom prst="rect">
            <a:avLst/>
          </a:prstGeom>
          <a:noFill/>
        </p:spPr>
        <p:txBody>
          <a:bodyPr wrap="square" rtlCol="0">
            <a:spAutoFit/>
          </a:bodyPr>
          <a:lstStyle/>
          <a:p>
            <a:pPr algn="ctr"/>
            <a:r>
              <a:rPr lang="en-GB" sz="1000" dirty="0">
                <a:solidFill>
                  <a:prstClr val="black"/>
                </a:solidFill>
                <a:latin typeface="Arial" panose="020B0604020202020204" pitchFamily="34" charset="0"/>
                <a:cs typeface="Arial" panose="020B0604020202020204" pitchFamily="34" charset="0"/>
              </a:rPr>
              <a:t>Retail</a:t>
            </a:r>
          </a:p>
        </p:txBody>
      </p:sp>
      <p:sp>
        <p:nvSpPr>
          <p:cNvPr id="7" name="AutoShape 4" descr="Image result for asu foundation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6" descr="Image result for asu foundation logo"/>
          <p:cNvSpPr>
            <a:spLocks noChangeAspect="1" noChangeArrowheads="1"/>
          </p:cNvSpPr>
          <p:nvPr/>
        </p:nvSpPr>
        <p:spPr bwMode="auto">
          <a:xfrm>
            <a:off x="307975" y="-8748603"/>
            <a:ext cx="9061312" cy="90613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10" descr="data:image/jpeg;base64,/9j/4AAQSkZJRgABAQAAAQABAAD/2wCEAAkGBxQTEBIUEhQWFRQXFxUVFhgXGBoWFxgXGBgaFx0dGhgYHCggGBomHB4aJDEhJSkrLi8uGB8/ODMsNygtLisBCgoKDg0OGhAQGiwkHyQsLDcsNCwwLC8sNzQ0Nyw1NTExNCw0LzYtLCwtLCwsNCwsLCwsLCwtLCwsLCwsLCwsLP/AABEIAEsBZgMBIgACEQEDEQH/xAAcAAEAAgMBAQEAAAAAAAAAAAAABgcBBAUDAgj/xABGEAACAQMCBAMGAwMHCgcAAAABAgMABBESIQUGEzEHQVEUIjJhcYEjUpFysbIXVGKDkqHRMzU2QoKTorPBwxUWJCUmc3T/xAAZAQEBAQEBAQAAAAAAAAAAAAAAAQIDBAb/xAAsEQACAgEEAQIFAwUAAAAAAAAAAQIRAwQSITFBFGETUYGh4QUiwTI0UnGR/9oADAMBAAIRAxEAPwCtaUrYsIFeVEeRYlY4LsCVX5nHlXQ+qbpWa9Ks8eC9x/OYf7LVn+Re4/nMP9l6lo83rMP+RV9Kkg5Iu2vJbWOPW8ZGphsgVt1YsewI/caktv4N3Z+OaFdv6Tb/AKVbNy1OKPcitqVZ/wDIxcfzmH+y9avFfCSeCCWZriIiNGcgK2SFGcVLRlazC+NxXVKk3JPJ0nETMI5Ej6QQnUCc69XbH0ru8Y8KZreIyvcw6QVB2YAamC5JPYDOaWalqMcZbW+SvKV2rLgkb3TwNdRJhgiSYZo5CTgYI7D5mpDxvw6Fpo9pvoI9edOUffTjPYfMVSvPBOm+SCUqW2fKNvK6onE7YsxAUFXGSdgASO9R/jfDjb3EsDMGMbaSw7H9aGo5YydI0qUpQ2KUpQClKUApSlAKV72Uqq6s6CRR3QsVDf7S7irI5m4DZjgSXcFuInkMTbsXK6jgjUe4+1Q5ZMqg0muysKUpVOopSlAKV0OG8EuLhXaCF5AnxlRnG2fufkN60KEtdGKUpQopSlAKUpQClKUApSlAKUpQClKUApSlAK2uF2JnnihXvI6J9NRAJ+wyftWrU38HuHdXiaNjaJGk+/wj99Dnmnsg5fI/QCrgADy2rR4ZxiOe3WdD7jAkZ+RI8vpWvzffGCxuZFBLCNtOBk6iMD+81CfCK7duGTQYZXic6chvhf3h2Kk76uxFYPn4492Nz90WBwx1ZTIukl2JJGnfGwyVJDYAxnNV/wA/8+3tjdGNIEEOkFJHDMH9dwQBg7Y79vWtO35/axuWjnUy277hl3KOPix77BhuCRqyPvU+4XzDZXylI5Y5cjeNsasfNG3pR1WN4pbpxtFc8B8Rnubn8VQjEYRV1EFQM6RgFtzljjdsINgCan3Hb0ScLvNwSIJQ3bvoPcKSF+mTiolz34cwovtVovTMZVpIh8DoCNWB/qnGc+RGfrXXQk8IvCSCht30YzgAI22eo4/TGKrN5FiltnDjkjPgB8V79IP+5U28Uv8ANN1+yv8AEKhPgB8V79IP+5U38Uv803X7K/xCj7Ln/uvqj84o2CCO4IxVs+PB9yw/rf3R1Uo7j7Vdfi9c2yJZe027zZEmjTKYtOyZzgHVnb6Y+dV9nvzus2Pj5lLwRMzAIpZtyAoJPujUTgegBP2r14hfPPK8shzI5ycDGTsOwqb8rcT4dqnWO1khma3nWNnl6q56bEjcDSxG1dKKyXhPB0uVUNeXGkLIQD0g65AXPbCjOfMmlmpZ2pVt56RWs1jKihnikVT2ZkZQfoSMGvALnYb/AE3rv8H5xu4JhIZpJVJ/ESVmkR18wVY7belTHnizbhs8F5w9ujFc6dSADGoe+NvykHcD0Prss1LNKMtrXfXyKykgZQCysoOcEqQDjvjPfFIoGb4VZvL3VJ3+1Wd48NmWx+ccp/vSt/wX43PM1zFLKzpHEmhTj3dyNsD0pZh6l/B+LX3KgVCTgAk+gBJrMsTLjUCudxqBGRnGd/of0rvcm8YngvYVhkKLJcRLIBjDKZAuDnywT+tTrxY457LfqYEAuWgXMzANoj1PhY1OwbOolvpSzc80lNQSuypnjI7gjPbII/fXzVw8l378XsLy3vcSNGB05NIDgsCQfTII7+ecGo/4X8BiaO6v7lQ6WwbShxguidQkg7HAxjO2T8qWZ9TSluXKID0W06tLafzYOn9e1W1x/wD0VtvpD/FUFveeL2SYy9Zl9I1/yQX8ug7MPr3qw+cLoS8tRSaFj1dE6U2UHVvgeQoznqHNyx7l5RTNZIwcHY+edqk3DOYlsoI/ZFQ3L5eaZ01FNyFjj1dsDcn51NLS5HF+D3klyiG5tg5SVV0k6U6g3H0II7dqHbJnlDlrgg3JHK0l/cqqgiFWBmkxsq98A/mI2FaXNNokN7cxRjCJIyqMk4A+Zqa+DfHJzeR2vUPQEcjBMDGcg5zjOck1yueearv2u8t+sejrePTpX4TtjOnNPJhTyPO48VRzOVebrmySZLcKRJu2VLFSBjIx229dqj2aujwt4/Pc2l6s7BumuFOADgo2xwNxtUP8LeVYrky3NzgwW4yyHYM2nV7x/KBv89qWRZowc21VVfuQcDO47DvWM1KL/nu7aUtDJ0Is+5FGFCKvkCMe8fXPnUkv+HR8R4S1/FGsV3AW63TGFfp7k4G2dJDfqKHV5pRpzXZWiqTnAJx3wO319KAd++B3+VXPyhxlrngV814zSKnVViuA7RiNWxkDGdyM/OohwXxEnjmjVI4UtyyqYVQY0EgEau5bHme9LMLPNuSUevcg1KnnjDwWO3vUeFQizJrKjYB1OCQPLII29c1A6p3xZFkipIUpShsUpSgFKUoBSlKAUpSgFXL4DcOxDc3BHxssS/RAScfUtj/ZqmqlHAefbyzhWGAxhASRlATknJyc71GefVY55Me2JevNXNcFgsZnLfiEhQq6jsMk/TcfrXN4Hz5Z30wt49ZZlZsOmF2+u2ao7mbmi4vmja5ZSYwwXSoUDVgnbzOw/StHhHE5LadJoSBIhJXIyNwRuPPaptPHH9OXw+f6i6+c+TjcDGCW30HO4Y5C7keZ74wqjOxJBrkcH8IZIbqKU3Q0xur+6hVzpIOO+AD2+lRj+VfiP54v92P8afyr8R/PF/ux/jSmI4dVGO1NUXvxDBjZSQC4KgHfJI7YBBP0BB2rUfg6vbSQvt1I2RyDk+8MbMRlseRbJr858V5pu7iVJJZmLRnVHj3Qh9VA2BqQ2XixxBF0sYpPm6HP/CwzSmcn+n5UltaLV5F5Jj4aJdEjyNJp1FgFGFzgAD6nzrPigueE3WPyg/8AEKp4+JXEOsJeqMhSoTSOngnOdPr8695vFK/dSrGFlIIIMQIIPcEZpRr0efepyabIXGuSoHckAfc1bXjypCWG3bqg+mcR7Z+x/Sqz4RxZreXqRpEzDddaBwpznKg9jXb4v4g3dzGY5xA6HOxiGxxjI32O/eqz3ZITlkjJLhETIq2uc5fbuAWs8XvGAp1QO64XQ2QPTY/Q1U1dTgfH57RmMD6Qww6kakcdsMp2Pn+tGbzYnJqUe0c+3gaR1RAWdyFUAZJJOAMCrS8X75I4LGyBBeMI7+ekKugZPz3P0FQ6HnOWM6oIbWGQggyRwgPv5gkkKfoBUfubhpHZ5GLuxyzMckn5mhl45TmpS4SLQ8c4SfYZQMx6HXUN1ydBAz8xn9Kz4E2j6ruXSemUVA3kWBJIHrgEfrUa4Z4j3UVv7OywzxgYXrKWIA7DY+8MetfHDvEW8hmeUdNtSLGEKkRooOfcRWAXfufOh53hy/BeKkcXgSkX9sCMEXUII9D1lGKlvjgP/c0//PH/AByVHv8AzZILk3CwWyy5BGIsgMCTqAJ+Ik9/kKcwc3z3gxcLCxAwHEYDqM5wGztvTyd9k3kjOvBO/Aj4b7+r/c9Y8J7iO4sb+wYgO/VZfmsiBCfngj+8VDeDc+XNqmi3WCMHGrEQy2BjLHO5rj3XF5HnE6hIpAQQYV6Y1Ak6sDz3pRylp5TlO+Lqvoa17aPDI8UqlXQlWB8iP+nzq1uP/wCitt9IP4qgl5zlPNp66W8zAYDSQqXx82GM1tz+IV28PRZbcxYA0GEacDsMZobywyT28dO3ydq34LBZcGS/aJZ7iXRo6gzHFqOxC9jjvv3Pyrs8i8WmuOFcVaZtQEcioAAqKOixIUAYHeoXwPn2e3t2t2jhngOcRyqSFBOcDB+HPYHtW1w7xMuoWfTHB0mXSIQhWNBv2AOcnJznOdqcnGeDJJNNW7u7+x6eDC44qmRj8GQ/b3d64fPaEcTvARv1W2+uCK8m5ln9sW7Uqkq40BRhFUDSEC/l07YrtcV8RZpjr9ntknxgThCZF/ZLEgH574p5O+3Isu9LtV2SPwXH/p+Jfsj+F6x4QTrNw/iFnqAkdXZR5kSRCPOPMAgfrUc4V4iz2ysILe1TXu50Plz6sde5rhScekFytxCqW0gGwgBVc75JBJznO47bClHOWnnNzvi6r6HMeMqSrDDKSpHoRsR+tWvybN7Ly7eSy4AmM3SB/wBcsgiAwe+WB+wqF3PNiyv1J7K1ll83xImo4xl1V9LH7Vqcf5mnu2TqlQiYCRINMSgei59PWh1yQnlSi1S8/gnHI4/+OcU/r/8AkpVZ2f8AlI/2l/iFS2z8RpooDBHbWiwsGDII30nV3yNe+a4drxwRztMLW2OdOlCjGNCuN0GrIO3mTSiY4ZIuba7Jx46n8ez/APqf+JarCpZzBz5NeR6J4LZsBgrhG1pkd1OvY1E6I3poShjUZeBSlKp3FKUoBSlKAUpSgFKUoBW7Y8KlmSZ4kLJCoeUjGFU5x3O52O3yNaaqSQACSdgBuSfIAetWbwV7aGSLh4lYSFZUmKhTE88sRG8moHCD3Rjbc/Ycs2RwXCtlaQRF2VFGWYhVHqzHAH3Jr6uoDG7o+zIxRhkHDA4IyNu9Wby5G0JtTEkPsaQCeeRhGWklCliupjnWrgAAYxiuZHBC0dpIzx9a7iitlLYIR9ZE0r798FQM75Y+malnL1HPRAM0zVwT2seImnQaY7gvpdYIwkUULvhVjckKzBRhyc47eZ4nDZxPDatJFbtOReywoFSMZQIkcZXsw1amAbc6Bv3oFqr5ogNlaNKSEwSFZzlgo0qMk5YgdvKvDNWKtm7h1u47cT6IoQU0hwbmcAGQKdIZFViMbgHc17RXVvcyXAmWKO29shgi0KoGlWdmOsDOGCgFs4Aeg9R7FaZrd4dwqacSmFC4iQySYx7qDz3O/wBvSpdzOJksHN3DBHJJcBIhGIwyRKutsGPPu50Dc5/Xf75e4jBYW1sZWcSTSe0OI1V8wrmNUfLDAYFz6/3VTTzNwuK5/wCkV4XwCe4UvEgKagmpnSNS5GdKlyNTY8hnuPWvK74NPEjvJGUCSdF8kZEmnVjGc9t89qm54K0ccsEUEPELdZ3YRhik8QdV0MsgbJRl074Iyp+dfXH+H9aG8t7V2uJUuYpypdXk0mERkAg/iFGGDj5d6lmPUfu9iA3dhJGsTOuBKnUj3B1LkrnbtuDWrmpNzqNAsYGI6kNsqSgEHQ5dm0kqcZAIz9amlxYILaVJRE6oLZoiViigbS6ajGVZpGQg+8523O1LNvPUU2uypRTNT3xCtx0Q5URn2hlVGSIPpK5/DeI4khG2CVzuN+9dTgHD82caEK6SWszYRIgnVKtpDuzGR5wQNlA/xWHqP2KVFd2PC5ZkmeJC6wr1JMY91PXHc/avNrFxCJ9P4TOYw2R8YAYjHfsRUm5E4i1vBxCVCA6RwEA9mxKMqR5gjII9DUq4fbWfQtirIYpbi4ngjYqSkpgAWNlYhSRIGABwDhaWZyZ5Rk1XH4KmzSrSuLSF3ht5FVJriGVS0ixI4KOHjLLExWMkCQZ7kYrk83y23s7zQLGPaWSJFXHuLAzBzjy1Yj3/AKVUsdRbSp8kQ4bwqWfqdFC/TRpHx5Iu5P1+Xc1pZFTnly+hsbWB5XkWSaZZ8RBWPRiOkK+ojSrnX9vpXRWBLVkSIRFJeJRqCyo59mljiYDfOF3I+xqWHnak1X+v5K1zSrH4ZNDPKBcJAFjvpI4/dVAF6MmhScgMmtU7ncnvvW5eCKJGlliBuFt7hlEscKk6Wj6ZaOJiMCQnB8xq7gUsj1NOtpWl1ZtGIy4AEiB03BypOM7HbcdjvWvmrKOZI1khSFrt7GJ1GlMljPJ1SqfCXC42xsK9eEwSa5pHWBZQ9usqW6Qsy4QMxZpW0RLjOogHcGlj1LS5RWGR6172lo0jFUGSFd8ZA91FLsd/QA1Yt9KtvcwwxxwhJeISI+UVvwj0MAMeyEMx/wCtRfl9EHEpI9Sore1woWOEBdJI0GfIZIFU2s26LaXjg4kVhI0MkwXMcZVXbI2L9tu9fNhaNNIscYBds4BIXsCe5OBsDU54Bwt7W3EV2gjM17ZBEYqS6pJ75xk+5jz7Gujy+8dzITMsOIr5o0AVFXpmGUYO3vDIB+uKhh6irpWirzWM1OY/ZzaC7fphmiWyZBjIkD4eTT5EwYII7EmpLfWkGoZRej7Ta+zkrAqFTIoIRkYtIhjznUB86WWWprwVDmtv/wANl0hghYGNpsr72I1YqWbHwgEHvVj8FuDOZT0oxpuTGGijhbRGuQqyxPg9HcnWrZyT6V58Fl6fUjg6Jd7G6K4VMPItzKFxq8ivkT2A9KWZeofSRWNKnHE+j7AbxVTXcRR22nA9yaMkTMqjZcoqEH+mTUHqnoxz3roUpShsUpSgFKUoBSlKAUpSgFMUpQGNIrOKUoDGkelZxSlAY01tcOvnglWSMgOucZAYYIwQQdiME1rUoGk+De4jxSSYIraFSPVoSNFjRdRySFUYydsn5Vo4pShEklSAFBSlCgVjSKzSgAFY0is0oBimKUoDGKzilKAYpilKAYrAFZpQGMU01mlAMUpSgGKYpSgGKxprNKAwRWcUpQG7f8UklWNG0hIwQiooRRqOScL3Y+ZNaVKUIkl0KUpQopSlAKUpQClKUApSlAf/2Q=="/>
          <p:cNvSpPr>
            <a:spLocks noChangeAspect="1" noChangeArrowheads="1"/>
          </p:cNvSpPr>
          <p:nvPr/>
        </p:nvSpPr>
        <p:spPr bwMode="auto">
          <a:xfrm>
            <a:off x="155575" y="-427038"/>
            <a:ext cx="4267200" cy="8953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Rectangle 4"/>
          <p:cNvSpPr>
            <a:spLocks noChangeArrowheads="1"/>
          </p:cNvSpPr>
          <p:nvPr/>
        </p:nvSpPr>
        <p:spPr bwMode="auto">
          <a:xfrm>
            <a:off x="8150087" y="75242"/>
            <a:ext cx="6986012"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0" name="Rectangle 6"/>
          <p:cNvSpPr>
            <a:spLocks noChangeArrowheads="1"/>
          </p:cNvSpPr>
          <p:nvPr/>
        </p:nvSpPr>
        <p:spPr bwMode="auto">
          <a:xfrm>
            <a:off x="7731125" y="4708550"/>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Rectangle 8"/>
          <p:cNvSpPr>
            <a:spLocks noChangeArrowheads="1"/>
          </p:cNvSpPr>
          <p:nvPr/>
        </p:nvSpPr>
        <p:spPr bwMode="auto">
          <a:xfrm>
            <a:off x="3914620" y="1509944"/>
            <a:ext cx="1800919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6" name="Rectangle 10"/>
          <p:cNvSpPr>
            <a:spLocks noChangeArrowheads="1"/>
          </p:cNvSpPr>
          <p:nvPr/>
        </p:nvSpPr>
        <p:spPr bwMode="auto">
          <a:xfrm>
            <a:off x="8453502" y="595663"/>
            <a:ext cx="77159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4" name="TextBox 7"/>
          <p:cNvSpPr txBox="1"/>
          <p:nvPr/>
        </p:nvSpPr>
        <p:spPr>
          <a:xfrm>
            <a:off x="8449373" y="2562904"/>
            <a:ext cx="1195066" cy="411808"/>
          </a:xfrm>
          <a:prstGeom prst="rect">
            <a:avLst/>
          </a:prstGeom>
          <a:noFill/>
          <a:ln>
            <a:noFill/>
          </a:ln>
        </p:spPr>
        <p:txBody>
          <a:bodyPr wrap="square" lIns="0" tIns="0" rIns="0" bIns="0" anchor="t"/>
          <a:lstStyle/>
          <a:p>
            <a:pPr>
              <a:lnSpc>
                <a:spcPts val="1100"/>
              </a:lnSpc>
              <a:spcAft>
                <a:spcPts val="1100"/>
              </a:spcAft>
              <a:defRPr lang="en-US"/>
            </a:pPr>
            <a:r>
              <a:rPr lang="en-GB" sz="900" b="1" dirty="0">
                <a:solidFill>
                  <a:srgbClr val="FFFFFF"/>
                </a:solidFill>
                <a:latin typeface="Arial" panose="020B0604020202020204" pitchFamily="34" charset="0"/>
                <a:ea typeface="HelvNeue Medium for IBM" charset="77"/>
                <a:cs typeface="Arial" panose="020B0604020202020204" pitchFamily="34" charset="0"/>
              </a:rPr>
              <a:t>Donald Neumann</a:t>
            </a:r>
            <a:br>
              <a:rPr lang="en-GB" sz="900" b="1" dirty="0">
                <a:solidFill>
                  <a:srgbClr val="FFFFFF"/>
                </a:solidFill>
                <a:latin typeface="Arial" panose="020B0604020202020204" pitchFamily="34" charset="0"/>
                <a:ea typeface="HelvNeue Medium for IBM" charset="77"/>
                <a:cs typeface="Arial" panose="020B0604020202020204" pitchFamily="34" charset="0"/>
              </a:rPr>
            </a:br>
            <a:r>
              <a:rPr lang="en-GB" sz="900" dirty="0">
                <a:solidFill>
                  <a:srgbClr val="FFFFFF"/>
                </a:solidFill>
                <a:latin typeface="Arial" panose="020B0604020202020204" pitchFamily="34" charset="0"/>
                <a:ea typeface="HelvNeue Medium for IBM" charset="77"/>
                <a:cs typeface="Arial" panose="020B0604020202020204" pitchFamily="34" charset="0"/>
              </a:rPr>
              <a:t>Demand Manager, </a:t>
            </a:r>
            <a:r>
              <a:rPr lang="en-GB" sz="900" dirty="0" err="1">
                <a:solidFill>
                  <a:srgbClr val="FFFFFF"/>
                </a:solidFill>
                <a:latin typeface="Arial" panose="020B0604020202020204" pitchFamily="34" charset="0"/>
                <a:ea typeface="HelvNeue Medium for IBM" charset="77"/>
                <a:cs typeface="Arial" panose="020B0604020202020204" pitchFamily="34" charset="0"/>
              </a:rPr>
              <a:t>Groupo</a:t>
            </a:r>
            <a:r>
              <a:rPr lang="en-GB" sz="900" dirty="0">
                <a:solidFill>
                  <a:srgbClr val="FFFFFF"/>
                </a:solidFill>
                <a:latin typeface="Arial" panose="020B0604020202020204" pitchFamily="34" charset="0"/>
                <a:ea typeface="HelvNeue Medium for IBM" charset="77"/>
                <a:cs typeface="Arial" panose="020B0604020202020204" pitchFamily="34" charset="0"/>
              </a:rPr>
              <a:t> </a:t>
            </a:r>
            <a:r>
              <a:rPr lang="en-GB" sz="900" dirty="0" err="1">
                <a:solidFill>
                  <a:srgbClr val="FFFFFF"/>
                </a:solidFill>
                <a:latin typeface="Arial" panose="020B0604020202020204" pitchFamily="34" charset="0"/>
                <a:ea typeface="HelvNeue Medium for IBM" charset="77"/>
                <a:cs typeface="Arial" panose="020B0604020202020204" pitchFamily="34" charset="0"/>
              </a:rPr>
              <a:t>Boticario</a:t>
            </a:r>
            <a:endParaRPr sz="900" dirty="0">
              <a:solidFill>
                <a:srgbClr val="FFFFFF"/>
              </a:solidFill>
              <a:latin typeface="Arial" panose="020B0604020202020204" pitchFamily="34" charset="0"/>
              <a:ea typeface="HelvNeue Medium for IBM" charset="77"/>
              <a:cs typeface="Arial" panose="020B0604020202020204" pitchFamily="34" charset="0"/>
            </a:endParaRPr>
          </a:p>
        </p:txBody>
      </p:sp>
      <p:sp>
        <p:nvSpPr>
          <p:cNvPr id="30" name="Rectangle 12"/>
          <p:cNvSpPr>
            <a:spLocks noChangeArrowheads="1"/>
          </p:cNvSpPr>
          <p:nvPr/>
        </p:nvSpPr>
        <p:spPr bwMode="auto">
          <a:xfrm>
            <a:off x="8495402" y="491375"/>
            <a:ext cx="552922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35"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95402" y="1349173"/>
            <a:ext cx="781911" cy="1047202"/>
          </a:xfrm>
          <a:prstGeom prst="rect">
            <a:avLst/>
          </a:prstGeom>
          <a:solidFill>
            <a:srgbClr val="FFFFFF"/>
          </a:solidFill>
        </p:spPr>
      </p:pic>
      <p:sp>
        <p:nvSpPr>
          <p:cNvPr id="31" name="Rectangle 14"/>
          <p:cNvSpPr>
            <a:spLocks noChangeArrowheads="1"/>
          </p:cNvSpPr>
          <p:nvPr/>
        </p:nvSpPr>
        <p:spPr bwMode="auto">
          <a:xfrm>
            <a:off x="2068194" y="1761375"/>
            <a:ext cx="1474142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37"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 y="1097363"/>
            <a:ext cx="4488029" cy="2598024"/>
          </a:xfrm>
          <a:prstGeom prst="rect">
            <a:avLst/>
          </a:prstGeom>
          <a:solidFill>
            <a:srgbClr val="FFFFFF"/>
          </a:solidFill>
        </p:spPr>
      </p:pic>
      <p:sp>
        <p:nvSpPr>
          <p:cNvPr id="32" name="Rectangle 16"/>
          <p:cNvSpPr>
            <a:spLocks noChangeArrowheads="1"/>
          </p:cNvSpPr>
          <p:nvPr/>
        </p:nvSpPr>
        <p:spPr bwMode="auto">
          <a:xfrm>
            <a:off x="8555718" y="-394865"/>
            <a:ext cx="5776394"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39"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86194" y="269148"/>
            <a:ext cx="924364" cy="610080"/>
          </a:xfrm>
          <a:prstGeom prst="rect">
            <a:avLst/>
          </a:prstGeom>
          <a:solidFill>
            <a:srgbClr val="FFFFFF"/>
          </a:solidFill>
        </p:spPr>
      </p:pic>
      <p:pic>
        <p:nvPicPr>
          <p:cNvPr id="1041" name="Picture 1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16044" y="5956132"/>
            <a:ext cx="946355" cy="271639"/>
          </a:xfrm>
          <a:prstGeom prst="rect">
            <a:avLst/>
          </a:prstGeom>
          <a:solidFill>
            <a:srgbClr val="FFFFFF"/>
          </a:solidFill>
        </p:spPr>
      </p:pic>
      <p:sp>
        <p:nvSpPr>
          <p:cNvPr id="25" name="TextBox 6"/>
          <p:cNvSpPr txBox="1"/>
          <p:nvPr/>
        </p:nvSpPr>
        <p:spPr>
          <a:xfrm>
            <a:off x="457200" y="2843572"/>
            <a:ext cx="4220990" cy="748898"/>
          </a:xfrm>
          <a:prstGeom prst="rect">
            <a:avLst/>
          </a:prstGeom>
          <a:solidFill>
            <a:schemeClr val="bg1">
              <a:alpha val="90000"/>
            </a:schemeClr>
          </a:solidFill>
          <a:ln>
            <a:noFill/>
          </a:ln>
        </p:spPr>
        <p:txBody>
          <a:bodyPr wrap="square" lIns="72000" tIns="72000" rIns="72000" bIns="72000" anchor="t"/>
          <a:lstStyle/>
          <a:p>
            <a:r>
              <a:rPr lang="en-US" sz="1200" i="1" dirty="0">
                <a:solidFill>
                  <a:srgbClr val="0070C0"/>
                </a:solidFill>
              </a:rPr>
              <a:t>“IBM Analytics solutions are helping us understand the myriad factors that make consumers choose one product over another.”</a:t>
            </a:r>
            <a:endParaRPr lang="en-US" sz="1200" b="1" dirty="0">
              <a:solidFill>
                <a:srgbClr val="0070C0"/>
              </a:solidFill>
              <a:latin typeface="Arial" panose="020B0604020202020204" pitchFamily="34" charset="0"/>
              <a:cs typeface="Arial" panose="020B0604020202020204" pitchFamily="34" charset="0"/>
            </a:endParaRPr>
          </a:p>
          <a:p>
            <a:r>
              <a:rPr lang="en-US" sz="1000" b="1" dirty="0">
                <a:solidFill>
                  <a:schemeClr val="tx2">
                    <a:lumMod val="60000"/>
                    <a:lumOff val="40000"/>
                  </a:schemeClr>
                </a:solidFill>
                <a:latin typeface="Arial" panose="020B0604020202020204" pitchFamily="34" charset="0"/>
                <a:cs typeface="Arial" panose="020B0604020202020204" pitchFamily="34" charset="0"/>
              </a:rPr>
              <a:t>—Donald Neumann, Demand Manager, Groupo Boticario</a:t>
            </a:r>
            <a:endParaRPr lang="en-GB" sz="1200" b="1" i="1" dirty="0">
              <a:solidFill>
                <a:srgbClr val="00639C"/>
              </a:solidFill>
              <a:latin typeface="Arial" panose="020B0604020202020204" pitchFamily="34" charset="0"/>
              <a:ea typeface="Lubalin Demi Italic for IBM" charset="77"/>
              <a:cs typeface="Arial" panose="020B0604020202020204" pitchFamily="34" charset="0"/>
            </a:endParaRPr>
          </a:p>
        </p:txBody>
      </p:sp>
    </p:spTree>
    <p:extLst>
      <p:ext uri="{BB962C8B-B14F-4D97-AF65-F5344CB8AC3E}">
        <p14:creationId xmlns:p14="http://schemas.microsoft.com/office/powerpoint/2010/main" val="10240789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25900"/>
            <a:ext cx="4428000" cy="3121708"/>
          </a:xfrm>
          <a:prstGeom prst="rect">
            <a:avLst/>
          </a:prstGeom>
          <a:noFill/>
          <a:ln>
            <a:noFill/>
          </a:ln>
        </p:spPr>
        <p:txBody>
          <a:bodyPr wrap="square" lIns="0" tIns="0" rIns="0" bIns="0" anchor="t"/>
          <a:lstStyle/>
          <a:p>
            <a:pPr marL="0" marR="0" lvl="0" indent="0" algn="l" defTabSz="914400" rtl="0" eaLnBrk="1" fontAlgn="auto" latinLnBrk="0" hangingPunct="1">
              <a:lnSpc>
                <a:spcPct val="100000"/>
              </a:lnSpc>
              <a:spcBef>
                <a:spcPts val="0"/>
              </a:spcBef>
              <a:spcAft>
                <a:spcPts val="800"/>
              </a:spcAft>
              <a:buClrTx/>
              <a:buSzTx/>
              <a:buFontTx/>
              <a:buNone/>
              <a:tabLst/>
              <a:defRPr lang="en-US"/>
            </a:pPr>
            <a:r>
              <a:rPr lang="en-US" sz="2800" b="1" kern="0" dirty="0">
                <a:solidFill>
                  <a:srgbClr val="00639C"/>
                </a:solidFill>
                <a:latin typeface="Arial" panose="020B0604020202020204" pitchFamily="34" charset="0"/>
                <a:ea typeface="Lubalin Demi for IBM" charset="77"/>
                <a:cs typeface="Arial" panose="020B0604020202020204" pitchFamily="34" charset="0"/>
              </a:rPr>
              <a:t>Pebble Beach</a:t>
            </a:r>
            <a:endPar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endParaRPr>
          </a:p>
          <a:p>
            <a:pPr marL="0" marR="0" lvl="0" indent="0" algn="l" defTabSz="914400" rtl="0" eaLnBrk="1" fontAlgn="auto" latinLnBrk="0" hangingPunct="1">
              <a:lnSpc>
                <a:spcPct val="100000"/>
              </a:lnSpc>
              <a:spcBef>
                <a:spcPts val="0"/>
              </a:spcBef>
              <a:spcAft>
                <a:spcPts val="800"/>
              </a:spcAft>
              <a:buClrTx/>
              <a:buSzTx/>
              <a:buFontTx/>
              <a:buNone/>
              <a:tabLst/>
              <a:defRPr lang="en-US"/>
            </a:pPr>
            <a:r>
              <a:rPr lang="en-US" sz="2300" b="1" kern="0" noProof="0" dirty="0">
                <a:solidFill>
                  <a:srgbClr val="00AFD8"/>
                </a:solidFill>
                <a:latin typeface="Arial" panose="020B0604020202020204" pitchFamily="34" charset="0"/>
                <a:ea typeface="Lubalin Demi for IBM" charset="77"/>
                <a:cs typeface="Arial" panose="020B0604020202020204" pitchFamily="34" charset="0"/>
              </a:rPr>
              <a:t>Welcoming guests with unmissable shopping opportunities across                15 stores and 30,000 products</a:t>
            </a:r>
            <a:endParaRPr kumimoji="0" lang="en-US" sz="23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endParaRPr>
          </a:p>
        </p:txBody>
      </p:sp>
      <p:sp>
        <p:nvSpPr>
          <p:cNvPr id="4" name="TextBox 4"/>
          <p:cNvSpPr txBox="1"/>
          <p:nvPr/>
        </p:nvSpPr>
        <p:spPr>
          <a:xfrm>
            <a:off x="5173200" y="1241799"/>
            <a:ext cx="4243516" cy="1155679"/>
          </a:xfrm>
          <a:prstGeom prst="rect">
            <a:avLst/>
          </a:prstGeom>
          <a:noFill/>
          <a:ln>
            <a:noFill/>
          </a:ln>
        </p:spPr>
        <p:txBody>
          <a:bodyPr wrap="square" lIns="0" tIns="0" rIns="0" bIns="0" anchor="t"/>
          <a:lstStyle/>
          <a:p>
            <a:pPr marL="0" marR="0" lvl="0" indent="0" algn="l" defTabSz="914400" rtl="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r>
              <a:rPr lang="en-US" sz="1000" dirty="0">
                <a:latin typeface="Arial" charset="0"/>
                <a:ea typeface="Arial" charset="0"/>
                <a:cs typeface="Arial" charset="0"/>
              </a:rPr>
              <a:t>If you were a guest at luxury golf resort Pebble Beach, what would you take home as a souvenir? The company’s stores strive to keep the right merchandise on their shelves to meet any guest’s needs.</a:t>
            </a:r>
          </a:p>
          <a:p>
            <a:pPr marL="0" marR="0" lvl="0" indent="0" algn="l" defTabSz="914400" rtl="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500"/>
              </a:spcAft>
              <a:buClrTx/>
              <a:buSzTx/>
              <a:buFontTx/>
              <a:buNone/>
              <a:tabLst/>
              <a:defRPr lang="en-US"/>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algn="l" defTabSz="914400" rtl="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5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b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5" name="TextBox 5"/>
          <p:cNvSpPr txBox="1"/>
          <p:nvPr/>
        </p:nvSpPr>
        <p:spPr>
          <a:xfrm>
            <a:off x="5173200" y="2281083"/>
            <a:ext cx="4392688" cy="1158172"/>
          </a:xfrm>
          <a:prstGeom prst="rect">
            <a:avLst/>
          </a:prstGeom>
          <a:noFill/>
          <a:ln>
            <a:noFill/>
          </a:ln>
        </p:spPr>
        <p:txBody>
          <a:bodyPr wrap="square" lIns="0" tIns="0" rIns="0" bIns="0" anchor="t"/>
          <a:lstStyle/>
          <a:p>
            <a:pPr marL="0" marR="0" lvl="0" indent="0" algn="l" defTabSz="914400" rtl="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a:spcAft>
                <a:spcPts val="400"/>
              </a:spcAft>
              <a:defRPr lang="en-US"/>
            </a:pPr>
            <a:r>
              <a:rPr lang="en-US" sz="1000" dirty="0">
                <a:latin typeface="Arial" charset="0"/>
                <a:ea typeface="Arial" charset="0"/>
                <a:cs typeface="Arial" charset="0"/>
              </a:rPr>
              <a:t>Working with Locus Solutions, Pebble Beach deployed IBM® Planning Analytics to help its retail division analyze inventory levels, optimize purchasing and make better use of merchandise. As a result, Pebble Beach can keep its stores stocked with the most desirable items, boosting sales and helping guests find the perfect memento of their visit.</a:t>
            </a:r>
          </a:p>
          <a:p>
            <a:pPr lvl="0">
              <a:spcAft>
                <a:spcPts val="400"/>
              </a:spcAft>
              <a:defRPr lang="en-US"/>
            </a:pP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endParaRPr>
          </a:p>
        </p:txBody>
      </p:sp>
      <p:sp>
        <p:nvSpPr>
          <p:cNvPr id="8" name="TextBox 8"/>
          <p:cNvSpPr txBox="1"/>
          <p:nvPr/>
        </p:nvSpPr>
        <p:spPr>
          <a:xfrm>
            <a:off x="2815200" y="6154994"/>
            <a:ext cx="4428000" cy="914868"/>
          </a:xfrm>
          <a:prstGeom prst="rect">
            <a:avLst/>
          </a:prstGeom>
          <a:noFill/>
          <a:ln>
            <a:noFill/>
          </a:ln>
        </p:spPr>
        <p:txBody>
          <a:bodyPr wrap="square" lIns="0" tIns="0" rIns="0" bIns="0" anchor="t"/>
          <a:lstStyle/>
          <a:p>
            <a:pPr lvl="0">
              <a:spcBef>
                <a:spcPts val="1440"/>
              </a:spcBef>
              <a:defRPr/>
            </a:pPr>
            <a:r>
              <a:rPr lang="en-US" sz="1000" dirty="0">
                <a:latin typeface="Arial" charset="0"/>
                <a:ea typeface="Arial" charset="0"/>
                <a:cs typeface="Arial" charset="0"/>
              </a:rPr>
              <a:t>Pebble Beach is best known for its world-class collection of golf courses and the world-famous Lodge at Pebble Beach, located on the Monterey Peninsula in California. But Pebble Beach is also a diverse organization with 1,500 employees and more than 40 brands, including luxury hotels, dining destinations, golf courses, retail stores, fitness clubs, a spa and several renowned landmarks such as 17-Mile Drive and The Lone Cypress, the iconic symbol of Pebble Beach Resorts</a:t>
            </a:r>
            <a:endParaRPr kumimoji="0" lang="en-US" sz="1000" b="0" i="0" u="none" strike="noStrike" kern="50" cap="none" spc="0" normalizeH="0" baseline="0" noProof="0" dirty="0">
              <a:ln>
                <a:noFill/>
              </a:ln>
              <a:solidFill>
                <a:srgbClr val="808080"/>
              </a:solidFill>
              <a:effectLst/>
              <a:uLnTx/>
              <a:uFillTx/>
              <a:latin typeface="Arial" charset="0"/>
              <a:ea typeface="Arial" charset="0"/>
              <a:cs typeface="Arial"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algn="l" defTabSz="914400" rtl="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922206" cy="3439978"/>
        </p:xfrm>
        <a:graphic>
          <a:graphicData uri="http://schemas.openxmlformats.org/drawingml/2006/table">
            <a:tbl>
              <a:tblPr/>
              <a:tblGrid>
                <a:gridCol w="1922206">
                  <a:extLst>
                    <a:ext uri="{9D8B030D-6E8A-4147-A177-3AD203B41FA5}">
                      <a16:colId xmlns:a16="http://schemas.microsoft.com/office/drawing/2014/main" val="20000"/>
                    </a:ext>
                  </a:extLst>
                </a:gridCol>
              </a:tblGrid>
              <a:tr h="484107">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292846">
                <a:tc>
                  <a:txBody>
                    <a:bodyPr/>
                    <a:lstStyle/>
                    <a:p>
                      <a:pPr marL="50800" marR="50800" lvl="0" indent="0">
                        <a:lnSpc>
                          <a:spcPct val="100000"/>
                        </a:lnSpc>
                        <a:spcAft>
                          <a:spcPts val="600"/>
                        </a:spcAft>
                        <a:defRPr lang="en-US"/>
                      </a:pPr>
                      <a:r>
                        <a:rPr lang="en-US" sz="1200" b="1" baseline="0" dirty="0">
                          <a:solidFill>
                            <a:srgbClr val="00AFD8"/>
                          </a:solidFill>
                          <a:latin typeface="Arial" panose="020B0604020202020204" pitchFamily="34" charset="0"/>
                          <a:ea typeface="HelvNeue Bold for IBM" charset="77"/>
                          <a:cs typeface="Arial" panose="020B0604020202020204" pitchFamily="34" charset="0"/>
                        </a:rPr>
                        <a:t>$100k+</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44125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US" altLang="en-US" sz="1000" dirty="0">
                          <a:latin typeface="Arial" panose="020B0604020202020204" pitchFamily="34" charset="0"/>
                          <a:cs typeface="Arial" panose="020B0604020202020204" pitchFamily="34" charset="0"/>
                        </a:rPr>
                        <a:t>Lift in estimated gross profit margin by</a:t>
                      </a:r>
                      <a:r>
                        <a:rPr lang="en-US" altLang="en-US" sz="1000" baseline="0" dirty="0">
                          <a:latin typeface="Arial" panose="020B0604020202020204" pitchFamily="34" charset="0"/>
                          <a:cs typeface="Arial" panose="020B0604020202020204" pitchFamily="34" charset="0"/>
                        </a:rPr>
                        <a:t> cutting cost of sales by 2 percent</a:t>
                      </a: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292846">
                <a:tc>
                  <a:txBody>
                    <a:bodyPr/>
                    <a:lstStyle/>
                    <a:p>
                      <a:pPr marL="50800" marR="50800" lvl="0" indent="0">
                        <a:lnSpc>
                          <a:spcPct val="100000"/>
                        </a:lnSpc>
                        <a:spcAft>
                          <a:spcPts val="600"/>
                        </a:spcAft>
                        <a:defRPr lang="en-US"/>
                      </a:pPr>
                      <a:r>
                        <a:rPr lang="en-US" sz="1200" b="1" baseline="0" dirty="0">
                          <a:solidFill>
                            <a:srgbClr val="00AFD8"/>
                          </a:solidFill>
                          <a:latin typeface="Arial" panose="020B0604020202020204" pitchFamily="34" charset="0"/>
                          <a:ea typeface="HelvNeue Bold for IBM" charset="77"/>
                          <a:cs typeface="Arial" panose="020B0604020202020204" pitchFamily="34" charset="0"/>
                        </a:rPr>
                        <a:t>2 minutes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567683">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US" altLang="en-US" sz="1000" dirty="0">
                          <a:solidFill>
                            <a:schemeClr val="tx1"/>
                          </a:solidFill>
                          <a:latin typeface="Arial" panose="020B0604020202020204" pitchFamily="34" charset="0"/>
                          <a:ea typeface="+mn-ea"/>
                          <a:cs typeface="Arial" panose="020B0604020202020204" pitchFamily="34" charset="0"/>
                        </a:rPr>
                        <a:t>To generate inventory reports that previously took 4</a:t>
                      </a:r>
                      <a:r>
                        <a:rPr lang="en-US" altLang="en-US" sz="1000" baseline="0" dirty="0">
                          <a:solidFill>
                            <a:schemeClr val="tx1"/>
                          </a:solidFill>
                          <a:latin typeface="Arial" panose="020B0604020202020204" pitchFamily="34" charset="0"/>
                          <a:ea typeface="+mn-ea"/>
                          <a:cs typeface="Arial" panose="020B0604020202020204" pitchFamily="34" charset="0"/>
                        </a:rPr>
                        <a:t> hours</a:t>
                      </a: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278496">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Streamlines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86360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US" altLang="en-US" sz="1000" dirty="0">
                          <a:solidFill>
                            <a:schemeClr val="tx1"/>
                          </a:solidFill>
                          <a:latin typeface="Arial" panose="020B0604020202020204" pitchFamily="34" charset="0"/>
                          <a:cs typeface="Arial" panose="020B0604020202020204" pitchFamily="34" charset="0"/>
                        </a:rPr>
                        <a:t>The shopping experience, helping guests find the perfect gift</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69999" y="4201973"/>
            <a:ext cx="2070000" cy="975334"/>
          </a:xfrm>
          <a:prstGeom prst="rect">
            <a:avLst/>
          </a:prstGeom>
          <a:solidFill>
            <a:srgbClr val="00AFD9"/>
          </a:solidFill>
          <a:ln>
            <a:noFill/>
          </a:ln>
        </p:spPr>
        <p:txBody>
          <a:bodyPr wrap="square" lIns="101600" tIns="101600" rIns="101600" bIns="101600" anchor="t"/>
          <a:lstStyle/>
          <a:p>
            <a:pPr marL="0" marR="0" lvl="0" indent="0" algn="l" defTabSz="914400" rtl="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 typeface="Arial" charset="0"/>
              <a:buChar char="•"/>
              <a:tabLst/>
              <a:defRPr/>
            </a:pP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 IBM Planning Analytics</a:t>
            </a:r>
          </a:p>
          <a:p>
            <a:pPr marL="0" marR="0" lvl="0" indent="0" algn="l" defTabSz="914400" rtl="0" eaLnBrk="1" fontAlgn="auto" latinLnBrk="0" hangingPunct="1">
              <a:lnSpc>
                <a:spcPct val="100000"/>
              </a:lnSpc>
              <a:spcBef>
                <a:spcPct val="0"/>
              </a:spcBef>
              <a:spcAft>
                <a:spcPts val="0"/>
              </a:spcAft>
              <a:buClrTx/>
              <a:buSzTx/>
              <a:buFont typeface="Arial" charset="0"/>
              <a:buChar char="•"/>
              <a:tabLst/>
              <a:defRPr/>
            </a:pPr>
            <a:r>
              <a:rPr lang="en-US" altLang="en-US" sz="1000" kern="0" noProof="0" dirty="0">
                <a:solidFill>
                  <a:sysClr val="windowText" lastClr="000000"/>
                </a:solidFill>
                <a:latin typeface="Arial" panose="020B0604020202020204" pitchFamily="34" charset="0"/>
                <a:ea typeface="Arial Unicode MS" charset="0"/>
                <a:cs typeface="Arial" panose="020B0604020202020204" pitchFamily="34" charset="0"/>
              </a:rPr>
              <a:t> </a:t>
            </a:r>
            <a:r>
              <a:rPr lang="en-US" altLang="en-US" sz="1000" kern="0" dirty="0">
                <a:solidFill>
                  <a:sysClr val="windowText" lastClr="000000"/>
                </a:solidFill>
                <a:latin typeface="Arial" panose="020B0604020202020204" pitchFamily="34" charset="0"/>
                <a:ea typeface="Arial Unicode MS" charset="0"/>
                <a:cs typeface="Arial" panose="020B0604020202020204" pitchFamily="34" charset="0"/>
              </a:rPr>
              <a:t>IBM Business Partner Locus      Solutions</a:t>
            </a: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 typeface="Arial" charset="0"/>
              <a:buChar char="•"/>
              <a:tabLst/>
              <a:defRPr/>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000" b="0" i="0" u="none" strike="noStrike" kern="0" cap="none" spc="0" normalizeH="0" baseline="30000" noProof="0" dirty="0">
              <a:ln>
                <a:noFill/>
              </a:ln>
              <a:solidFill>
                <a:sysClr val="windowText" lastClr="000000"/>
              </a:solidFill>
              <a:effectLst/>
              <a:uLnTx/>
              <a:uFillTx/>
              <a:latin typeface="Arial" pitchFamily="34" charset="0"/>
              <a:ea typeface="Arial Unicode MS"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30000" noProof="0" dirty="0">
              <a:ln>
                <a:noFill/>
              </a:ln>
              <a:solidFill>
                <a:sysClr val="windowText" lastClr="000000"/>
              </a:solidFill>
              <a:effectLst/>
              <a:uLnTx/>
              <a:uFillTx/>
              <a:latin typeface="Arial" pitchFamily="34" charset="0"/>
              <a:ea typeface="Arial Unicode MS"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prstClr val="white"/>
              </a:buClr>
              <a:buSzTx/>
              <a:buFont typeface="Arial" charset="0"/>
              <a:buChar char="•"/>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prstClr val="white"/>
              </a:buClr>
              <a:buSzTx/>
              <a:buFont typeface="Arial" charset="0"/>
              <a:buChar char="•"/>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prstClr val="white"/>
              </a:buClr>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prstClr val="white"/>
              </a:buClr>
              <a:buSzTx/>
              <a:buFont typeface="Arial" charset="0"/>
              <a:buChar char="•"/>
              <a:tabLst/>
              <a:defRPr/>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prstClr val="white"/>
              </a:buClr>
              <a:buSzTx/>
              <a:buFont typeface="Arial" charset="0"/>
              <a:buChar char="•"/>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5" name="TextBox 1"/>
          <p:cNvSpPr txBox="1">
            <a:spLocks noChangeArrowheads="1"/>
          </p:cNvSpPr>
          <p:nvPr/>
        </p:nvSpPr>
        <p:spPr bwMode="auto">
          <a:xfrm>
            <a:off x="7437962" y="6775925"/>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ea typeface="+mn-ea"/>
                <a:cs typeface="Arial" pitchFamily="34" charset="0"/>
              </a:rPr>
              <a:t>Share this</a:t>
            </a:r>
            <a:endParaRPr kumimoji="0" lang="en-IN" altLang="en-US" sz="1100" b="0" i="0" u="none" strike="noStrike" kern="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28RIhGA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94834" y="495256"/>
            <a:ext cx="175673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Retail</a:t>
            </a:r>
          </a:p>
        </p:txBody>
      </p:sp>
      <p:sp>
        <p:nvSpPr>
          <p:cNvPr id="6" name="Rectangle 2"/>
          <p:cNvSpPr>
            <a:spLocks noChangeArrowheads="1"/>
          </p:cNvSpPr>
          <p:nvPr/>
        </p:nvSpPr>
        <p:spPr bwMode="auto">
          <a:xfrm>
            <a:off x="622199" y="1093679"/>
            <a:ext cx="225792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 name="Rectangle 4"/>
          <p:cNvSpPr>
            <a:spLocks noChangeArrowheads="1"/>
          </p:cNvSpPr>
          <p:nvPr/>
        </p:nvSpPr>
        <p:spPr bwMode="auto">
          <a:xfrm>
            <a:off x="7497344" y="495256"/>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 name="Rectangle 2"/>
          <p:cNvSpPr>
            <a:spLocks noChangeArrowheads="1"/>
          </p:cNvSpPr>
          <p:nvPr/>
        </p:nvSpPr>
        <p:spPr bwMode="auto">
          <a:xfrm>
            <a:off x="0" y="0"/>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1262" y="1107469"/>
            <a:ext cx="4320703" cy="2580018"/>
          </a:xfrm>
          <a:prstGeom prst="rect">
            <a:avLst/>
          </a:prstGeom>
          <a:solidFill>
            <a:srgbClr val="FFFFFF"/>
          </a:solidFill>
        </p:spPr>
      </p:pic>
      <p:sp>
        <p:nvSpPr>
          <p:cNvPr id="25" name="TextBox 6"/>
          <p:cNvSpPr txBox="1"/>
          <p:nvPr/>
        </p:nvSpPr>
        <p:spPr>
          <a:xfrm>
            <a:off x="561262" y="2673481"/>
            <a:ext cx="3991467" cy="910228"/>
          </a:xfrm>
          <a:prstGeom prst="rect">
            <a:avLst/>
          </a:prstGeom>
          <a:solidFill>
            <a:schemeClr val="bg1">
              <a:alpha val="90000"/>
            </a:schemeClr>
          </a:solidFill>
          <a:ln>
            <a:noFill/>
          </a:ln>
        </p:spPr>
        <p:txBody>
          <a:bodyPr wrap="square" lIns="72000" tIns="72000" rIns="72000" bIns="72000" anchor="t"/>
          <a:lstStyle/>
          <a:p>
            <a:pPr lvl="0">
              <a:defRPr/>
            </a:pPr>
            <a:r>
              <a:rPr kumimoji="0" lang="en-US" sz="1200" b="1" i="1" u="none" strike="noStrike" kern="1200" cap="none" spc="0" normalizeH="0" baseline="0" noProof="0" dirty="0">
                <a:ln>
                  <a:noFill/>
                </a:ln>
                <a:solidFill>
                  <a:srgbClr val="0070C0"/>
                </a:solidFill>
                <a:effectLst/>
                <a:uLnTx/>
                <a:uFillTx/>
                <a:latin typeface="Arial" charset="0"/>
                <a:ea typeface="Arial" charset="0"/>
                <a:cs typeface="Arial" charset="0"/>
              </a:rPr>
              <a:t>“</a:t>
            </a:r>
            <a:r>
              <a:rPr lang="en-US" sz="1200" b="1" dirty="0">
                <a:solidFill>
                  <a:srgbClr val="0070C0"/>
                </a:solidFill>
                <a:latin typeface="Arial" charset="0"/>
                <a:ea typeface="Arial" charset="0"/>
                <a:cs typeface="Arial" charset="0"/>
              </a:rPr>
              <a:t>With the IBM solution, we are now able to ensure that guests can connect with merchandise that perfectly enhances their Pebble Beach experience</a:t>
            </a:r>
            <a:r>
              <a:rPr lang="en-US" sz="1200" b="1" i="1" dirty="0">
                <a:solidFill>
                  <a:srgbClr val="0070C0"/>
                </a:solidFill>
                <a:latin typeface="Arial" charset="0"/>
                <a:ea typeface="Arial" charset="0"/>
                <a:cs typeface="Arial" charset="0"/>
              </a:rPr>
              <a:t>. </a:t>
            </a:r>
            <a:r>
              <a:rPr kumimoji="0" lang="en-US" sz="1200" b="1" i="1" u="none" strike="noStrike" kern="1200" cap="none" spc="0" normalizeH="0" baseline="0" noProof="0" dirty="0">
                <a:ln>
                  <a:noFill/>
                </a:ln>
                <a:solidFill>
                  <a:srgbClr val="0070C0"/>
                </a:solidFill>
                <a:effectLst/>
                <a:uLnTx/>
                <a:uFillTx/>
                <a:latin typeface="Arial" charset="0"/>
                <a:ea typeface="Arial" charset="0"/>
                <a:cs typeface="Arial" charset="0"/>
              </a:rPr>
              <a:t>” </a:t>
            </a:r>
            <a:endParaRPr kumimoji="0" lang="en-GB" altLang="en-US" sz="1200" b="1" i="1" u="none" strike="noStrike" kern="0" cap="none" spc="0" normalizeH="0" baseline="0" noProof="0" dirty="0">
              <a:ln>
                <a:noFill/>
              </a:ln>
              <a:solidFill>
                <a:srgbClr val="0070C0"/>
              </a:solidFill>
              <a:effectLst/>
              <a:uLnTx/>
              <a:uFillTx/>
              <a:latin typeface="Arial" charset="0"/>
              <a:ea typeface="Arial" charset="0"/>
              <a:cs typeface="Arial" charset="0"/>
            </a:endParaRPr>
          </a:p>
          <a:p>
            <a:pPr lvl="0">
              <a:defRPr/>
            </a:pPr>
            <a:r>
              <a:rPr kumimoji="0" lang="en-GB" altLang="en-US" sz="1200" b="1"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 </a:t>
            </a:r>
            <a:r>
              <a:rPr lang="en-US" sz="1200" dirty="0">
                <a:solidFill>
                  <a:schemeClr val="tx2">
                    <a:lumMod val="60000"/>
                    <a:lumOff val="40000"/>
                  </a:schemeClr>
                </a:solidFill>
                <a:latin typeface="Arial" panose="020B0604020202020204" pitchFamily="34" charset="0"/>
                <a:cs typeface="Arial" panose="020B0604020202020204" pitchFamily="34" charset="0"/>
              </a:rPr>
              <a:t>Kevin </a:t>
            </a:r>
            <a:r>
              <a:rPr lang="en-US" sz="1200" dirty="0" err="1">
                <a:solidFill>
                  <a:schemeClr val="tx2">
                    <a:lumMod val="60000"/>
                    <a:lumOff val="40000"/>
                  </a:schemeClr>
                </a:solidFill>
                <a:latin typeface="Arial" panose="020B0604020202020204" pitchFamily="34" charset="0"/>
                <a:cs typeface="Arial" panose="020B0604020202020204" pitchFamily="34" charset="0"/>
              </a:rPr>
              <a:t>Kakalow</a:t>
            </a:r>
            <a:r>
              <a:rPr lang="en-US" sz="1200" dirty="0">
                <a:solidFill>
                  <a:schemeClr val="tx2">
                    <a:lumMod val="60000"/>
                    <a:lumOff val="40000"/>
                  </a:schemeClr>
                </a:solidFill>
                <a:latin typeface="Arial" panose="020B0604020202020204" pitchFamily="34" charset="0"/>
                <a:cs typeface="Arial" panose="020B0604020202020204" pitchFamily="34" charset="0"/>
              </a:rPr>
              <a:t>, Director of Retail, Pebble Beach</a:t>
            </a:r>
            <a:endParaRPr kumimoji="0" 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Arial" charset="0"/>
              <a:cs typeface="Arial" panose="020B0604020202020204" pitchFamily="34" charset="0"/>
            </a:endParaRPr>
          </a:p>
        </p:txBody>
      </p:sp>
      <p:sp>
        <p:nvSpPr>
          <p:cNvPr id="18" name="Rectangle 4"/>
          <p:cNvSpPr>
            <a:spLocks noChangeArrowheads="1"/>
          </p:cNvSpPr>
          <p:nvPr/>
        </p:nvSpPr>
        <p:spPr bwMode="auto">
          <a:xfrm>
            <a:off x="0" y="0"/>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7"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74795" y="5250452"/>
            <a:ext cx="1371600" cy="241300"/>
          </a:xfrm>
          <a:prstGeom prst="rect">
            <a:avLst/>
          </a:prstGeom>
          <a:solidFill>
            <a:srgbClr val="FFFFFF"/>
          </a:solidFill>
        </p:spPr>
      </p:pic>
      <p:pic>
        <p:nvPicPr>
          <p:cNvPr id="7" name="Picture 6">
            <a:hlinkClick r:id="rId13"/>
          </p:cNvPr>
          <p:cNvPicPr>
            <a:picLocks noChangeAspect="1"/>
          </p:cNvPicPr>
          <p:nvPr/>
        </p:nvPicPr>
        <p:blipFill>
          <a:blip r:embed="rId14"/>
          <a:stretch>
            <a:fillRect/>
          </a:stretch>
        </p:blipFill>
        <p:spPr>
          <a:xfrm>
            <a:off x="7798407" y="5861749"/>
            <a:ext cx="1618309" cy="899978"/>
          </a:xfrm>
          <a:prstGeom prst="rect">
            <a:avLst/>
          </a:prstGeom>
        </p:spPr>
      </p:pic>
      <p:sp>
        <p:nvSpPr>
          <p:cNvPr id="12" name="TextBox 11"/>
          <p:cNvSpPr txBox="1"/>
          <p:nvPr/>
        </p:nvSpPr>
        <p:spPr>
          <a:xfrm>
            <a:off x="7569999" y="5615084"/>
            <a:ext cx="2070000" cy="261610"/>
          </a:xfrm>
          <a:prstGeom prst="rect">
            <a:avLst/>
          </a:prstGeom>
          <a:noFill/>
        </p:spPr>
        <p:txBody>
          <a:bodyPr wrap="square" rtlCol="0">
            <a:spAutoFit/>
          </a:bodyPr>
          <a:lstStyle/>
          <a:p>
            <a:pPr algn="ctr"/>
            <a:r>
              <a:rPr lang="en-US" sz="1100" dirty="0">
                <a:hlinkClick r:id="rId13"/>
              </a:rPr>
              <a:t>Pebble Beach video</a:t>
            </a:r>
            <a:endParaRPr lang="en-US" sz="1100" dirty="0"/>
          </a:p>
        </p:txBody>
      </p:sp>
    </p:spTree>
    <p:extLst>
      <p:ext uri="{BB962C8B-B14F-4D97-AF65-F5344CB8AC3E}">
        <p14:creationId xmlns:p14="http://schemas.microsoft.com/office/powerpoint/2010/main" val="20592658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09480"/>
            <a:ext cx="4428000" cy="2218292"/>
          </a:xfrm>
          <a:prstGeom prst="rect">
            <a:avLst/>
          </a:prstGeom>
          <a:noFill/>
          <a:ln>
            <a:noFill/>
          </a:ln>
        </p:spPr>
        <p:txBody>
          <a:bodyPr wrap="square" lIns="0" tIns="0" rIns="0" bIns="0" anchor="t"/>
          <a:lstStyle/>
          <a:p>
            <a:pPr>
              <a:spcAft>
                <a:spcPts val="800"/>
              </a:spcAft>
              <a:defRPr lang="en-US"/>
            </a:pPr>
            <a:r>
              <a:rPr lang="en-US" sz="2800" b="1" dirty="0">
                <a:solidFill>
                  <a:srgbClr val="00639C"/>
                </a:solidFill>
                <a:latin typeface="Arial" panose="020B0604020202020204" pitchFamily="34" charset="0"/>
                <a:ea typeface="Lubalin Demi for IBM" charset="77"/>
                <a:cs typeface="Arial" panose="020B0604020202020204" pitchFamily="34" charset="0"/>
              </a:rPr>
              <a:t>GCI</a:t>
            </a:r>
          </a:p>
          <a:p>
            <a:pPr>
              <a:spcAft>
                <a:spcPts val="800"/>
              </a:spcAft>
              <a:defRPr lang="en-US"/>
            </a:pPr>
            <a:r>
              <a:rPr lang="en-US" sz="2400" b="1" dirty="0">
                <a:solidFill>
                  <a:srgbClr val="00AFD8"/>
                </a:solidFill>
                <a:latin typeface="Arial" panose="020B0604020202020204" pitchFamily="34" charset="0"/>
                <a:ea typeface="Lubalin Demi for IBM" charset="77"/>
                <a:cs typeface="Arial" panose="020B0604020202020204" pitchFamily="34" charset="0"/>
              </a:rPr>
              <a:t>Building new communications networks to strengthen communities throughout Alaska</a:t>
            </a:r>
          </a:p>
        </p:txBody>
      </p:sp>
      <p:sp>
        <p:nvSpPr>
          <p:cNvPr id="4" name="TextBox 4"/>
          <p:cNvSpPr txBox="1"/>
          <p:nvPr/>
        </p:nvSpPr>
        <p:spPr>
          <a:xfrm>
            <a:off x="5173200" y="1241799"/>
            <a:ext cx="3094231" cy="1035675"/>
          </a:xfrm>
          <a:prstGeom prst="rect">
            <a:avLst/>
          </a:prstGeom>
          <a:noFill/>
          <a:ln>
            <a:noFill/>
          </a:ln>
        </p:spPr>
        <p:txBody>
          <a:bodyPr wrap="square" lIns="0" tIns="0" rIns="0" bIns="0" anchor="t"/>
          <a:lstStyle/>
          <a:p>
            <a:pPr>
              <a:spcAft>
                <a:spcPts val="400"/>
              </a:spcAft>
              <a:defRPr lang="en-US"/>
            </a:pPr>
            <a:r>
              <a:rPr lang="en-US" sz="1200" b="1" dirty="0">
                <a:solidFill>
                  <a:srgbClr val="FFFFFF"/>
                </a:solidFill>
                <a:latin typeface="Arial" panose="020B0604020202020204" pitchFamily="34" charset="0"/>
                <a:ea typeface="Lubalin Demi for IBM" charset="77"/>
                <a:cs typeface="Arial" panose="020B0604020202020204" pitchFamily="34" charset="0"/>
              </a:rPr>
              <a:t>Business challenge</a:t>
            </a:r>
          </a:p>
          <a:p>
            <a:r>
              <a:rPr lang="en-US" sz="1000" dirty="0">
                <a:latin typeface="Arial" charset="0"/>
                <a:ea typeface="Arial" charset="0"/>
                <a:cs typeface="Arial" charset="0"/>
              </a:rPr>
              <a:t>To successfully deliver large-scale infrastructure developments on time and on budget, GCI needs the right tools to ensure robust and flexible project management.</a:t>
            </a:r>
          </a:p>
        </p:txBody>
      </p:sp>
      <p:sp>
        <p:nvSpPr>
          <p:cNvPr id="5" name="TextBox 5"/>
          <p:cNvSpPr txBox="1"/>
          <p:nvPr/>
        </p:nvSpPr>
        <p:spPr>
          <a:xfrm>
            <a:off x="5173200" y="2201462"/>
            <a:ext cx="3094231" cy="1518275"/>
          </a:xfrm>
          <a:prstGeom prst="rect">
            <a:avLst/>
          </a:prstGeom>
          <a:noFill/>
          <a:ln>
            <a:noFill/>
          </a:ln>
        </p:spPr>
        <p:txBody>
          <a:bodyPr wrap="square" lIns="0" tIns="0" rIns="0" bIns="0" anchor="t"/>
          <a:lstStyle/>
          <a:p>
            <a:pPr>
              <a:spcAft>
                <a:spcPts val="400"/>
              </a:spcAft>
              <a:defRPr lang="en-US"/>
            </a:pPr>
            <a:r>
              <a:rPr lang="en-US" sz="1200" b="1" dirty="0">
                <a:solidFill>
                  <a:srgbClr val="FFFFFF"/>
                </a:solidFill>
                <a:latin typeface="Arial" panose="020B0604020202020204" pitchFamily="34" charset="0"/>
                <a:ea typeface="Lubalin Demi for IBM" charset="77"/>
                <a:cs typeface="Arial" panose="020B0604020202020204" pitchFamily="34" charset="0"/>
              </a:rPr>
              <a:t>Transformation</a:t>
            </a:r>
          </a:p>
          <a:p>
            <a:pPr>
              <a:spcAft>
                <a:spcPts val="500"/>
              </a:spcAft>
              <a:defRPr lang="en-US"/>
            </a:pPr>
            <a:r>
              <a:rPr lang="en-US" sz="1000" dirty="0">
                <a:latin typeface="Arial" charset="0"/>
                <a:ea typeface="Arial" charset="0"/>
                <a:cs typeface="Arial" charset="0"/>
              </a:rPr>
              <a:t>Building and maintaining communications networks requires expert foresight—otherwise project goals may be deferred and costs can rapidly inflate. GCI is using planning and analytics solutions from IBM to maximize efficiency by rationalizing project management and coordinating investments, assets and human resources more effectively.</a:t>
            </a:r>
          </a:p>
          <a:p>
            <a:pPr>
              <a:spcAft>
                <a:spcPts val="500"/>
              </a:spcAft>
              <a:defRPr lang="en-US"/>
            </a:pPr>
            <a:r>
              <a:rPr lang="en-US" sz="1000" dirty="0">
                <a:latin typeface="Arial" panose="020B0604020202020204" pitchFamily="34" charset="0"/>
                <a:cs typeface="Arial" panose="020B0604020202020204" pitchFamily="34" charset="0"/>
              </a:rPr>
              <a:t>.</a:t>
            </a:r>
            <a:endParaRPr lang="en-US" sz="1000" dirty="0">
              <a:solidFill>
                <a:prstClr val="black"/>
              </a:solidFill>
              <a:latin typeface="Arial" panose="020B0604020202020204" pitchFamily="34" charset="0"/>
              <a:ea typeface="HelvNeue Light for IBM" charset="77"/>
              <a:cs typeface="Arial" panose="020B0604020202020204" pitchFamily="34" charset="0"/>
            </a:endParaRPr>
          </a:p>
        </p:txBody>
      </p:sp>
      <p:sp>
        <p:nvSpPr>
          <p:cNvPr id="8" name="TextBox 8"/>
          <p:cNvSpPr txBox="1"/>
          <p:nvPr/>
        </p:nvSpPr>
        <p:spPr>
          <a:xfrm>
            <a:off x="2815200" y="6219272"/>
            <a:ext cx="4428000" cy="719028"/>
          </a:xfrm>
          <a:prstGeom prst="rect">
            <a:avLst/>
          </a:prstGeom>
          <a:noFill/>
          <a:ln>
            <a:noFill/>
          </a:ln>
        </p:spPr>
        <p:txBody>
          <a:bodyPr wrap="square" lIns="0" tIns="0" rIns="0" bIns="0" anchor="t"/>
          <a:lstStyle/>
          <a:p>
            <a:r>
              <a:rPr lang="en-US" sz="1000" dirty="0">
                <a:latin typeface="Arial" charset="0"/>
                <a:ea typeface="Arial" charset="0"/>
                <a:cs typeface="Arial" charset="0"/>
              </a:rPr>
              <a:t>Headquartered in Alaska with additional locations in other U.S. states, GCI has worked for more than 35 years to deliver communication and technology services to some of the most remote communities and in some of the most challenging conditions in North America. GCI is a pioneer in its field, bringing telemedicine and online education capabilities to communities across the state, and continuing efforts to connect the Arctic globally, as well as providing strong services to consumer and business markets.</a:t>
            </a: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a:lnSpc>
                <a:spcPts val="1300"/>
              </a:lnSpc>
              <a:defRPr lang="en-US"/>
            </a:pPr>
            <a:endParaRPr lang="en-US" sz="950" spc="-14">
              <a:solidFill>
                <a:srgbClr val="EC008B"/>
              </a:solidFill>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37360" cy="2531760"/>
        </p:xfrm>
        <a:graphic>
          <a:graphicData uri="http://schemas.openxmlformats.org/drawingml/2006/table">
            <a:tbl>
              <a:tblPr/>
              <a:tblGrid>
                <a:gridCol w="1737360">
                  <a:extLst>
                    <a:ext uri="{9D8B030D-6E8A-4147-A177-3AD203B41FA5}">
                      <a16:colId xmlns:a16="http://schemas.microsoft.com/office/drawing/2014/main" val="20000"/>
                    </a:ext>
                  </a:extLst>
                </a:gridCol>
              </a:tblGrid>
              <a:tr h="241300">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17780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Enables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464820">
                <a:tc>
                  <a:txBody>
                    <a:bodyPr/>
                    <a:lstStyle/>
                    <a:p>
                      <a:pPr marL="50800" marR="50800" lvl="0" indent="0">
                        <a:lnSpc>
                          <a:spcPct val="100000"/>
                        </a:lnSpc>
                        <a:spcAft>
                          <a:spcPts val="400"/>
                        </a:spcAft>
                        <a:defRPr lang="en-US"/>
                      </a:pPr>
                      <a:r>
                        <a:rPr lang="en-US" sz="1000" dirty="0">
                          <a:latin typeface="Arial" panose="020B0604020202020204" pitchFamily="34" charset="0"/>
                          <a:cs typeface="Arial" panose="020B0604020202020204" pitchFamily="34" charset="0"/>
                        </a:rPr>
                        <a:t>Decision-makers to forecast</a:t>
                      </a:r>
                      <a:r>
                        <a:rPr lang="en-US" sz="1000" baseline="0" dirty="0">
                          <a:latin typeface="Arial" panose="020B0604020202020204" pitchFamily="34" charset="0"/>
                          <a:cs typeface="Arial" panose="020B0604020202020204" pitchFamily="34" charset="0"/>
                        </a:rPr>
                        <a:t> and direct capital expenditure more effectively</a:t>
                      </a: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161452">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Clarifies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624220">
                <a:tc>
                  <a:txBody>
                    <a:bodyPr/>
                    <a:lstStyle/>
                    <a:p>
                      <a:pPr marL="50800" marR="50800" lvl="0" indent="0">
                        <a:lnSpc>
                          <a:spcPct val="100000"/>
                        </a:lnSpc>
                        <a:spcAft>
                          <a:spcPts val="400"/>
                        </a:spcAft>
                        <a:defRPr lang="en-US"/>
                      </a:pPr>
                      <a:r>
                        <a:rPr lang="en-US" sz="1000" dirty="0">
                          <a:latin typeface="Arial" panose="020B0604020202020204" pitchFamily="34" charset="0"/>
                          <a:cs typeface="Arial" panose="020B0604020202020204" pitchFamily="34" charset="0"/>
                        </a:rPr>
                        <a:t>Delivery and resourcing across</a:t>
                      </a:r>
                      <a:r>
                        <a:rPr lang="en-US" sz="1000" baseline="0" dirty="0">
                          <a:latin typeface="Arial" panose="020B0604020202020204" pitchFamily="34" charset="0"/>
                          <a:cs typeface="Arial" panose="020B0604020202020204" pitchFamily="34" charset="0"/>
                        </a:rPr>
                        <a:t> a USD 210 million capital projects portfolio</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144016">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Highlights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444500">
                <a:tc>
                  <a:txBody>
                    <a:bodyPr/>
                    <a:lstStyle/>
                    <a:p>
                      <a:pPr marL="50800" marR="50800" lvl="0" indent="0">
                        <a:lnSpc>
                          <a:spcPct val="100000"/>
                        </a:lnSpc>
                        <a:spcAft>
                          <a:spcPts val="400"/>
                        </a:spcAft>
                        <a:defRPr lang="en-US"/>
                      </a:pPr>
                      <a:r>
                        <a:rPr lang="en-US" sz="1000" dirty="0">
                          <a:latin typeface="Arial" panose="020B0604020202020204" pitchFamily="34" charset="0"/>
                          <a:cs typeface="Arial" panose="020B0604020202020204" pitchFamily="34" charset="0"/>
                        </a:rPr>
                        <a:t>Progress and objectives, helping frontline</a:t>
                      </a:r>
                      <a:r>
                        <a:rPr lang="en-US" sz="1000" baseline="0" dirty="0">
                          <a:latin typeface="Arial" panose="020B0604020202020204" pitchFamily="34" charset="0"/>
                          <a:cs typeface="Arial" panose="020B0604020202020204" pitchFamily="34" charset="0"/>
                        </a:rPr>
                        <a:t> staff focus on adding value</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1003555"/>
          </a:xfrm>
          <a:prstGeom prst="rect">
            <a:avLst/>
          </a:prstGeom>
          <a:solidFill>
            <a:srgbClr val="00AFD9"/>
          </a:solidFill>
          <a:ln>
            <a:noFill/>
          </a:ln>
        </p:spPr>
        <p:txBody>
          <a:bodyPr wrap="square" lIns="101600" tIns="101600" rIns="101600" bIns="101600" anchor="t"/>
          <a:lstStyle/>
          <a:p>
            <a:pPr>
              <a:lnSpc>
                <a:spcPts val="1000"/>
              </a:lnSpc>
              <a:spcAft>
                <a:spcPts val="400"/>
              </a:spcAft>
              <a:defRPr lang="en-US"/>
            </a:pPr>
            <a:r>
              <a:rPr lang="en-US" sz="1200" b="1" dirty="0">
                <a:solidFill>
                  <a:srgbClr val="FFFFFF"/>
                </a:solidFill>
                <a:latin typeface="Arial" panose="020B0604020202020204" pitchFamily="34" charset="0"/>
                <a:ea typeface="Lubalin Demi for IBM" charset="77"/>
                <a:cs typeface="Arial" panose="020B0604020202020204" pitchFamily="34" charset="0"/>
              </a:rPr>
              <a:t>Solution components</a:t>
            </a:r>
            <a:endParaRPr lang="en-US" sz="1200" dirty="0">
              <a:solidFill>
                <a:srgbClr val="FFFFFF"/>
              </a:solidFill>
              <a:latin typeface="Lubalin Demi for IBM" charset="77"/>
              <a:ea typeface="Lubalin Demi for IBM" charset="77"/>
              <a:cs typeface="Lubalin Demi for IBM" charset="77"/>
            </a:endParaRPr>
          </a:p>
          <a:p>
            <a:pPr marL="88900" indent="-88900">
              <a:lnSpc>
                <a:spcPts val="1000"/>
              </a:lnSpc>
              <a:spcAft>
                <a:spcPts val="400"/>
              </a:spcAft>
              <a:buClr>
                <a:prstClr val="white"/>
              </a:buClr>
              <a:buSzPct val="100000"/>
              <a:buFont typeface="Arial" panose="020B0604020202020204" pitchFamily="34" charset="0"/>
              <a:buChar char="•"/>
              <a:tabLst>
                <a:tab pos="88900" algn="l"/>
              </a:tabLst>
              <a:defRPr/>
            </a:pPr>
            <a:r>
              <a:rPr lang="en-US" sz="1000" dirty="0">
                <a:solidFill>
                  <a:prstClr val="black"/>
                </a:solidFill>
                <a:latin typeface="Arial" panose="020B0604020202020204" pitchFamily="34" charset="0"/>
                <a:ea typeface="HelvNeue Light for IBM" charset="77"/>
                <a:cs typeface="Arial" panose="020B0604020202020204" pitchFamily="34" charset="0"/>
              </a:rPr>
              <a:t>IBM® Cognos® TM1® </a:t>
            </a:r>
          </a:p>
          <a:p>
            <a:pPr marL="88900" indent="-88900">
              <a:lnSpc>
                <a:spcPts val="1000"/>
              </a:lnSpc>
              <a:spcAft>
                <a:spcPts val="400"/>
              </a:spcAft>
              <a:buClr>
                <a:prstClr val="white"/>
              </a:buClr>
              <a:buSzPct val="100000"/>
              <a:buFont typeface="Arial" panose="020B0604020202020204" pitchFamily="34" charset="0"/>
              <a:buChar char="•"/>
              <a:tabLst>
                <a:tab pos="88900" algn="l"/>
              </a:tabLst>
              <a:defRPr/>
            </a:pPr>
            <a:r>
              <a:rPr lang="en-US" sz="1000" dirty="0">
                <a:solidFill>
                  <a:prstClr val="black"/>
                </a:solidFill>
                <a:latin typeface="Arial" panose="020B0604020202020204" pitchFamily="34" charset="0"/>
                <a:ea typeface="HelvNeue Light for IBM" charset="77"/>
                <a:cs typeface="Arial" panose="020B0604020202020204" pitchFamily="34" charset="0"/>
              </a:rPr>
              <a:t>IBM Planning Analytics</a:t>
            </a:r>
          </a:p>
          <a:p>
            <a:pPr marL="88900" indent="-88900">
              <a:lnSpc>
                <a:spcPts val="1000"/>
              </a:lnSpc>
              <a:spcAft>
                <a:spcPts val="400"/>
              </a:spcAft>
              <a:buClr>
                <a:prstClr val="white"/>
              </a:buClr>
              <a:buSzPct val="100000"/>
              <a:buFont typeface="Arial" panose="020B0604020202020204" pitchFamily="34" charset="0"/>
              <a:buChar char="•"/>
              <a:tabLst>
                <a:tab pos="88900" algn="l"/>
              </a:tabLst>
              <a:defRPr/>
            </a:pPr>
            <a:r>
              <a:rPr lang="en-US" sz="1000" dirty="0">
                <a:solidFill>
                  <a:prstClr val="black"/>
                </a:solidFill>
                <a:latin typeface="Arial" panose="020B0604020202020204" pitchFamily="34" charset="0"/>
                <a:ea typeface="HelvNeue Light for IBM" charset="77"/>
                <a:cs typeface="Arial" panose="020B0604020202020204" pitchFamily="34" charset="0"/>
              </a:rPr>
              <a:t>IBM Business Partner: Locus Solutions</a:t>
            </a: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eaLnBrk="1" hangingPunct="1"/>
            <a:r>
              <a:rPr lang="en-US" altLang="en-US" sz="1100" b="1" dirty="0">
                <a:solidFill>
                  <a:srgbClr val="00639C"/>
                </a:solidFill>
              </a:rPr>
              <a:t>Share this</a:t>
            </a:r>
            <a:endParaRPr lang="en-IN" altLang="en-US" sz="1100" dirty="0">
              <a:solidFill>
                <a:prstClr val="black"/>
              </a:solidFill>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2i62IFC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70443" y="465864"/>
            <a:ext cx="1371600" cy="246221"/>
          </a:xfrm>
          <a:prstGeom prst="rect">
            <a:avLst/>
          </a:prstGeom>
          <a:noFill/>
        </p:spPr>
        <p:txBody>
          <a:bodyPr wrap="square" rtlCol="0">
            <a:spAutoFit/>
          </a:bodyPr>
          <a:lstStyle/>
          <a:p>
            <a:pPr algn="ctr"/>
            <a:r>
              <a:rPr lang="en-GB" sz="1000" dirty="0">
                <a:solidFill>
                  <a:prstClr val="black"/>
                </a:solidFill>
                <a:latin typeface="Arial" panose="020B0604020202020204" pitchFamily="34" charset="0"/>
                <a:cs typeface="Arial" panose="020B0604020202020204" pitchFamily="34" charset="0"/>
              </a:rPr>
              <a:t>Telecommunications</a:t>
            </a:r>
          </a:p>
        </p:txBody>
      </p:sp>
      <p:sp>
        <p:nvSpPr>
          <p:cNvPr id="7" name="AutoShape 4" descr="Image result for asu foundation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6" descr="Image result for asu foundation logo"/>
          <p:cNvSpPr>
            <a:spLocks noChangeAspect="1" noChangeArrowheads="1"/>
          </p:cNvSpPr>
          <p:nvPr/>
        </p:nvSpPr>
        <p:spPr bwMode="auto">
          <a:xfrm>
            <a:off x="307975" y="-8748603"/>
            <a:ext cx="9061312" cy="90613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10" descr="data:image/jpeg;base64,/9j/4AAQSkZJRgABAQAAAQABAAD/2wCEAAkGBxQTEBIUEhQWFRQXFxUVFhgXGBoWFxgXGBgaFx0dGhgYHCggGBomHB4aJDEhJSkrLi8uGB8/ODMsNygtLisBCgoKDg0OGhAQGiwkHyQsLDcsNCwwLC8sNzQ0Nyw1NTExNCw0LzYtLCwtLCwsNCwsLCwsLCwtLCwsLCwsLCwsLP/AABEIAEsBZgMBIgACEQEDEQH/xAAcAAEAAgMBAQEAAAAAAAAAAAAABgcBBAUDAgj/xABGEAACAQMCBAMGAwMHCgcAAAABAgMABBESIQUGEzEHQVEUIjJhcYEjUpFysbIXVGKDkqHRMzU2QoKTorPBwxUWJCUmc3T/xAAZAQEBAQEBAQAAAAAAAAAAAAAAAQIDBAb/xAAsEQACAgEEAQIFAwUAAAAAAAAAAQIRAwQSITFBFGETUYGh4QUiwTI0UnGR/9oADAMBAAIRAxEAPwCtaUrYsIFeVEeRYlY4LsCVX5nHlXQ+qbpWa9Ks8eC9x/OYf7LVn+Re4/nMP9l6lo83rMP+RV9Kkg5Iu2vJbWOPW8ZGphsgVt1YsewI/caktv4N3Z+OaFdv6Tb/AKVbNy1OKPcitqVZ/wDIxcfzmH+y9avFfCSeCCWZriIiNGcgK2SFGcVLRlazC+NxXVKk3JPJ0nETMI5Ej6QQnUCc69XbH0ru8Y8KZreIyvcw6QVB2YAamC5JPYDOaWalqMcZbW+SvKV2rLgkb3TwNdRJhgiSYZo5CTgYI7D5mpDxvw6Fpo9pvoI9edOUffTjPYfMVSvPBOm+SCUqW2fKNvK6onE7YsxAUFXGSdgASO9R/jfDjb3EsDMGMbaSw7H9aGo5YydI0qUpQ2KUpQClKUApSlAKV72Uqq6s6CRR3QsVDf7S7irI5m4DZjgSXcFuInkMTbsXK6jgjUe4+1Q5ZMqg0muysKUpVOopSlAKV0OG8EuLhXaCF5AnxlRnG2fufkN60KEtdGKUpQopSlAKUpQClKUApSlAKUpQClKUApSlAK2uF2JnnihXvI6J9NRAJ+wyftWrU38HuHdXiaNjaJGk+/wj99Dnmnsg5fI/QCrgADy2rR4ZxiOe3WdD7jAkZ+RI8vpWvzffGCxuZFBLCNtOBk6iMD+81CfCK7duGTQYZXic6chvhf3h2Kk76uxFYPn4492Nz90WBwx1ZTIukl2JJGnfGwyVJDYAxnNV/wA/8+3tjdGNIEEOkFJHDMH9dwQBg7Y79vWtO35/axuWjnUy277hl3KOPix77BhuCRqyPvU+4XzDZXylI5Y5cjeNsasfNG3pR1WN4pbpxtFc8B8Rnubn8VQjEYRV1EFQM6RgFtzljjdsINgCan3Hb0ScLvNwSIJQ3bvoPcKSF+mTiolz34cwovtVovTMZVpIh8DoCNWB/qnGc+RGfrXXQk8IvCSCht30YzgAI22eo4/TGKrN5FiltnDjkjPgB8V79IP+5U28Uv8ANN1+yv8AEKhPgB8V79IP+5U38Uv803X7K/xCj7Ln/uvqj84o2CCO4IxVs+PB9yw/rf3R1Uo7j7Vdfi9c2yJZe027zZEmjTKYtOyZzgHVnb6Y+dV9nvzus2Pj5lLwRMzAIpZtyAoJPujUTgegBP2r14hfPPK8shzI5ycDGTsOwqb8rcT4dqnWO1khma3nWNnl6q56bEjcDSxG1dKKyXhPB0uVUNeXGkLIQD0g65AXPbCjOfMmlmpZ2pVt56RWs1jKihnikVT2ZkZQfoSMGvALnYb/AE3rv8H5xu4JhIZpJVJ/ESVmkR18wVY7belTHnizbhs8F5w9ujFc6dSADGoe+NvykHcD0Prss1LNKMtrXfXyKykgZQCysoOcEqQDjvjPfFIoGb4VZvL3VJ3+1Wd48NmWx+ccp/vSt/wX43PM1zFLKzpHEmhTj3dyNsD0pZh6l/B+LX3KgVCTgAk+gBJrMsTLjUCudxqBGRnGd/of0rvcm8YngvYVhkKLJcRLIBjDKZAuDnywT+tTrxY457LfqYEAuWgXMzANoj1PhY1OwbOolvpSzc80lNQSuypnjI7gjPbII/fXzVw8l378XsLy3vcSNGB05NIDgsCQfTII7+ecGo/4X8BiaO6v7lQ6WwbShxguidQkg7HAxjO2T8qWZ9TSluXKID0W06tLafzYOn9e1W1x/wD0VtvpD/FUFveeL2SYy9Zl9I1/yQX8ug7MPr3qw+cLoS8tRSaFj1dE6U2UHVvgeQoznqHNyx7l5RTNZIwcHY+edqk3DOYlsoI/ZFQ3L5eaZ01FNyFjj1dsDcn51NLS5HF+D3klyiG5tg5SVV0k6U6g3H0II7dqHbJnlDlrgg3JHK0l/cqqgiFWBmkxsq98A/mI2FaXNNokN7cxRjCJIyqMk4A+Zqa+DfHJzeR2vUPQEcjBMDGcg5zjOck1yueearv2u8t+sejrePTpX4TtjOnNPJhTyPO48VRzOVebrmySZLcKRJu2VLFSBjIx229dqj2aujwt4/Pc2l6s7BumuFOADgo2xwNxtUP8LeVYrky3NzgwW4yyHYM2nV7x/KBv89qWRZowc21VVfuQcDO47DvWM1KL/nu7aUtDJ0Is+5FGFCKvkCMe8fXPnUkv+HR8R4S1/FGsV3AW63TGFfp7k4G2dJDfqKHV5pRpzXZWiqTnAJx3wO319KAd++B3+VXPyhxlrngV814zSKnVViuA7RiNWxkDGdyM/OohwXxEnjmjVI4UtyyqYVQY0EgEau5bHme9LMLPNuSUevcg1KnnjDwWO3vUeFQizJrKjYB1OCQPLII29c1A6p3xZFkipIUpShsUpSgFKUoBSlKAUpSgFXL4DcOxDc3BHxssS/RAScfUtj/ZqmqlHAefbyzhWGAxhASRlATknJyc71GefVY55Me2JevNXNcFgsZnLfiEhQq6jsMk/TcfrXN4Hz5Z30wt49ZZlZsOmF2+u2ao7mbmi4vmja5ZSYwwXSoUDVgnbzOw/StHhHE5LadJoSBIhJXIyNwRuPPaptPHH9OXw+f6i6+c+TjcDGCW30HO4Y5C7keZ74wqjOxJBrkcH8IZIbqKU3Q0xur+6hVzpIOO+AD2+lRj+VfiP54v92P8afyr8R/PF/ux/jSmI4dVGO1NUXvxDBjZSQC4KgHfJI7YBBP0BB2rUfg6vbSQvt1I2RyDk+8MbMRlseRbJr858V5pu7iVJJZmLRnVHj3Qh9VA2BqQ2XixxBF0sYpPm6HP/CwzSmcn+n5UltaLV5F5Jj4aJdEjyNJp1FgFGFzgAD6nzrPigueE3WPyg/8AEKp4+JXEOsJeqMhSoTSOngnOdPr8695vFK/dSrGFlIIIMQIIPcEZpRr0efepyabIXGuSoHckAfc1bXjypCWG3bqg+mcR7Z+x/Sqz4RxZreXqRpEzDddaBwpznKg9jXb4v4g3dzGY5xA6HOxiGxxjI32O/eqz3ZITlkjJLhETIq2uc5fbuAWs8XvGAp1QO64XQ2QPTY/Q1U1dTgfH57RmMD6Qww6kakcdsMp2Pn+tGbzYnJqUe0c+3gaR1RAWdyFUAZJJOAMCrS8X75I4LGyBBeMI7+ekKugZPz3P0FQ6HnOWM6oIbWGQggyRwgPv5gkkKfoBUfubhpHZ5GLuxyzMckn5mhl45TmpS4SLQ8c4SfYZQMx6HXUN1ydBAz8xn9Kz4E2j6ruXSemUVA3kWBJIHrgEfrUa4Z4j3UVv7OywzxgYXrKWIA7DY+8MetfHDvEW8hmeUdNtSLGEKkRooOfcRWAXfufOh53hy/BeKkcXgSkX9sCMEXUII9D1lGKlvjgP/c0//PH/AByVHv8AzZILk3CwWyy5BGIsgMCTqAJ+Ik9/kKcwc3z3gxcLCxAwHEYDqM5wGztvTyd9k3kjOvBO/Aj4b7+r/c9Y8J7iO4sb+wYgO/VZfmsiBCfngj+8VDeDc+XNqmi3WCMHGrEQy2BjLHO5rj3XF5HnE6hIpAQQYV6Y1Ak6sDz3pRylp5TlO+Lqvoa17aPDI8UqlXQlWB8iP+nzq1uP/wCitt9IP4qgl5zlPNp66W8zAYDSQqXx82GM1tz+IV28PRZbcxYA0GEacDsMZobywyT28dO3ydq34LBZcGS/aJZ7iXRo6gzHFqOxC9jjvv3Pyrs8i8WmuOFcVaZtQEcioAAqKOixIUAYHeoXwPn2e3t2t2jhngOcRyqSFBOcDB+HPYHtW1w7xMuoWfTHB0mXSIQhWNBv2AOcnJznOdqcnGeDJJNNW7u7+x6eDC44qmRj8GQ/b3d64fPaEcTvARv1W2+uCK8m5ln9sW7Uqkq40BRhFUDSEC/l07YrtcV8RZpjr9ntknxgThCZF/ZLEgH574p5O+3Isu9LtV2SPwXH/p+Jfsj+F6x4QTrNw/iFnqAkdXZR5kSRCPOPMAgfrUc4V4iz2ysILe1TXu50Plz6sde5rhScekFytxCqW0gGwgBVc75JBJznO47bClHOWnnNzvi6r6HMeMqSrDDKSpHoRsR+tWvybN7Ly7eSy4AmM3SB/wBcsgiAwe+WB+wqF3PNiyv1J7K1ll83xImo4xl1V9LH7Vqcf5mnu2TqlQiYCRINMSgei59PWh1yQnlSi1S8/gnHI4/+OcU/r/8AkpVZ2f8AlI/2l/iFS2z8RpooDBHbWiwsGDII30nV3yNe+a4drxwRztMLW2OdOlCjGNCuN0GrIO3mTSiY4ZIuba7Jx46n8ez/APqf+JarCpZzBz5NeR6J4LZsBgrhG1pkd1OvY1E6I3poShjUZeBSlKp3FKUoBSlKAUpSgFKUoBW7Y8KlmSZ4kLJCoeUjGFU5x3O52O3yNaaqSQACSdgBuSfIAetWbwV7aGSLh4lYSFZUmKhTE88sRG8moHCD3Rjbc/Ycs2RwXCtlaQRF2VFGWYhVHqzHAH3Jr6uoDG7o+zIxRhkHDA4IyNu9Wby5G0JtTEkPsaQCeeRhGWklCliupjnWrgAAYxiuZHBC0dpIzx9a7iitlLYIR9ZE0r798FQM75Y+malnL1HPRAM0zVwT2seImnQaY7gvpdYIwkUULvhVjckKzBRhyc47eZ4nDZxPDatJFbtOReywoFSMZQIkcZXsw1amAbc6Bv3oFqr5ogNlaNKSEwSFZzlgo0qMk5YgdvKvDNWKtm7h1u47cT6IoQU0hwbmcAGQKdIZFViMbgHc17RXVvcyXAmWKO29shgi0KoGlWdmOsDOGCgFs4Aeg9R7FaZrd4dwqacSmFC4iQySYx7qDz3O/wBvSpdzOJksHN3DBHJJcBIhGIwyRKutsGPPu50Dc5/Xf75e4jBYW1sZWcSTSe0OI1V8wrmNUfLDAYFz6/3VTTzNwuK5/wCkV4XwCe4UvEgKagmpnSNS5GdKlyNTY8hnuPWvK74NPEjvJGUCSdF8kZEmnVjGc9t89qm54K0ccsEUEPELdZ3YRhik8QdV0MsgbJRl074Iyp+dfXH+H9aG8t7V2uJUuYpypdXk0mERkAg/iFGGDj5d6lmPUfu9iA3dhJGsTOuBKnUj3B1LkrnbtuDWrmpNzqNAsYGI6kNsqSgEHQ5dm0kqcZAIz9amlxYILaVJRE6oLZoiViigbS6ajGVZpGQg+8523O1LNvPUU2uypRTNT3xCtx0Q5URn2hlVGSIPpK5/DeI4khG2CVzuN+9dTgHD82caEK6SWszYRIgnVKtpDuzGR5wQNlA/xWHqP2KVFd2PC5ZkmeJC6wr1JMY91PXHc/avNrFxCJ9P4TOYw2R8YAYjHfsRUm5E4i1vBxCVCA6RwEA9mxKMqR5gjII9DUq4fbWfQtirIYpbi4ngjYqSkpgAWNlYhSRIGABwDhaWZyZ5Rk1XH4KmzSrSuLSF3ht5FVJriGVS0ixI4KOHjLLExWMkCQZ7kYrk83y23s7zQLGPaWSJFXHuLAzBzjy1Yj3/AKVUsdRbSp8kQ4bwqWfqdFC/TRpHx5Iu5P1+Xc1pZFTnly+hsbWB5XkWSaZZ8RBWPRiOkK+ojSrnX9vpXRWBLVkSIRFJeJRqCyo59mljiYDfOF3I+xqWHnak1X+v5K1zSrH4ZNDPKBcJAFjvpI4/dVAF6MmhScgMmtU7ncnvvW5eCKJGlliBuFt7hlEscKk6Wj6ZaOJiMCQnB8xq7gUsj1NOtpWl1ZtGIy4AEiB03BypOM7HbcdjvWvmrKOZI1khSFrt7GJ1GlMljPJ1SqfCXC42xsK9eEwSa5pHWBZQ9usqW6Qsy4QMxZpW0RLjOogHcGlj1LS5RWGR6172lo0jFUGSFd8ZA91FLsd/QA1Yt9KtvcwwxxwhJeISI+UVvwj0MAMeyEMx/wCtRfl9EHEpI9Sore1woWOEBdJI0GfIZIFU2s26LaXjg4kVhI0MkwXMcZVXbI2L9tu9fNhaNNIscYBds4BIXsCe5OBsDU54Bwt7W3EV2gjM17ZBEYqS6pJ75xk+5jz7Gujy+8dzITMsOIr5o0AVFXpmGUYO3vDIB+uKhh6irpWirzWM1OY/ZzaC7fphmiWyZBjIkD4eTT5EwYII7EmpLfWkGoZRej7Ta+zkrAqFTIoIRkYtIhjznUB86WWWprwVDmtv/wANl0hghYGNpsr72I1YqWbHwgEHvVj8FuDOZT0oxpuTGGijhbRGuQqyxPg9HcnWrZyT6V58Fl6fUjg6Jd7G6K4VMPItzKFxq8ivkT2A9KWZeofSRWNKnHE+j7AbxVTXcRR22nA9yaMkTMqjZcoqEH+mTUHqnoxz3roUpShsUpSgFKUoBSlKAUpSgFMUpQGNIrOKUoDGkelZxSlAY01tcOvnglWSMgOucZAYYIwQQdiME1rUoGk+De4jxSSYIraFSPVoSNFjRdRySFUYydsn5Vo4pShEklSAFBSlCgVjSKzSgAFY0is0oBimKUoDGKzilKAYpilKAYrAFZpQGMU01mlAMUpSgGKYpSgGKxprNKAwRWcUpQG7f8UklWNG0hIwQiooRRqOScL3Y+ZNaVKUIkl0KUpQopSlAKUpQClKUApSlAf/2Q=="/>
          <p:cNvSpPr>
            <a:spLocks noChangeAspect="1" noChangeArrowheads="1"/>
          </p:cNvSpPr>
          <p:nvPr/>
        </p:nvSpPr>
        <p:spPr bwMode="auto">
          <a:xfrm>
            <a:off x="155575" y="-427038"/>
            <a:ext cx="4267200" cy="8953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Rectangle 4"/>
          <p:cNvSpPr>
            <a:spLocks noChangeArrowheads="1"/>
          </p:cNvSpPr>
          <p:nvPr/>
        </p:nvSpPr>
        <p:spPr bwMode="auto">
          <a:xfrm>
            <a:off x="8150087" y="75242"/>
            <a:ext cx="6986012"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8"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11350" y="132171"/>
            <a:ext cx="1010337" cy="664203"/>
          </a:xfrm>
          <a:prstGeom prst="rect">
            <a:avLst/>
          </a:prstGeom>
          <a:solidFill>
            <a:srgbClr val="FFFFFF"/>
          </a:solidFill>
        </p:spPr>
      </p:pic>
      <p:sp>
        <p:nvSpPr>
          <p:cNvPr id="20" name="Rectangle 6"/>
          <p:cNvSpPr>
            <a:spLocks noChangeArrowheads="1"/>
          </p:cNvSpPr>
          <p:nvPr/>
        </p:nvSpPr>
        <p:spPr bwMode="auto">
          <a:xfrm>
            <a:off x="7731125" y="4708550"/>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9"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25550" y="5691620"/>
            <a:ext cx="1371600" cy="241300"/>
          </a:xfrm>
          <a:prstGeom prst="rect">
            <a:avLst/>
          </a:prstGeom>
          <a:solidFill>
            <a:srgbClr val="FFFFFF"/>
          </a:solidFill>
        </p:spPr>
      </p:pic>
      <p:sp>
        <p:nvSpPr>
          <p:cNvPr id="24" name="Rectangle 8"/>
          <p:cNvSpPr>
            <a:spLocks noChangeArrowheads="1"/>
          </p:cNvSpPr>
          <p:nvPr/>
        </p:nvSpPr>
        <p:spPr bwMode="auto">
          <a:xfrm>
            <a:off x="3914620" y="1509944"/>
            <a:ext cx="1800919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31"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7200" y="1112773"/>
            <a:ext cx="4432852" cy="2637384"/>
          </a:xfrm>
          <a:prstGeom prst="rect">
            <a:avLst/>
          </a:prstGeom>
          <a:solidFill>
            <a:srgbClr val="FFFFFF"/>
          </a:solidFill>
        </p:spPr>
      </p:pic>
      <p:sp>
        <p:nvSpPr>
          <p:cNvPr id="26" name="Rectangle 10"/>
          <p:cNvSpPr>
            <a:spLocks noChangeArrowheads="1"/>
          </p:cNvSpPr>
          <p:nvPr/>
        </p:nvSpPr>
        <p:spPr bwMode="auto">
          <a:xfrm>
            <a:off x="8453502" y="595663"/>
            <a:ext cx="77159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33" name="Picture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53501" y="1363995"/>
            <a:ext cx="915785" cy="1136668"/>
          </a:xfrm>
          <a:prstGeom prst="rect">
            <a:avLst/>
          </a:prstGeom>
          <a:solidFill>
            <a:srgbClr val="FFFFFF"/>
          </a:solidFill>
        </p:spPr>
      </p:pic>
      <p:sp>
        <p:nvSpPr>
          <p:cNvPr id="34" name="TextBox 7"/>
          <p:cNvSpPr txBox="1"/>
          <p:nvPr/>
        </p:nvSpPr>
        <p:spPr>
          <a:xfrm>
            <a:off x="8449373" y="2562904"/>
            <a:ext cx="1195066" cy="411808"/>
          </a:xfrm>
          <a:prstGeom prst="rect">
            <a:avLst/>
          </a:prstGeom>
          <a:noFill/>
          <a:ln>
            <a:noFill/>
          </a:ln>
        </p:spPr>
        <p:txBody>
          <a:bodyPr wrap="square" lIns="0" tIns="0" rIns="0" bIns="0" anchor="t"/>
          <a:lstStyle/>
          <a:p>
            <a:pPr>
              <a:lnSpc>
                <a:spcPts val="1100"/>
              </a:lnSpc>
              <a:spcAft>
                <a:spcPts val="1100"/>
              </a:spcAft>
              <a:defRPr lang="en-US"/>
            </a:pPr>
            <a:r>
              <a:rPr lang="en-GB" sz="900" b="1" dirty="0">
                <a:solidFill>
                  <a:srgbClr val="FFFFFF"/>
                </a:solidFill>
                <a:latin typeface="Arial" panose="020B0604020202020204" pitchFamily="34" charset="0"/>
                <a:ea typeface="HelvNeue Medium for IBM" charset="77"/>
                <a:cs typeface="Arial" panose="020B0604020202020204" pitchFamily="34" charset="0"/>
              </a:rPr>
              <a:t>Alicia </a:t>
            </a:r>
            <a:r>
              <a:rPr lang="en-GB" sz="900" b="1" dirty="0" err="1">
                <a:solidFill>
                  <a:srgbClr val="FFFFFF"/>
                </a:solidFill>
                <a:latin typeface="Arial" panose="020B0604020202020204" pitchFamily="34" charset="0"/>
                <a:ea typeface="HelvNeue Medium for IBM" charset="77"/>
                <a:cs typeface="Arial" panose="020B0604020202020204" pitchFamily="34" charset="0"/>
              </a:rPr>
              <a:t>Schwamm</a:t>
            </a:r>
            <a:br>
              <a:rPr lang="en-GB" sz="900" b="1" dirty="0">
                <a:solidFill>
                  <a:srgbClr val="FFFFFF"/>
                </a:solidFill>
                <a:latin typeface="Arial" panose="020B0604020202020204" pitchFamily="34" charset="0"/>
                <a:ea typeface="HelvNeue Medium for IBM" charset="77"/>
                <a:cs typeface="Arial" panose="020B0604020202020204" pitchFamily="34" charset="0"/>
              </a:rPr>
            </a:br>
            <a:r>
              <a:rPr lang="en-GB" sz="900" dirty="0">
                <a:solidFill>
                  <a:srgbClr val="FFFFFF"/>
                </a:solidFill>
                <a:latin typeface="Arial" panose="020B0604020202020204" pitchFamily="34" charset="0"/>
                <a:ea typeface="HelvNeue Medium for IBM" charset="77"/>
                <a:cs typeface="Arial" panose="020B0604020202020204" pitchFamily="34" charset="0"/>
              </a:rPr>
              <a:t>Senior Manager, Capital Control &amp; Management</a:t>
            </a:r>
            <a:endParaRPr sz="900" dirty="0">
              <a:solidFill>
                <a:srgbClr val="FFFFFF"/>
              </a:solidFill>
              <a:latin typeface="Arial" panose="020B0604020202020204" pitchFamily="34" charset="0"/>
              <a:ea typeface="HelvNeue Medium for IBM" charset="77"/>
              <a:cs typeface="Arial" panose="020B0604020202020204" pitchFamily="34" charset="0"/>
            </a:endParaRPr>
          </a:p>
        </p:txBody>
      </p:sp>
      <p:sp>
        <p:nvSpPr>
          <p:cNvPr id="25" name="TextBox 6"/>
          <p:cNvSpPr txBox="1"/>
          <p:nvPr/>
        </p:nvSpPr>
        <p:spPr>
          <a:xfrm>
            <a:off x="457200" y="2716640"/>
            <a:ext cx="4220990" cy="924185"/>
          </a:xfrm>
          <a:prstGeom prst="rect">
            <a:avLst/>
          </a:prstGeom>
          <a:solidFill>
            <a:schemeClr val="bg1">
              <a:alpha val="90000"/>
            </a:schemeClr>
          </a:solidFill>
          <a:ln>
            <a:noFill/>
          </a:ln>
        </p:spPr>
        <p:txBody>
          <a:bodyPr wrap="square" lIns="72000" tIns="72000" rIns="72000" bIns="72000" anchor="t"/>
          <a:lstStyle/>
          <a:p>
            <a:r>
              <a:rPr lang="en-US" sz="1200" i="1" dirty="0">
                <a:solidFill>
                  <a:srgbClr val="0070C0"/>
                </a:solidFill>
              </a:rPr>
              <a:t>“With the IBM solutions in place, we’re now able to formulate investment plans we can have confidence in, both financially and strategically</a:t>
            </a:r>
            <a:r>
              <a:rPr lang="en-US" sz="1200" b="1" i="1" dirty="0">
                <a:solidFill>
                  <a:srgbClr val="0070C0"/>
                </a:solidFill>
                <a:latin typeface="Arial" panose="020B0604020202020204" pitchFamily="34" charset="0"/>
                <a:cs typeface="Arial" panose="020B0604020202020204" pitchFamily="34" charset="0"/>
              </a:rPr>
              <a:t>.”</a:t>
            </a:r>
            <a:endParaRPr lang="en-US" sz="1200" b="1" dirty="0">
              <a:solidFill>
                <a:srgbClr val="0070C0"/>
              </a:solidFill>
              <a:latin typeface="Arial" panose="020B0604020202020204" pitchFamily="34" charset="0"/>
              <a:cs typeface="Arial" panose="020B0604020202020204" pitchFamily="34" charset="0"/>
            </a:endParaRPr>
          </a:p>
          <a:p>
            <a:r>
              <a:rPr lang="en-US" sz="1000" b="1" dirty="0">
                <a:solidFill>
                  <a:schemeClr val="tx2">
                    <a:lumMod val="60000"/>
                    <a:lumOff val="40000"/>
                  </a:schemeClr>
                </a:solidFill>
                <a:latin typeface="Arial" panose="020B0604020202020204" pitchFamily="34" charset="0"/>
                <a:cs typeface="Arial" panose="020B0604020202020204" pitchFamily="34" charset="0"/>
              </a:rPr>
              <a:t>—Alicia </a:t>
            </a:r>
            <a:r>
              <a:rPr lang="en-US" sz="1000" b="1" dirty="0" err="1">
                <a:solidFill>
                  <a:schemeClr val="tx2">
                    <a:lumMod val="60000"/>
                    <a:lumOff val="40000"/>
                  </a:schemeClr>
                </a:solidFill>
                <a:latin typeface="Arial" panose="020B0604020202020204" pitchFamily="34" charset="0"/>
                <a:cs typeface="Arial" panose="020B0604020202020204" pitchFamily="34" charset="0"/>
              </a:rPr>
              <a:t>Schwarmm</a:t>
            </a:r>
            <a:r>
              <a:rPr lang="en-US" sz="1000" b="1" dirty="0">
                <a:solidFill>
                  <a:schemeClr val="tx2">
                    <a:lumMod val="60000"/>
                    <a:lumOff val="40000"/>
                  </a:schemeClr>
                </a:solidFill>
                <a:latin typeface="Arial" panose="020B0604020202020204" pitchFamily="34" charset="0"/>
                <a:cs typeface="Arial" panose="020B0604020202020204" pitchFamily="34" charset="0"/>
              </a:rPr>
              <a:t>, Senior Manager, Capital Control &amp; Management, GCI</a:t>
            </a:r>
          </a:p>
          <a:p>
            <a:pPr marL="63500" indent="-76200">
              <a:lnSpc>
                <a:spcPts val="1300"/>
              </a:lnSpc>
              <a:spcAft>
                <a:spcPts val="1100"/>
              </a:spcAft>
              <a:defRPr lang="en-US"/>
            </a:pPr>
            <a:endParaRPr lang="en-GB" sz="1200" b="1" i="1" dirty="0">
              <a:solidFill>
                <a:srgbClr val="00639C"/>
              </a:solidFill>
              <a:latin typeface="Arial" panose="020B0604020202020204" pitchFamily="34" charset="0"/>
              <a:ea typeface="Lubalin Demi Italic for IBM" charset="77"/>
              <a:cs typeface="Arial" panose="020B0604020202020204" pitchFamily="34" charset="0"/>
            </a:endParaRPr>
          </a:p>
        </p:txBody>
      </p:sp>
    </p:spTree>
    <p:extLst>
      <p:ext uri="{BB962C8B-B14F-4D97-AF65-F5344CB8AC3E}">
        <p14:creationId xmlns:p14="http://schemas.microsoft.com/office/powerpoint/2010/main" val="15800456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25900"/>
            <a:ext cx="4428000" cy="3121708"/>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Si. Mobil</a:t>
            </a:r>
          </a:p>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Transformation business planning – and saving 344 days per year</a:t>
            </a:r>
            <a:endPar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endParaRPr>
          </a:p>
        </p:txBody>
      </p:sp>
      <p:sp>
        <p:nvSpPr>
          <p:cNvPr id="4" name="TextBox 4"/>
          <p:cNvSpPr txBox="1"/>
          <p:nvPr/>
        </p:nvSpPr>
        <p:spPr>
          <a:xfrm>
            <a:off x="5173200" y="1241799"/>
            <a:ext cx="4243516" cy="1155679"/>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The mature Slovenian telecoms market offers few growth opportunities, so </a:t>
            </a: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Si.mobil</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needed to focus on retaining existing customers, boosting total customer value and controlling costs. </a:t>
            </a:r>
            <a:endPar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1440"/>
              </a:spcBef>
              <a:spcAft>
                <a:spcPts val="0"/>
              </a:spcAft>
              <a:buClrTx/>
              <a:buSzTx/>
              <a:buFont typeface="Times New Roman" pitchFamily="16" charset="0"/>
              <a:buNone/>
              <a:tabLst/>
              <a:defRPr/>
            </a:pPr>
            <a:endParaRPr kumimoji="0" lang="en-US" sz="800" b="1"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5" name="TextBox 5"/>
          <p:cNvSpPr txBox="1"/>
          <p:nvPr/>
        </p:nvSpPr>
        <p:spPr>
          <a:xfrm>
            <a:off x="5173200" y="2487560"/>
            <a:ext cx="4392688" cy="1158172"/>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0"/>
              </a:spcBef>
              <a:spcAft>
                <a:spcPts val="400"/>
              </a:spcAft>
              <a:buClrTx/>
              <a:buSzTx/>
              <a:buFontTx/>
              <a:buNone/>
              <a:tabLst/>
              <a:defRPr lang="en-US"/>
            </a:pP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The mature Slovenian telecoms market offers few opportunities for growth, so </a:t>
            </a:r>
            <a:r>
              <a:rPr kumimoji="0" lang="en-GB"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Si.mobil</a:t>
            </a: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 needed to focus on retaining existing customers, boosting total customer value and controlling costs. To help it steer towards these objectives, the company has built a comprehensive, agile business planning solution based on IBM Analytics technology.</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endParaRPr>
          </a:p>
        </p:txBody>
      </p:sp>
      <p:sp>
        <p:nvSpPr>
          <p:cNvPr id="8" name="TextBox 8"/>
          <p:cNvSpPr txBox="1"/>
          <p:nvPr/>
        </p:nvSpPr>
        <p:spPr>
          <a:xfrm>
            <a:off x="2815200" y="5928851"/>
            <a:ext cx="4428000" cy="963991"/>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Founded in 1999, Slovenian mobile operator </a:t>
            </a: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Si.mobil</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employs 418 people and provides services to around 679,200 customers. The company achieves annual revenues of nearly EUR200 million.</a:t>
            </a:r>
            <a:endPar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922206" cy="3599252"/>
        </p:xfrm>
        <a:graphic>
          <a:graphicData uri="http://schemas.openxmlformats.org/drawingml/2006/table">
            <a:tbl>
              <a:tblPr/>
              <a:tblGrid>
                <a:gridCol w="1922206">
                  <a:extLst>
                    <a:ext uri="{9D8B030D-6E8A-4147-A177-3AD203B41FA5}">
                      <a16:colId xmlns:a16="http://schemas.microsoft.com/office/drawing/2014/main" val="20000"/>
                    </a:ext>
                  </a:extLst>
                </a:gridCol>
              </a:tblGrid>
              <a:tr h="203493">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292846">
                <a:tc>
                  <a:txBody>
                    <a:bodyPr/>
                    <a:lstStyle/>
                    <a:p>
                      <a:pPr marL="50800" marR="50800" lvl="0" indent="0">
                        <a:lnSpc>
                          <a:spcPct val="100000"/>
                        </a:lnSpc>
                        <a:spcAft>
                          <a:spcPts val="600"/>
                        </a:spcAft>
                        <a:defRPr lang="en-US"/>
                      </a:pPr>
                      <a:r>
                        <a:rPr lang="en-US" sz="1200" b="1" baseline="0" dirty="0">
                          <a:solidFill>
                            <a:srgbClr val="00AFD8"/>
                          </a:solidFill>
                          <a:latin typeface="Arial" panose="020B0604020202020204" pitchFamily="34" charset="0"/>
                          <a:ea typeface="HelvNeue Bold for IBM" charset="77"/>
                          <a:cs typeface="Arial" panose="020B0604020202020204" pitchFamily="34" charset="0"/>
                        </a:rPr>
                        <a:t>5 days Saved</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89012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US" altLang="en-US" sz="1000" dirty="0">
                          <a:latin typeface="Arial" panose="020B0604020202020204" pitchFamily="34" charset="0"/>
                          <a:cs typeface="Arial" panose="020B0604020202020204" pitchFamily="34" charset="0"/>
                        </a:rPr>
                        <a:t>Per</a:t>
                      </a:r>
                      <a:r>
                        <a:rPr lang="en-US" altLang="en-US" sz="1000" baseline="0" dirty="0">
                          <a:latin typeface="Arial" panose="020B0604020202020204" pitchFamily="34" charset="0"/>
                          <a:cs typeface="Arial" panose="020B0604020202020204" pitchFamily="34" charset="0"/>
                        </a:rPr>
                        <a:t> month in simulating and predicting the results of different business strategies</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292846">
                <a:tc>
                  <a:txBody>
                    <a:bodyPr/>
                    <a:lstStyle/>
                    <a:p>
                      <a:pPr marL="50800" marR="50800" lvl="0" indent="0">
                        <a:lnSpc>
                          <a:spcPct val="100000"/>
                        </a:lnSpc>
                        <a:spcAft>
                          <a:spcPts val="600"/>
                        </a:spcAft>
                        <a:defRPr lang="en-US"/>
                      </a:pPr>
                      <a:r>
                        <a:rPr lang="en-US" sz="1200" b="1" baseline="0" dirty="0">
                          <a:solidFill>
                            <a:srgbClr val="00AFD8"/>
                          </a:solidFill>
                          <a:latin typeface="Arial" panose="020B0604020202020204" pitchFamily="34" charset="0"/>
                          <a:ea typeface="HelvNeue Bold for IBM" charset="77"/>
                          <a:cs typeface="Arial" panose="020B0604020202020204" pitchFamily="34" charset="0"/>
                        </a:rPr>
                        <a:t>344 days saved</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788893">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ea typeface="+mn-ea"/>
                          <a:cs typeface="Arial" panose="020B0604020202020204" pitchFamily="34" charset="0"/>
                        </a:rPr>
                        <a:t>Per</a:t>
                      </a:r>
                      <a:r>
                        <a:rPr lang="en-GB" altLang="en-US" sz="1000" baseline="0" dirty="0">
                          <a:solidFill>
                            <a:schemeClr val="tx1"/>
                          </a:solidFill>
                          <a:latin typeface="Arial" panose="020B0604020202020204" pitchFamily="34" charset="0"/>
                          <a:ea typeface="+mn-ea"/>
                          <a:cs typeface="Arial" panose="020B0604020202020204" pitchFamily="34" charset="0"/>
                        </a:rPr>
                        <a:t> year by automating most manual aspects of the planning process</a:t>
                      </a:r>
                      <a:endParaRPr lang="en-US" altLang="en-US" sz="1000" dirty="0">
                        <a:latin typeface="Arial" panose="020B0604020202020204" pitchFamily="34" charset="0"/>
                        <a:ea typeface="MS PGothic" panose="020B0600070205080204" pitchFamily="34" charset="-128"/>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174422">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EUR</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86,000 Saved</a:t>
                      </a:r>
                      <a:r>
                        <a:rPr lang="en-US" sz="1200" b="1" dirty="0">
                          <a:solidFill>
                            <a:srgbClr val="00AFD8"/>
                          </a:solidFill>
                          <a:latin typeface="Arial" panose="020B0604020202020204" pitchFamily="34" charset="0"/>
                          <a:ea typeface="HelvNeue Bold for IBM" charset="77"/>
                          <a:cs typeface="Arial" panose="020B0604020202020204" pitchFamily="34" charset="0"/>
                        </a:rPr>
                        <a:t> </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823661">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cs typeface="Arial" panose="020B0604020202020204" pitchFamily="34" charset="0"/>
                        </a:rPr>
                        <a:t>Per</a:t>
                      </a:r>
                      <a:r>
                        <a:rPr lang="en-GB" altLang="en-US" sz="1000" baseline="0" dirty="0">
                          <a:solidFill>
                            <a:schemeClr val="tx1"/>
                          </a:solidFill>
                          <a:latin typeface="Arial" panose="020B0604020202020204" pitchFamily="34" charset="0"/>
                          <a:cs typeface="Arial" panose="020B0604020202020204" pitchFamily="34" charset="0"/>
                        </a:rPr>
                        <a:t> year by empowering planners to work on more valuable </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1675278"/>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ct val="0"/>
              </a:spcBef>
              <a:spcAft>
                <a:spcPts val="0"/>
              </a:spcAft>
              <a:buClrTx/>
              <a:buSzTx/>
              <a:buFont typeface="Arial" charset="0"/>
              <a:buChar char="•"/>
              <a:tabLst/>
              <a:defRPr/>
            </a:pP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IBM </a:t>
            </a:r>
            <a:r>
              <a:rPr kumimoji="0" lang="en-US"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Cognos</a:t>
            </a: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TM1®</a:t>
            </a:r>
          </a:p>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ct val="0"/>
              </a:spcBef>
              <a:spcAft>
                <a:spcPts val="0"/>
              </a:spcAft>
              <a:buClrTx/>
              <a:buSzTx/>
              <a:buFontTx/>
              <a:buNone/>
              <a:tabLst/>
              <a:defRPr/>
            </a:pPr>
            <a:endParaRPr kumimoji="0" lang="en-US" sz="1000" b="0" i="0" u="none" strike="noStrike" kern="0" cap="none" spc="0" normalizeH="0" baseline="30000" noProof="0" dirty="0">
              <a:ln>
                <a:noFill/>
              </a:ln>
              <a:solidFill>
                <a:sysClr val="windowText" lastClr="000000"/>
              </a:solidFill>
              <a:effectLst/>
              <a:uLnTx/>
              <a:uFillTx/>
              <a:latin typeface="Arial" pitchFamily="34" charset="0"/>
              <a:ea typeface="Arial Unicode MS" pitchFamily="34" charset="-128"/>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30000" noProof="0" dirty="0">
              <a:ln>
                <a:noFill/>
              </a:ln>
              <a:solidFill>
                <a:sysClr val="windowText" lastClr="000000"/>
              </a:solidFill>
              <a:effectLst/>
              <a:uLnTx/>
              <a:uFillTx/>
              <a:latin typeface="Arial" pitchFamily="34" charset="0"/>
              <a:ea typeface="Arial Unicode MS" pitchFamily="34" charset="-128"/>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
                <a:schemeClr val="bg1"/>
              </a:buClr>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28RIhGA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94834" y="495256"/>
            <a:ext cx="1756731"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Telecommunications</a:t>
            </a:r>
          </a:p>
        </p:txBody>
      </p:sp>
      <p:sp>
        <p:nvSpPr>
          <p:cNvPr id="6" name="Rectangle 2"/>
          <p:cNvSpPr>
            <a:spLocks noChangeArrowheads="1"/>
          </p:cNvSpPr>
          <p:nvPr/>
        </p:nvSpPr>
        <p:spPr bwMode="auto">
          <a:xfrm>
            <a:off x="622199" y="1093679"/>
            <a:ext cx="225792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Rectangle 4"/>
          <p:cNvSpPr>
            <a:spLocks noChangeArrowheads="1"/>
          </p:cNvSpPr>
          <p:nvPr/>
        </p:nvSpPr>
        <p:spPr bwMode="auto">
          <a:xfrm>
            <a:off x="7497344" y="495256"/>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26" name="Picture 2"/>
          <p:cNvPicPr>
            <a:picLocks/>
          </p:cNvPicPr>
          <p:nvPr/>
        </p:nvPicPr>
        <p:blipFill>
          <a:blip r:embed="rId11">
            <a:extLst>
              <a:ext uri="{28A0092B-C50C-407E-A947-70E740481C1C}">
                <a14:useLocalDpi xmlns:a14="http://schemas.microsoft.com/office/drawing/2010/main" val="0"/>
              </a:ext>
            </a:extLst>
          </a:blip>
          <a:srcRect l="-552" t="12396" r="552" b="23146"/>
          <a:stretch>
            <a:fillRect/>
          </a:stretch>
        </p:blipFill>
        <p:spPr bwMode="auto">
          <a:xfrm>
            <a:off x="707923" y="1103511"/>
            <a:ext cx="4178055" cy="2650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6"/>
          <p:cNvSpPr txBox="1"/>
          <p:nvPr/>
        </p:nvSpPr>
        <p:spPr>
          <a:xfrm>
            <a:off x="806253" y="2625203"/>
            <a:ext cx="3175818" cy="1069518"/>
          </a:xfrm>
          <a:prstGeom prst="rect">
            <a:avLst/>
          </a:prstGeom>
          <a:solidFill>
            <a:schemeClr val="bg1">
              <a:alpha val="90000"/>
            </a:schemeClr>
          </a:solidFill>
          <a:ln>
            <a:noFill/>
          </a:ln>
        </p:spPr>
        <p:txBody>
          <a:bodyPr wrap="square" lIns="72000" tIns="72000" rIns="72000" bIns="7200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1200" b="1" i="1" u="none" strike="noStrike" kern="0" cap="none" spc="0" normalizeH="0" baseline="0" noProof="0" dirty="0">
                <a:ln>
                  <a:noFill/>
                </a:ln>
                <a:solidFill>
                  <a:srgbClr val="0070C0"/>
                </a:solidFill>
                <a:effectLst/>
                <a:uLnTx/>
                <a:uFillTx/>
                <a:latin typeface="Arial" panose="020B0604020202020204" pitchFamily="34" charset="0"/>
                <a:ea typeface="Arial Unicode MS" charset="0"/>
                <a:cs typeface="Arial" panose="020B0604020202020204" pitchFamily="34" charset="0"/>
              </a:rPr>
              <a:t>“Analytics helps us model and predict the outcomes of our strategies, enabling us to build a more robust business plan.”</a:t>
            </a:r>
          </a:p>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1200" b="1"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 </a:t>
            </a:r>
            <a:r>
              <a:rPr kumimoji="0" lang="en-GB" altLang="en-US" sz="1200" b="0" i="1" u="none" strike="noStrike" kern="0" cap="none" spc="0" normalizeH="0" baseline="0" noProof="0" dirty="0" err="1">
                <a:ln>
                  <a:noFill/>
                </a:ln>
                <a:solidFill>
                  <a:schemeClr val="tx2">
                    <a:lumMod val="60000"/>
                    <a:lumOff val="40000"/>
                  </a:schemeClr>
                </a:solidFill>
                <a:effectLst/>
                <a:uLnTx/>
                <a:uFillTx/>
                <a:latin typeface="Arial" panose="020B0604020202020204" pitchFamily="34" charset="0"/>
                <a:ea typeface="Arial Unicode MS" charset="0"/>
                <a:cs typeface="Arial" panose="020B0604020202020204" pitchFamily="34" charset="0"/>
              </a:rPr>
              <a:t>Bogomir</a:t>
            </a:r>
            <a:r>
              <a:rPr kumimoji="0" lang="en-GB"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Arial Unicode MS" charset="0"/>
                <a:cs typeface="Arial" panose="020B0604020202020204" pitchFamily="34" charset="0"/>
              </a:rPr>
              <a:t> </a:t>
            </a:r>
            <a:r>
              <a:rPr kumimoji="0" lang="en-GB" altLang="en-US" sz="1200" b="0" i="1" u="none" strike="noStrike" kern="0" cap="none" spc="0" normalizeH="0" baseline="0" noProof="0" dirty="0" err="1">
                <a:ln>
                  <a:noFill/>
                </a:ln>
                <a:solidFill>
                  <a:schemeClr val="tx2">
                    <a:lumMod val="60000"/>
                    <a:lumOff val="40000"/>
                  </a:schemeClr>
                </a:solidFill>
                <a:effectLst/>
                <a:uLnTx/>
                <a:uFillTx/>
                <a:latin typeface="Arial" panose="020B0604020202020204" pitchFamily="34" charset="0"/>
                <a:ea typeface="Arial Unicode MS" charset="0"/>
                <a:cs typeface="Arial" panose="020B0604020202020204" pitchFamily="34" charset="0"/>
              </a:rPr>
              <a:t>Jalovec</a:t>
            </a:r>
            <a:r>
              <a:rPr kumimoji="0" lang="en-GB"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Arial Unicode MS" charset="0"/>
                <a:cs typeface="Arial" panose="020B0604020202020204" pitchFamily="34" charset="0"/>
              </a:rPr>
              <a:t>, Strategy and Planning Controller, </a:t>
            </a:r>
            <a:r>
              <a:rPr kumimoji="0" lang="en-GB" altLang="en-US" sz="1200" b="0" i="1" u="none" strike="noStrike" kern="0" cap="none" spc="0" normalizeH="0" baseline="0" noProof="0" dirty="0" err="1">
                <a:ln>
                  <a:noFill/>
                </a:ln>
                <a:solidFill>
                  <a:schemeClr val="tx2">
                    <a:lumMod val="60000"/>
                    <a:lumOff val="40000"/>
                  </a:schemeClr>
                </a:solidFill>
                <a:effectLst/>
                <a:uLnTx/>
                <a:uFillTx/>
                <a:latin typeface="Arial" panose="020B0604020202020204" pitchFamily="34" charset="0"/>
                <a:ea typeface="Arial Unicode MS" charset="0"/>
                <a:cs typeface="Arial" panose="020B0604020202020204" pitchFamily="34" charset="0"/>
              </a:rPr>
              <a:t>Si.mobil</a:t>
            </a:r>
            <a:endParaRPr kumimoji="0" 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0045503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41707" t="5548" r="-509"/>
          <a:stretch/>
        </p:blipFill>
        <p:spPr>
          <a:xfrm>
            <a:off x="476250" y="1095375"/>
            <a:ext cx="4486275" cy="2640132"/>
          </a:xfrm>
          <a:prstGeom prst="rect">
            <a:avLst/>
          </a:prstGeom>
        </p:spPr>
      </p:pic>
      <p:sp>
        <p:nvSpPr>
          <p:cNvPr id="14" name="TextBox 6"/>
          <p:cNvSpPr txBox="1"/>
          <p:nvPr/>
        </p:nvSpPr>
        <p:spPr>
          <a:xfrm>
            <a:off x="452610" y="2958480"/>
            <a:ext cx="2750371" cy="648072"/>
          </a:xfrm>
          <a:prstGeom prst="rect">
            <a:avLst/>
          </a:prstGeom>
          <a:solidFill>
            <a:schemeClr val="bg1">
              <a:alpha val="90000"/>
            </a:schemeClr>
          </a:solidFill>
          <a:ln>
            <a:noFill/>
          </a:ln>
        </p:spPr>
        <p:txBody>
          <a:bodyPr wrap="square" lIns="72000" tIns="72000" rIns="72000" bIns="72000" anchor="t"/>
          <a:lstStyle/>
          <a:p>
            <a:pPr marL="63500" indent="-76200">
              <a:lnSpc>
                <a:spcPts val="1300"/>
              </a:lnSpc>
              <a:spcAft>
                <a:spcPts val="1100"/>
              </a:spcAft>
              <a:defRPr lang="en-US"/>
            </a:pPr>
            <a:r>
              <a:rPr lang="en-GB" sz="1200" b="1" i="1" dirty="0">
                <a:solidFill>
                  <a:srgbClr val="00639C"/>
                </a:solidFill>
                <a:latin typeface="Arial" panose="020B0604020202020204" pitchFamily="34" charset="0"/>
                <a:ea typeface="Lubalin Demi Italic for IBM" charset="77"/>
                <a:cs typeface="Arial" panose="020B0604020202020204" pitchFamily="34" charset="0"/>
              </a:rPr>
              <a:t>“We are transforming the financial reporting close into a more automated and efficient process.”</a:t>
            </a:r>
            <a:endParaRPr sz="800" dirty="0">
              <a:solidFill>
                <a:srgbClr val="00AFD8"/>
              </a:solidFill>
              <a:latin typeface="Arial" panose="020B0604020202020204" pitchFamily="34" charset="0"/>
              <a:ea typeface="HelvNeue Light for IBM" charset="77"/>
              <a:cs typeface="Arial" panose="020B0604020202020204" pitchFamily="34" charset="0"/>
            </a:endParaRPr>
          </a:p>
        </p:txBody>
      </p:sp>
      <p:sp>
        <p:nvSpPr>
          <p:cNvPr id="3" name="TextBox 3"/>
          <p:cNvSpPr txBox="1"/>
          <p:nvPr/>
        </p:nvSpPr>
        <p:spPr>
          <a:xfrm>
            <a:off x="2815200" y="4009480"/>
            <a:ext cx="4428000" cy="1734095"/>
          </a:xfrm>
          <a:prstGeom prst="rect">
            <a:avLst/>
          </a:prstGeom>
          <a:noFill/>
          <a:ln>
            <a:noFill/>
          </a:ln>
        </p:spPr>
        <p:txBody>
          <a:bodyPr wrap="square" lIns="0" tIns="0" rIns="0" bIns="0" anchor="t"/>
          <a:lstStyle/>
          <a:p>
            <a:pPr>
              <a:spcAft>
                <a:spcPts val="800"/>
              </a:spcAft>
              <a:defRPr lang="en-US"/>
            </a:pPr>
            <a:r>
              <a:rPr lang="en-US" sz="2800" b="1" dirty="0">
                <a:solidFill>
                  <a:srgbClr val="00639C"/>
                </a:solidFill>
                <a:latin typeface="Arial" panose="020B0604020202020204" pitchFamily="34" charset="0"/>
                <a:ea typeface="Lubalin Demi for IBM" charset="77"/>
                <a:cs typeface="Arial" panose="020B0604020202020204" pitchFamily="34" charset="0"/>
              </a:rPr>
              <a:t>Canadian National Railway Company</a:t>
            </a:r>
            <a:endParaRPr sz="2800" b="1" dirty="0">
              <a:solidFill>
                <a:srgbClr val="00639C"/>
              </a:solidFill>
              <a:latin typeface="Arial" panose="020B0604020202020204" pitchFamily="34" charset="0"/>
              <a:ea typeface="Lubalin Demi for IBM" charset="77"/>
              <a:cs typeface="Arial" panose="020B0604020202020204" pitchFamily="34" charset="0"/>
            </a:endParaRPr>
          </a:p>
          <a:p>
            <a:pPr>
              <a:spcAft>
                <a:spcPts val="1500"/>
              </a:spcAft>
              <a:defRPr lang="en-US"/>
            </a:pPr>
            <a:r>
              <a:rPr lang="en-US" sz="2400" b="1" dirty="0">
                <a:solidFill>
                  <a:srgbClr val="00AFD8"/>
                </a:solidFill>
                <a:latin typeface="Arial" panose="020B0604020202020204" pitchFamily="34" charset="0"/>
                <a:ea typeface="Lubalin Demi for IBM" charset="77"/>
                <a:cs typeface="Arial" panose="020B0604020202020204" pitchFamily="34" charset="0"/>
              </a:rPr>
              <a:t>Taking </a:t>
            </a:r>
            <a:r>
              <a:rPr lang="en-GB" sz="2400" b="1" dirty="0">
                <a:solidFill>
                  <a:srgbClr val="00AFD8"/>
                </a:solidFill>
                <a:latin typeface="Arial" panose="020B0604020202020204" pitchFamily="34" charset="0"/>
                <a:ea typeface="Lubalin Demi for IBM" charset="77"/>
                <a:cs typeface="Arial" panose="020B0604020202020204" pitchFamily="34" charset="0"/>
              </a:rPr>
              <a:t>financial reporting to the next level </a:t>
            </a:r>
            <a:endParaRPr sz="2400" b="1" dirty="0">
              <a:solidFill>
                <a:srgbClr val="00AFD8"/>
              </a:solidFill>
              <a:latin typeface="Arial" panose="020B0604020202020204" pitchFamily="34" charset="0"/>
              <a:ea typeface="Lubalin Demi for IBM" charset="77"/>
              <a:cs typeface="Arial" panose="020B0604020202020204" pitchFamily="34" charset="0"/>
            </a:endParaRPr>
          </a:p>
        </p:txBody>
      </p:sp>
      <p:sp>
        <p:nvSpPr>
          <p:cNvPr id="4" name="TextBox 4"/>
          <p:cNvSpPr txBox="1"/>
          <p:nvPr/>
        </p:nvSpPr>
        <p:spPr>
          <a:xfrm>
            <a:off x="5173200" y="1241799"/>
            <a:ext cx="2426989" cy="1035675"/>
          </a:xfrm>
          <a:prstGeom prst="rect">
            <a:avLst/>
          </a:prstGeom>
          <a:noFill/>
          <a:ln>
            <a:noFill/>
          </a:ln>
        </p:spPr>
        <p:txBody>
          <a:bodyPr wrap="square" lIns="0" tIns="0" rIns="0" bIns="0" anchor="t"/>
          <a:lstStyle/>
          <a:p>
            <a:pPr>
              <a:spcAft>
                <a:spcPts val="400"/>
              </a:spcAft>
              <a:defRPr lang="en-US"/>
            </a:pPr>
            <a:r>
              <a:rPr sz="1200" b="1" dirty="0">
                <a:solidFill>
                  <a:srgbClr val="FFFFFF"/>
                </a:solidFill>
                <a:latin typeface="Arial" panose="020B0604020202020204" pitchFamily="34" charset="0"/>
                <a:ea typeface="Lubalin Demi for IBM" charset="77"/>
                <a:cs typeface="Arial" panose="020B0604020202020204" pitchFamily="34" charset="0"/>
              </a:rPr>
              <a:t>Business challenge</a:t>
            </a:r>
          </a:p>
          <a:p>
            <a:pPr>
              <a:spcAft>
                <a:spcPts val="500"/>
              </a:spcAft>
              <a:defRPr lang="en-US"/>
            </a:pPr>
            <a:r>
              <a:rPr lang="en-GB" sz="1000" dirty="0">
                <a:latin typeface="Arial" panose="020B0604020202020204" pitchFamily="34" charset="0"/>
                <a:ea typeface="HelvNeue Light for IBM" charset="77"/>
                <a:cs typeface="Arial" panose="020B0604020202020204" pitchFamily="34" charset="0"/>
              </a:rPr>
              <a:t>Canadian National Railway Company (CN) wanted to improve its disclosure management process and take pressure off its finance team by being more efficient and transforming data into insights. </a:t>
            </a:r>
            <a:endParaRPr sz="800" dirty="0">
              <a:latin typeface="Arial" panose="020B0604020202020204" pitchFamily="34" charset="0"/>
              <a:ea typeface="HelvNeue Light for IBM" charset="77"/>
              <a:cs typeface="Arial" panose="020B0604020202020204" pitchFamily="34" charset="0"/>
            </a:endParaRPr>
          </a:p>
        </p:txBody>
      </p:sp>
      <p:sp>
        <p:nvSpPr>
          <p:cNvPr id="5" name="TextBox 5"/>
          <p:cNvSpPr txBox="1"/>
          <p:nvPr/>
        </p:nvSpPr>
        <p:spPr>
          <a:xfrm>
            <a:off x="5173201" y="2307455"/>
            <a:ext cx="2426988" cy="1329078"/>
          </a:xfrm>
          <a:prstGeom prst="rect">
            <a:avLst/>
          </a:prstGeom>
          <a:noFill/>
          <a:ln>
            <a:noFill/>
          </a:ln>
        </p:spPr>
        <p:txBody>
          <a:bodyPr wrap="square" lIns="0" tIns="0" rIns="0" bIns="0" anchor="t"/>
          <a:lstStyle/>
          <a:p>
            <a:pPr>
              <a:spcAft>
                <a:spcPts val="400"/>
              </a:spcAft>
              <a:defRPr lang="en-US"/>
            </a:pPr>
            <a:r>
              <a:rPr sz="1200" b="1" dirty="0">
                <a:solidFill>
                  <a:srgbClr val="FFFFFF"/>
                </a:solidFill>
                <a:latin typeface="Arial" panose="020B0604020202020204" pitchFamily="34" charset="0"/>
                <a:ea typeface="Lubalin Demi for IBM" charset="77"/>
                <a:cs typeface="Arial" panose="020B0604020202020204" pitchFamily="34" charset="0"/>
              </a:rPr>
              <a:t>Transformation</a:t>
            </a:r>
          </a:p>
          <a:p>
            <a:pPr>
              <a:spcAft>
                <a:spcPts val="500"/>
              </a:spcAft>
              <a:defRPr lang="en-US"/>
            </a:pPr>
            <a:r>
              <a:rPr lang="en-GB" sz="1000" dirty="0">
                <a:latin typeface="Arial" panose="020B0604020202020204" pitchFamily="34" charset="0"/>
                <a:ea typeface="HelvNeue Light for IBM" charset="77"/>
                <a:cs typeface="Arial" panose="020B0604020202020204" pitchFamily="34" charset="0"/>
              </a:rPr>
              <a:t>The company is replacing </a:t>
            </a:r>
            <a:br>
              <a:rPr lang="en-GB" sz="1000" dirty="0">
                <a:latin typeface="Arial" panose="020B0604020202020204" pitchFamily="34" charset="0"/>
                <a:ea typeface="HelvNeue Light for IBM" charset="77"/>
                <a:cs typeface="Arial" panose="020B0604020202020204" pitchFamily="34" charset="0"/>
              </a:rPr>
            </a:br>
            <a:r>
              <a:rPr lang="en-GB" sz="1000" dirty="0">
                <a:latin typeface="Arial" panose="020B0604020202020204" pitchFamily="34" charset="0"/>
                <a:ea typeface="HelvNeue Light for IBM" charset="77"/>
                <a:cs typeface="Arial" panose="020B0604020202020204" pitchFamily="34" charset="0"/>
              </a:rPr>
              <a:t>spreadsheet-based processes with an integrated analytics and disclosure management solution. With integrated data from multiple sources, accounting teams can deliver timely financial statements and executive reports. </a:t>
            </a:r>
            <a:endParaRPr sz="1000" dirty="0">
              <a:latin typeface="Arial" panose="020B0604020202020204" pitchFamily="34" charset="0"/>
              <a:ea typeface="HelvNeue Light for IBM" charset="77"/>
              <a:cs typeface="Arial" panose="020B0604020202020204" pitchFamily="34" charset="0"/>
            </a:endParaRPr>
          </a:p>
        </p:txBody>
      </p:sp>
      <p:sp>
        <p:nvSpPr>
          <p:cNvPr id="7" name="TextBox 7"/>
          <p:cNvSpPr txBox="1"/>
          <p:nvPr/>
        </p:nvSpPr>
        <p:spPr>
          <a:xfrm>
            <a:off x="7907659" y="2717800"/>
            <a:ext cx="1587340" cy="650240"/>
          </a:xfrm>
          <a:prstGeom prst="rect">
            <a:avLst/>
          </a:prstGeom>
          <a:noFill/>
          <a:ln>
            <a:noFill/>
          </a:ln>
        </p:spPr>
        <p:txBody>
          <a:bodyPr wrap="square" lIns="0" tIns="0" rIns="0" bIns="0" anchor="t"/>
          <a:lstStyle/>
          <a:p>
            <a:pPr>
              <a:lnSpc>
                <a:spcPts val="1100"/>
              </a:lnSpc>
              <a:spcAft>
                <a:spcPts val="1100"/>
              </a:spcAft>
              <a:defRPr lang="en-US"/>
            </a:pPr>
            <a:r>
              <a:rPr lang="en-GB" sz="900" b="1" dirty="0">
                <a:solidFill>
                  <a:srgbClr val="FFFFFF"/>
                </a:solidFill>
                <a:latin typeface="Arial" panose="020B0604020202020204" pitchFamily="34" charset="0"/>
                <a:ea typeface="HelvNeue Medium for IBM" charset="77"/>
                <a:cs typeface="Arial" panose="020B0604020202020204" pitchFamily="34" charset="0"/>
              </a:rPr>
              <a:t>Alain Senechal</a:t>
            </a:r>
            <a:br>
              <a:rPr lang="en-GB" sz="900" b="1" dirty="0">
                <a:solidFill>
                  <a:srgbClr val="FFFFFF"/>
                </a:solidFill>
                <a:latin typeface="Arial" panose="020B0604020202020204" pitchFamily="34" charset="0"/>
                <a:ea typeface="HelvNeue Medium for IBM" charset="77"/>
                <a:cs typeface="Arial" panose="020B0604020202020204" pitchFamily="34" charset="0"/>
              </a:rPr>
            </a:br>
            <a:r>
              <a:rPr lang="en-GB" sz="900" b="1" dirty="0">
                <a:solidFill>
                  <a:srgbClr val="FFFFFF"/>
                </a:solidFill>
                <a:latin typeface="Arial" panose="020B0604020202020204" pitchFamily="34" charset="0"/>
                <a:ea typeface="HelvNeue Medium for IBM" charset="77"/>
                <a:cs typeface="Arial" panose="020B0604020202020204" pitchFamily="34" charset="0"/>
              </a:rPr>
              <a:t>Assistant Comptroller</a:t>
            </a:r>
            <a:br>
              <a:rPr lang="en-GB" sz="900" b="1" dirty="0">
                <a:solidFill>
                  <a:srgbClr val="FFFFFF"/>
                </a:solidFill>
                <a:latin typeface="Arial" panose="020B0604020202020204" pitchFamily="34" charset="0"/>
                <a:ea typeface="HelvNeue Medium for IBM" charset="77"/>
                <a:cs typeface="Arial" panose="020B0604020202020204" pitchFamily="34" charset="0"/>
              </a:rPr>
            </a:br>
            <a:r>
              <a:rPr lang="en-GB" sz="900" b="1" dirty="0">
                <a:solidFill>
                  <a:srgbClr val="FFFFFF"/>
                </a:solidFill>
                <a:latin typeface="Arial" panose="020B0604020202020204" pitchFamily="34" charset="0"/>
                <a:ea typeface="HelvNeue Medium for IBM" charset="77"/>
                <a:cs typeface="Arial" panose="020B0604020202020204" pitchFamily="34" charset="0"/>
              </a:rPr>
              <a:t>Canadian National </a:t>
            </a:r>
            <a:br>
              <a:rPr lang="en-GB" sz="900" b="1" dirty="0">
                <a:solidFill>
                  <a:srgbClr val="FFFFFF"/>
                </a:solidFill>
                <a:latin typeface="Arial" panose="020B0604020202020204" pitchFamily="34" charset="0"/>
                <a:ea typeface="HelvNeue Medium for IBM" charset="77"/>
                <a:cs typeface="Arial" panose="020B0604020202020204" pitchFamily="34" charset="0"/>
              </a:rPr>
            </a:br>
            <a:r>
              <a:rPr lang="en-GB" sz="900" b="1" dirty="0">
                <a:solidFill>
                  <a:srgbClr val="FFFFFF"/>
                </a:solidFill>
                <a:latin typeface="Arial" panose="020B0604020202020204" pitchFamily="34" charset="0"/>
                <a:ea typeface="HelvNeue Medium for IBM" charset="77"/>
                <a:cs typeface="Arial" panose="020B0604020202020204" pitchFamily="34" charset="0"/>
              </a:rPr>
              <a:t>Railway Company</a:t>
            </a:r>
            <a:endParaRPr sz="900" b="1" dirty="0">
              <a:solidFill>
                <a:srgbClr val="FFFFFF"/>
              </a:solidFill>
              <a:latin typeface="Arial" panose="020B0604020202020204" pitchFamily="34" charset="0"/>
              <a:ea typeface="HelvNeue Medium for IBM" charset="77"/>
              <a:cs typeface="Arial" panose="020B0604020202020204" pitchFamily="34" charset="0"/>
            </a:endParaRPr>
          </a:p>
        </p:txBody>
      </p:sp>
      <p:sp>
        <p:nvSpPr>
          <p:cNvPr id="8" name="TextBox 8"/>
          <p:cNvSpPr txBox="1"/>
          <p:nvPr/>
        </p:nvSpPr>
        <p:spPr>
          <a:xfrm>
            <a:off x="2815200" y="5998029"/>
            <a:ext cx="4428000" cy="1327433"/>
          </a:xfrm>
          <a:prstGeom prst="rect">
            <a:avLst/>
          </a:prstGeom>
          <a:noFill/>
          <a:ln>
            <a:noFill/>
          </a:ln>
        </p:spPr>
        <p:txBody>
          <a:bodyPr wrap="square" lIns="0" tIns="0" rIns="0" bIns="0" anchor="t"/>
          <a:lstStyle/>
          <a:p>
            <a:pPr>
              <a:spcAft>
                <a:spcPts val="9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Canadian National Railway Company (CN) is a true backbone of the economy whose team of approximately 25,000 railroaders transports more than </a:t>
            </a:r>
            <a:br>
              <a:rPr lang="en-GB" sz="1000" dirty="0">
                <a:solidFill>
                  <a:srgbClr val="59595B"/>
                </a:solidFill>
                <a:latin typeface="Arial" panose="020B0604020202020204" pitchFamily="34" charset="0"/>
                <a:ea typeface="HelvNeue Light for IBM" charset="77"/>
                <a:cs typeface="Arial" panose="020B0604020202020204" pitchFamily="34" charset="0"/>
              </a:rPr>
            </a:br>
            <a:r>
              <a:rPr lang="en-GB" sz="1000" dirty="0">
                <a:solidFill>
                  <a:srgbClr val="59595B"/>
                </a:solidFill>
                <a:latin typeface="Arial" panose="020B0604020202020204" pitchFamily="34" charset="0"/>
                <a:ea typeface="HelvNeue Light for IBM" charset="77"/>
                <a:cs typeface="Arial" panose="020B0604020202020204" pitchFamily="34" charset="0"/>
              </a:rPr>
              <a:t>CAD250 billion worth of goods annually for a wide range of business sectors, ranging from resource products to manufactured products to consumer goods, across a rail network of approximately 20,000 route-miles spanning Canada and mid-America.</a:t>
            </a:r>
            <a:endParaRPr sz="1000" dirty="0">
              <a:solidFill>
                <a:srgbClr val="59595B"/>
              </a:solidFill>
              <a:latin typeface="Arial" panose="020B0604020202020204" pitchFamily="34" charset="0"/>
              <a:ea typeface="HelvNeue Light for IBM" charset="77"/>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a:lnSpc>
                <a:spcPts val="1300"/>
              </a:lnSpc>
              <a:defRPr lang="en-US"/>
            </a:pPr>
            <a:endParaRPr sz="950" spc="-14">
              <a:solidFill>
                <a:srgbClr val="EC008B"/>
              </a:solidFill>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37360" cy="2509968"/>
        </p:xfrm>
        <a:graphic>
          <a:graphicData uri="http://schemas.openxmlformats.org/drawingml/2006/table">
            <a:tbl>
              <a:tblPr/>
              <a:tblGrid>
                <a:gridCol w="1737360">
                  <a:extLst>
                    <a:ext uri="{9D8B030D-6E8A-4147-A177-3AD203B41FA5}">
                      <a16:colId xmlns:a16="http://schemas.microsoft.com/office/drawing/2014/main" val="20000"/>
                    </a:ext>
                  </a:extLst>
                </a:gridCol>
              </a:tblGrid>
              <a:tr h="241300">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18288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Saves time </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521320">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on data collection and validation, permitting staff to focus on analysis </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18288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Boosts scalability </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558628">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to support increasing demand for a variety of reporting requirements </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36576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Increases collaboration </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457200">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and breaks down silos with new workflow and dashboards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6"/>
            <a:ext cx="2070000" cy="864290"/>
          </a:xfrm>
          <a:prstGeom prst="rect">
            <a:avLst/>
          </a:prstGeom>
          <a:solidFill>
            <a:srgbClr val="00AFD9"/>
          </a:solidFill>
          <a:ln>
            <a:noFill/>
          </a:ln>
        </p:spPr>
        <p:txBody>
          <a:bodyPr wrap="square" lIns="101600" tIns="101600" rIns="101600" bIns="101600" anchor="t"/>
          <a:lstStyle/>
          <a:p>
            <a:pPr>
              <a:lnSpc>
                <a:spcPts val="1000"/>
              </a:lnSpc>
              <a:spcAft>
                <a:spcPts val="400"/>
              </a:spcAft>
              <a:defRPr lang="en-US"/>
            </a:pPr>
            <a:r>
              <a:rPr sz="1200" b="1" dirty="0">
                <a:solidFill>
                  <a:srgbClr val="FFFFFF"/>
                </a:solidFill>
                <a:latin typeface="Arial" panose="020B0604020202020204" pitchFamily="34" charset="0"/>
                <a:ea typeface="Lubalin Demi for IBM" charset="77"/>
                <a:cs typeface="Arial" panose="020B0604020202020204" pitchFamily="34" charset="0"/>
              </a:rPr>
              <a:t>Solution components</a:t>
            </a:r>
            <a:endParaRPr sz="1200" dirty="0">
              <a:solidFill>
                <a:srgbClr val="FFFFFF"/>
              </a:solidFill>
              <a:latin typeface="Lubalin Demi for IBM" charset="77"/>
              <a:ea typeface="Lubalin Demi for IBM" charset="77"/>
              <a:cs typeface="Lubalin Demi for IBM" charset="77"/>
            </a:endParaRPr>
          </a:p>
          <a:p>
            <a:pPr marL="88900" indent="-88900">
              <a:lnSpc>
                <a:spcPts val="1000"/>
              </a:lnSpc>
              <a:spcAft>
                <a:spcPts val="400"/>
              </a:spcAft>
              <a:buClr>
                <a:schemeClr val="bg1"/>
              </a:buClr>
              <a:buSzPct val="100000"/>
              <a:buFont typeface="Arial" panose="020B0604020202020204" pitchFamily="34" charset="0"/>
              <a:buChar char="•"/>
              <a:tabLst>
                <a:tab pos="88900" algn="l"/>
              </a:tabLst>
              <a:defRPr/>
            </a:pPr>
            <a:r>
              <a:rPr lang="en-US" sz="1000" dirty="0">
                <a:latin typeface="Arial" panose="020B0604020202020204" pitchFamily="34" charset="0"/>
                <a:ea typeface="HelvNeue Light for IBM" charset="77"/>
                <a:cs typeface="Arial" panose="020B0604020202020204" pitchFamily="34" charset="0"/>
              </a:rPr>
              <a:t>IBM® Cognos® Disclosure Management</a:t>
            </a:r>
          </a:p>
          <a:p>
            <a:pPr marL="88900" indent="-88900">
              <a:lnSpc>
                <a:spcPts val="1000"/>
              </a:lnSpc>
              <a:spcAft>
                <a:spcPts val="400"/>
              </a:spcAft>
              <a:buClr>
                <a:schemeClr val="bg1"/>
              </a:buClr>
              <a:buSzPct val="100000"/>
              <a:buFont typeface="Arial" panose="020B0604020202020204" pitchFamily="34" charset="0"/>
              <a:buChar char="•"/>
              <a:tabLst>
                <a:tab pos="88900" algn="l"/>
              </a:tabLst>
              <a:defRPr/>
            </a:pPr>
            <a:r>
              <a:rPr lang="en-US" sz="1000" dirty="0">
                <a:latin typeface="Arial" panose="020B0604020202020204" pitchFamily="34" charset="0"/>
                <a:ea typeface="HelvNeue Light for IBM" charset="77"/>
                <a:cs typeface="Arial" panose="020B0604020202020204" pitchFamily="34" charset="0"/>
              </a:rPr>
              <a:t>IBM Cognos TM1®</a:t>
            </a:r>
          </a:p>
          <a:p>
            <a:pPr marL="88900" indent="-88900">
              <a:lnSpc>
                <a:spcPts val="1000"/>
              </a:lnSpc>
              <a:spcAft>
                <a:spcPts val="400"/>
              </a:spcAft>
              <a:tabLst>
                <a:tab pos="0" algn="l"/>
              </a:tabLst>
              <a:defRPr lang="en-US"/>
            </a:pPr>
            <a:r>
              <a:rPr lang="en-US" sz="1000" dirty="0">
                <a:latin typeface="Arial" panose="020B0604020202020204" pitchFamily="34" charset="0"/>
                <a:ea typeface="HelvNeue Light for IBM" charset="77"/>
                <a:cs typeface="Arial" panose="020B0604020202020204" pitchFamily="34" charset="0"/>
              </a:rPr>
              <a:t>		</a:t>
            </a: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eaLnBrk="1" hangingPunct="1"/>
            <a:r>
              <a:rPr lang="en-US" altLang="en-US" sz="1100" b="1" dirty="0">
                <a:solidFill>
                  <a:srgbClr val="00639C"/>
                </a:solidFill>
              </a:rPr>
              <a:t>Share this</a:t>
            </a:r>
            <a:endParaRPr lang="en-IN" altLang="en-US" sz="1100" dirty="0"/>
          </a:p>
        </p:txBody>
      </p:sp>
      <p:pic>
        <p:nvPicPr>
          <p:cNvPr id="2" name="Picture 1">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6" invalidUrl="https://www.linkedin.com/shareArticle?mini=true&amp;url=http://ibm.co/1NfT0dG&amp;title=Canadian National Railway Company takes financial reporting to the next level&amp;summary=&amp;source="/>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10" invalidUrl="https://twitter.com/home?status=http://ibm.co/1NfT0dG via @ibmclientvoices"/>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70443" y="465864"/>
            <a:ext cx="1549332" cy="246221"/>
          </a:xfrm>
          <a:prstGeom prst="rect">
            <a:avLst/>
          </a:prstGeom>
          <a:noFill/>
        </p:spPr>
        <p:txBody>
          <a:bodyPr wrap="square" rtlCol="0">
            <a:spAutoFit/>
          </a:bodyPr>
          <a:lstStyle/>
          <a:p>
            <a:pPr algn="ctr"/>
            <a:r>
              <a:rPr lang="en-GB" sz="1000" dirty="0">
                <a:latin typeface="Arial" panose="020B0604020202020204" pitchFamily="34" charset="0"/>
                <a:cs typeface="Arial" panose="020B0604020202020204" pitchFamily="34" charset="0"/>
              </a:rPr>
              <a:t>Travel &amp; Transportation</a:t>
            </a:r>
          </a:p>
        </p:txBody>
      </p:sp>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30370" y="502489"/>
            <a:ext cx="944709" cy="354266"/>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07659" y="1262413"/>
            <a:ext cx="1355166" cy="1355166"/>
          </a:xfrm>
          <a:prstGeom prst="rect">
            <a:avLst/>
          </a:prstGeom>
        </p:spPr>
      </p:pic>
    </p:spTree>
    <p:extLst>
      <p:ext uri="{BB962C8B-B14F-4D97-AF65-F5344CB8AC3E}">
        <p14:creationId xmlns:p14="http://schemas.microsoft.com/office/powerpoint/2010/main" val="3678446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25900"/>
            <a:ext cx="4428000" cy="3121708"/>
          </a:xfrm>
          <a:prstGeom prst="rect">
            <a:avLst/>
          </a:prstGeom>
          <a:noFill/>
          <a:ln>
            <a:noFill/>
          </a:ln>
        </p:spPr>
        <p:txBody>
          <a:bodyPr wrap="square" lIns="0" tIns="0" rIns="0" bIns="0" anchor="t"/>
          <a:lstStyle/>
          <a:p>
            <a:pPr marL="0" marR="0" lvl="0" indent="0" algn="l" defTabSz="914400" rtl="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Qantas Freight</a:t>
            </a:r>
          </a:p>
          <a:p>
            <a:pPr marL="0" marR="0" lvl="0" indent="0" algn="l" defTabSz="914400" rtl="0" eaLnBrk="1" fontAlgn="auto" latinLnBrk="0" hangingPunct="1">
              <a:lnSpc>
                <a:spcPct val="100000"/>
              </a:lnSpc>
              <a:spcBef>
                <a:spcPts val="0"/>
              </a:spcBef>
              <a:spcAft>
                <a:spcPts val="800"/>
              </a:spcAft>
              <a:buClrTx/>
              <a:buSzTx/>
              <a:buFontTx/>
              <a:buNone/>
              <a:tabLst/>
              <a:defRPr lang="en-US"/>
            </a:pPr>
            <a:r>
              <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Improves Performance with advance analytics and integrated online and mobile services</a:t>
            </a:r>
            <a:endPar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endParaRPr>
          </a:p>
        </p:txBody>
      </p:sp>
      <p:sp>
        <p:nvSpPr>
          <p:cNvPr id="4" name="TextBox 4"/>
          <p:cNvSpPr txBox="1"/>
          <p:nvPr/>
        </p:nvSpPr>
        <p:spPr>
          <a:xfrm>
            <a:off x="5173200" y="1241799"/>
            <a:ext cx="4243516" cy="1155679"/>
          </a:xfrm>
          <a:prstGeom prst="rect">
            <a:avLst/>
          </a:prstGeom>
          <a:noFill/>
          <a:ln>
            <a:noFill/>
          </a:ln>
        </p:spPr>
        <p:txBody>
          <a:bodyPr wrap="square" lIns="0" tIns="0" rIns="0" bIns="0" anchor="t"/>
          <a:lstStyle/>
          <a:p>
            <a:pPr marL="0" marR="0" lvl="0" indent="0" algn="l" defTabSz="914400" rtl="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Qantas Freight in Australia wanted to improve customer service by providing greater visibility of shipments across the supply chain. The company also sought to reduce bottlenecks in the import collection process and reduce paper consumption to meet international best practices.</a:t>
            </a:r>
            <a:endPar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440"/>
              </a:spcBef>
              <a:spcAft>
                <a:spcPts val="0"/>
              </a:spcAft>
              <a:buClrTx/>
              <a:buSzTx/>
              <a:buFont typeface="Times New Roman" pitchFamily="16" charset="0"/>
              <a:buNone/>
              <a:tabLst/>
              <a:defRPr/>
            </a:pPr>
            <a:endParaRPr kumimoji="0" lang="en-US" sz="800" b="1"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algn="l" defTabSz="914400" rtl="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500"/>
              </a:spcAft>
              <a:buClrTx/>
              <a:buSzTx/>
              <a:buFontTx/>
              <a:buNone/>
              <a:tabLst/>
              <a:defRPr lang="en-US"/>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algn="l" defTabSz="914400" rtl="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5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b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5" name="TextBox 5"/>
          <p:cNvSpPr txBox="1"/>
          <p:nvPr/>
        </p:nvSpPr>
        <p:spPr>
          <a:xfrm>
            <a:off x="5173200" y="2281083"/>
            <a:ext cx="4392688" cy="1158172"/>
          </a:xfrm>
          <a:prstGeom prst="rect">
            <a:avLst/>
          </a:prstGeom>
          <a:noFill/>
          <a:ln>
            <a:noFill/>
          </a:ln>
        </p:spPr>
        <p:txBody>
          <a:bodyPr wrap="square" lIns="0" tIns="0" rIns="0" bIns="0" anchor="t"/>
          <a:lstStyle/>
          <a:p>
            <a:pPr marL="0" marR="0" lvl="0" indent="0" algn="l" defTabSz="914400" rtl="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algn="l" defTabSz="914400" rtl="0" eaLnBrk="1" fontAlgn="auto" latinLnBrk="0" hangingPunct="1">
              <a:lnSpc>
                <a:spcPct val="100000"/>
              </a:lnSpc>
              <a:spcBef>
                <a:spcPts val="0"/>
              </a:spcBef>
              <a:spcAft>
                <a:spcPts val="400"/>
              </a:spcAft>
              <a:buClrTx/>
              <a:buSzTx/>
              <a:buFontTx/>
              <a:buNone/>
              <a:tabLst/>
              <a:defRPr lang="en-US"/>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Implementing self-serve kiosks, tablet-based warehouse equipment and paperless waybills helped Qantas Freight streamline and speed its warehouse operations. The company improved customer satisfaction by providing its customers with near-real-time visibility into their shipments through mobile applications. Additionally, business analytics insights improve quality management processes and optimize operations. Qantas Freight now has the insight it needs to continually improve service delivery to its customers.</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endParaRPr>
          </a:p>
        </p:txBody>
      </p:sp>
      <p:sp>
        <p:nvSpPr>
          <p:cNvPr id="8" name="TextBox 8"/>
          <p:cNvSpPr txBox="1"/>
          <p:nvPr/>
        </p:nvSpPr>
        <p:spPr>
          <a:xfrm>
            <a:off x="2815200" y="6154994"/>
            <a:ext cx="4428000" cy="914868"/>
          </a:xfrm>
          <a:prstGeom prst="rect">
            <a:avLst/>
          </a:prstGeom>
          <a:noFill/>
          <a:ln>
            <a:noFill/>
          </a:ln>
        </p:spPr>
        <p:txBody>
          <a:bodyPr wrap="square" lIns="0" tIns="0" rIns="0" bIns="0" anchor="t"/>
          <a:lstStyle/>
          <a:p>
            <a:pPr marL="0" marR="0" lvl="0" indent="0" algn="l" defTabSz="914400" rtl="0" eaLnBrk="1" fontAlgn="auto" latinLnBrk="0" hangingPunct="1">
              <a:lnSpc>
                <a:spcPct val="100000"/>
              </a:lnSpc>
              <a:spcBef>
                <a:spcPts val="144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Qantas Freight is Australia’s largest cargo-handling terminal operator. With cargo facilities in Australia and Los Angeles, the company is regarded as an industry leader in e-freight systems and is consistently ranked highly in International Air Transport Association (IATA) performance benchmarks.</a:t>
            </a:r>
            <a:endParaRPr kumimoji="0" lang="en-US" sz="1000" b="0" i="0" u="none" strike="noStrike" kern="50" cap="none" spc="0" normalizeH="0" baseline="0" noProof="0" dirty="0">
              <a:ln>
                <a:noFill/>
              </a:ln>
              <a:solidFill>
                <a:srgbClr val="808080"/>
              </a:solidFill>
              <a:effectLst/>
              <a:uLnTx/>
              <a:uFillTx/>
              <a:latin typeface="Arial" panose="020B0604020202020204" pitchFamily="34" charset="0"/>
              <a:ea typeface="Arial Unicode MS"/>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algn="l" defTabSz="914400" rtl="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922206" cy="3559313"/>
        </p:xfrm>
        <a:graphic>
          <a:graphicData uri="http://schemas.openxmlformats.org/drawingml/2006/table">
            <a:tbl>
              <a:tblPr/>
              <a:tblGrid>
                <a:gridCol w="1922206">
                  <a:extLst>
                    <a:ext uri="{9D8B030D-6E8A-4147-A177-3AD203B41FA5}">
                      <a16:colId xmlns:a16="http://schemas.microsoft.com/office/drawing/2014/main" val="20000"/>
                    </a:ext>
                  </a:extLst>
                </a:gridCol>
              </a:tblGrid>
              <a:tr h="213360">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292846">
                <a:tc>
                  <a:txBody>
                    <a:bodyPr/>
                    <a:lstStyle/>
                    <a:p>
                      <a:pPr marL="50800" marR="50800" lvl="0" indent="0">
                        <a:lnSpc>
                          <a:spcPct val="100000"/>
                        </a:lnSpc>
                        <a:spcAft>
                          <a:spcPts val="600"/>
                        </a:spcAft>
                        <a:defRPr lang="en-US"/>
                      </a:pPr>
                      <a:r>
                        <a:rPr lang="en-US" sz="1200" b="1" baseline="0" dirty="0">
                          <a:solidFill>
                            <a:srgbClr val="00AFD8"/>
                          </a:solidFill>
                          <a:latin typeface="Arial" panose="020B0604020202020204" pitchFamily="34" charset="0"/>
                          <a:ea typeface="HelvNeue Bold for IBM" charset="77"/>
                          <a:cs typeface="Arial" panose="020B0604020202020204" pitchFamily="34" charset="0"/>
                        </a:rPr>
                        <a:t>Reduced</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89012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US" altLang="en-US" sz="1000" dirty="0">
                          <a:latin typeface="Arial" panose="020B0604020202020204" pitchFamily="34" charset="0"/>
                          <a:cs typeface="Arial" panose="020B0604020202020204" pitchFamily="34" charset="0"/>
                        </a:rPr>
                        <a:t>Freight</a:t>
                      </a:r>
                      <a:r>
                        <a:rPr lang="en-US" altLang="en-US" sz="1000" baseline="0" dirty="0">
                          <a:latin typeface="Arial" panose="020B0604020202020204" pitchFamily="34" charset="0"/>
                          <a:cs typeface="Arial" panose="020B0604020202020204" pitchFamily="34" charset="0"/>
                        </a:rPr>
                        <a:t> – Processing time from 60 minutes to 60 seconds</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292846">
                <a:tc>
                  <a:txBody>
                    <a:bodyPr/>
                    <a:lstStyle/>
                    <a:p>
                      <a:pPr marL="50800" marR="50800" lvl="0" indent="0">
                        <a:lnSpc>
                          <a:spcPct val="100000"/>
                        </a:lnSpc>
                        <a:spcAft>
                          <a:spcPts val="600"/>
                        </a:spcAft>
                        <a:defRPr lang="en-US"/>
                      </a:pPr>
                      <a:r>
                        <a:rPr lang="en-US" sz="1200" b="1" baseline="0" dirty="0">
                          <a:solidFill>
                            <a:srgbClr val="00AFD8"/>
                          </a:solidFill>
                          <a:latin typeface="Arial" panose="020B0604020202020204" pitchFamily="34" charset="0"/>
                          <a:ea typeface="HelvNeue Bold for IBM" charset="77"/>
                          <a:cs typeface="Arial" panose="020B0604020202020204" pitchFamily="34" charset="0"/>
                        </a:rPr>
                        <a:t>Helping</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86360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ea typeface="+mn-ea"/>
                          <a:cs typeface="Arial" panose="020B0604020202020204" pitchFamily="34" charset="0"/>
                        </a:rPr>
                        <a:t>Raise</a:t>
                      </a:r>
                      <a:r>
                        <a:rPr lang="en-GB" altLang="en-US" sz="1000" baseline="0" dirty="0">
                          <a:solidFill>
                            <a:schemeClr val="tx1"/>
                          </a:solidFill>
                          <a:latin typeface="Arial" panose="020B0604020202020204" pitchFamily="34" charset="0"/>
                          <a:ea typeface="+mn-ea"/>
                          <a:cs typeface="Arial" panose="020B0604020202020204" pitchFamily="34" charset="0"/>
                        </a:rPr>
                        <a:t> staff Productivity and increase Customer Satisfaction</a:t>
                      </a:r>
                      <a:endParaRPr lang="en-US" altLang="en-US" sz="1000" dirty="0">
                        <a:latin typeface="Arial" panose="020B0604020202020204" pitchFamily="34" charset="0"/>
                        <a:ea typeface="MS PGothic" panose="020B0600070205080204" pitchFamily="34" charset="-128"/>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18288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Improved</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823661">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cs typeface="Arial" panose="020B0604020202020204" pitchFamily="34" charset="0"/>
                        </a:rPr>
                        <a:t>The</a:t>
                      </a:r>
                      <a:r>
                        <a:rPr lang="en-GB" altLang="en-US" sz="1000" baseline="0" dirty="0">
                          <a:solidFill>
                            <a:schemeClr val="tx1"/>
                          </a:solidFill>
                          <a:latin typeface="Arial" panose="020B0604020202020204" pitchFamily="34" charset="0"/>
                          <a:cs typeface="Arial" panose="020B0604020202020204" pitchFamily="34" charset="0"/>
                        </a:rPr>
                        <a:t> Company’s Visibility into and analysis of KPIs</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69999" y="4201973"/>
            <a:ext cx="2070000" cy="1675278"/>
          </a:xfrm>
          <a:prstGeom prst="rect">
            <a:avLst/>
          </a:prstGeom>
          <a:solidFill>
            <a:srgbClr val="00AFD9"/>
          </a:solidFill>
          <a:ln>
            <a:noFill/>
          </a:ln>
        </p:spPr>
        <p:txBody>
          <a:bodyPr wrap="square" lIns="101600" tIns="101600" rIns="101600" bIns="101600" anchor="t"/>
          <a:lstStyle/>
          <a:p>
            <a:pPr marL="0" marR="0" lvl="0" indent="0" algn="l" defTabSz="914400" rtl="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 typeface="Arial" charset="0"/>
              <a:buChar char="•"/>
              <a:tabLst/>
              <a:defRPr/>
            </a:pP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IBM </a:t>
            </a:r>
            <a:r>
              <a:rPr kumimoji="0" lang="en-US"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Cognos</a:t>
            </a: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TM1®</a:t>
            </a:r>
          </a:p>
          <a:p>
            <a:pPr marL="0" marR="0" lvl="0" indent="0" algn="l" defTabSz="914400" rtl="0" eaLnBrk="1" fontAlgn="auto" latinLnBrk="0" hangingPunct="1">
              <a:lnSpc>
                <a:spcPct val="100000"/>
              </a:lnSpc>
              <a:spcBef>
                <a:spcPct val="0"/>
              </a:spcBef>
              <a:spcAft>
                <a:spcPts val="0"/>
              </a:spcAft>
              <a:buClrTx/>
              <a:buSzTx/>
              <a:buFont typeface="Arial" charset="0"/>
              <a:buChar char="•"/>
              <a:tabLst/>
              <a:defRPr/>
            </a:pP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Infosphere</a:t>
            </a: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DataStage</a:t>
            </a: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 typeface="Arial" charset="0"/>
              <a:buChar char="•"/>
              <a:tabLst/>
              <a:defRPr/>
            </a:pP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 Tivoli Storage Manager</a:t>
            </a: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 typeface="Arial" charset="0"/>
              <a:buChar char="•"/>
              <a:tabLst/>
              <a:defRPr/>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000" b="0" i="0" u="none" strike="noStrike" kern="0" cap="none" spc="0" normalizeH="0" baseline="30000" noProof="0" dirty="0">
              <a:ln>
                <a:noFill/>
              </a:ln>
              <a:solidFill>
                <a:sysClr val="windowText" lastClr="000000"/>
              </a:solidFill>
              <a:effectLst/>
              <a:uLnTx/>
              <a:uFillTx/>
              <a:latin typeface="Arial" pitchFamily="34" charset="0"/>
              <a:ea typeface="Arial Unicode MS"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30000" noProof="0" dirty="0">
              <a:ln>
                <a:noFill/>
              </a:ln>
              <a:solidFill>
                <a:sysClr val="windowText" lastClr="000000"/>
              </a:solidFill>
              <a:effectLst/>
              <a:uLnTx/>
              <a:uFillTx/>
              <a:latin typeface="Arial" pitchFamily="34" charset="0"/>
              <a:ea typeface="Arial Unicode MS"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prstClr val="white"/>
              </a:buClr>
              <a:buSzTx/>
              <a:buFont typeface="Arial" charset="0"/>
              <a:buChar char="•"/>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prstClr val="white"/>
              </a:buClr>
              <a:buSzTx/>
              <a:buFont typeface="Arial" charset="0"/>
              <a:buChar char="•"/>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prstClr val="white"/>
              </a:buClr>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prstClr val="white"/>
              </a:buClr>
              <a:buSzTx/>
              <a:buFont typeface="Arial" charset="0"/>
              <a:buChar char="•"/>
              <a:tabLst/>
              <a:defRPr/>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prstClr val="white"/>
              </a:buClr>
              <a:buSzTx/>
              <a:buFont typeface="Arial" charset="0"/>
              <a:buChar char="•"/>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ea typeface="+mn-ea"/>
                <a:cs typeface="Arial" pitchFamily="34" charset="0"/>
              </a:rPr>
              <a:t>Share this</a:t>
            </a:r>
            <a:endParaRPr kumimoji="0" lang="en-IN" altLang="en-US" sz="1100" b="0" i="0" u="none" strike="noStrike" kern="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28RIhGA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94834" y="495256"/>
            <a:ext cx="175673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Travel &amp; Transportation</a:t>
            </a:r>
          </a:p>
        </p:txBody>
      </p:sp>
      <p:sp>
        <p:nvSpPr>
          <p:cNvPr id="6" name="Rectangle 2"/>
          <p:cNvSpPr>
            <a:spLocks noChangeArrowheads="1"/>
          </p:cNvSpPr>
          <p:nvPr/>
        </p:nvSpPr>
        <p:spPr bwMode="auto">
          <a:xfrm>
            <a:off x="622199" y="1093679"/>
            <a:ext cx="225792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 name="Rectangle 4"/>
          <p:cNvSpPr>
            <a:spLocks noChangeArrowheads="1"/>
          </p:cNvSpPr>
          <p:nvPr/>
        </p:nvSpPr>
        <p:spPr bwMode="auto">
          <a:xfrm>
            <a:off x="7497344" y="495256"/>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7924" y="1093679"/>
            <a:ext cx="4176640" cy="2648706"/>
          </a:xfrm>
          <a:prstGeom prst="rect">
            <a:avLst/>
          </a:prstGeom>
        </p:spPr>
      </p:pic>
      <p:sp>
        <p:nvSpPr>
          <p:cNvPr id="24" name="TextBox 6"/>
          <p:cNvSpPr txBox="1"/>
          <p:nvPr/>
        </p:nvSpPr>
        <p:spPr>
          <a:xfrm>
            <a:off x="786595" y="2546546"/>
            <a:ext cx="3047992" cy="1141773"/>
          </a:xfrm>
          <a:prstGeom prst="rect">
            <a:avLst/>
          </a:prstGeom>
          <a:solidFill>
            <a:schemeClr val="bg1">
              <a:alpha val="90000"/>
            </a:schemeClr>
          </a:solidFill>
          <a:ln>
            <a:noFill/>
          </a:ln>
        </p:spPr>
        <p:txBody>
          <a:bodyPr wrap="square" lIns="72000" tIns="72000" rIns="72000" bIns="7200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This project has delivered on the holy trinity: it delivered financial benefits on time and on budget; customer feedback has been outstanding; and the staff loves it.” </a:t>
            </a:r>
            <a:endParaRPr kumimoji="0" lang="en-GB" altLang="en-US" sz="1200" b="1" i="1"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200" b="1" i="1" u="none" strike="noStrike" kern="0" cap="none" spc="0" normalizeH="0" baseline="0" noProof="0" dirty="0">
                <a:ln>
                  <a:noFill/>
                </a:ln>
                <a:solidFill>
                  <a:srgbClr val="1F497D">
                    <a:lumMod val="60000"/>
                    <a:lumOff val="40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a:ln>
                  <a:noFill/>
                </a:ln>
                <a:solidFill>
                  <a:srgbClr val="1F497D">
                    <a:lumMod val="60000"/>
                    <a:lumOff val="40000"/>
                  </a:srgbClr>
                </a:solidFill>
                <a:effectLst/>
                <a:uLnTx/>
                <a:uFillTx/>
                <a:latin typeface="Arial" panose="020B0604020202020204" pitchFamily="34" charset="0"/>
                <a:ea typeface="+mn-ea"/>
                <a:cs typeface="Arial" panose="020B0604020202020204" pitchFamily="34" charset="0"/>
              </a:rPr>
              <a:t>Lisa Brock, executive manager</a:t>
            </a:r>
            <a:endParaRPr kumimoji="0" lang="en-US" sz="1200" b="0" i="1" u="none" strike="noStrike" kern="0" cap="none" spc="0" normalizeH="0" baseline="0" noProof="0" dirty="0">
              <a:ln>
                <a:noFill/>
              </a:ln>
              <a:solidFill>
                <a:srgbClr val="1F497D">
                  <a:lumMod val="60000"/>
                  <a:lumOff val="40000"/>
                </a:srgbClr>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960592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25900"/>
            <a:ext cx="4428000" cy="3121708"/>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SDV</a:t>
            </a:r>
          </a:p>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Keeping ahead of competitors with fast, customer level operational planning and financial analytics</a:t>
            </a:r>
            <a:endPar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endParaRPr>
          </a:p>
        </p:txBody>
      </p:sp>
      <p:sp>
        <p:nvSpPr>
          <p:cNvPr id="4" name="TextBox 4"/>
          <p:cNvSpPr txBox="1"/>
          <p:nvPr/>
        </p:nvSpPr>
        <p:spPr>
          <a:xfrm>
            <a:off x="5173200" y="1241799"/>
            <a:ext cx="4243516" cy="1155679"/>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rPr>
              <a:t>To keep operations lean and profitable, logistics specialist SDV needs to be able to predict and control personnel, warehousing and freight costs, especially when onboarding new clients.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1440"/>
              </a:spcBef>
              <a:spcAft>
                <a:spcPts val="0"/>
              </a:spcAft>
              <a:buClrTx/>
              <a:buSzTx/>
              <a:buFont typeface="Times New Roman" pitchFamily="16" charset="0"/>
              <a:buNone/>
              <a:tabLst/>
              <a:defRPr/>
            </a:pPr>
            <a:endParaRPr kumimoji="0" lang="en-US" sz="800" b="1"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5" name="TextBox 5"/>
          <p:cNvSpPr txBox="1"/>
          <p:nvPr/>
        </p:nvSpPr>
        <p:spPr>
          <a:xfrm>
            <a:off x="5173200" y="2487560"/>
            <a:ext cx="4392688" cy="1158172"/>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For logistics companies like SDV, onboarding a new client can be a major project, requiring investment in additional personnel, warehouse space and freight capacity. To keep operations lean and profitable, it is vital to predict and control these costs – so SDV worked with </a:t>
            </a:r>
            <a:r>
              <a:rPr kumimoji="0" lang="en-US"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PMsquare</a:t>
            </a: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 to develop a fast, sophisticated business planning solution.</a:t>
            </a: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endParaRPr>
          </a:p>
          <a:p>
            <a:pPr marL="0" marR="0" lvl="0" indent="0" defTabSz="914400" eaLnBrk="1" fontAlgn="auto" latinLnBrk="0" hangingPunct="1">
              <a:lnSpc>
                <a:spcPct val="100000"/>
              </a:lnSpc>
              <a:spcBef>
                <a:spcPts val="0"/>
              </a:spcBef>
              <a:spcAft>
                <a:spcPts val="400"/>
              </a:spcAft>
              <a:buClrTx/>
              <a:buSzTx/>
              <a:buFontTx/>
              <a:buNone/>
              <a:tabLst/>
              <a:defRPr lang="en-US"/>
            </a:pPr>
            <a:endPar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endParaRPr>
          </a:p>
        </p:txBody>
      </p:sp>
      <p:sp>
        <p:nvSpPr>
          <p:cNvPr id="8" name="TextBox 8"/>
          <p:cNvSpPr txBox="1"/>
          <p:nvPr/>
        </p:nvSpPr>
        <p:spPr>
          <a:xfrm>
            <a:off x="2815200" y="6154994"/>
            <a:ext cx="4428000" cy="914868"/>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0"/>
              </a:spcAft>
              <a:buClrTx/>
              <a:buSzTx/>
              <a:buFont typeface="Times New Roman" panose="02020603050405020304" pitchFamily="18" charset="0"/>
              <a:buNone/>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Founded in 1999, Slovenian mobile operator </a:t>
            </a: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Si.mobil</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employs 418 people and provides services to around 679,200 customers. The company achieves annual revenues of nearly EUR200 million.</a:t>
            </a: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922206" cy="3559313"/>
        </p:xfrm>
        <a:graphic>
          <a:graphicData uri="http://schemas.openxmlformats.org/drawingml/2006/table">
            <a:tbl>
              <a:tblPr/>
              <a:tblGrid>
                <a:gridCol w="1922206">
                  <a:extLst>
                    <a:ext uri="{9D8B030D-6E8A-4147-A177-3AD203B41FA5}">
                      <a16:colId xmlns:a16="http://schemas.microsoft.com/office/drawing/2014/main" val="20000"/>
                    </a:ext>
                  </a:extLst>
                </a:gridCol>
              </a:tblGrid>
              <a:tr h="203493">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292846">
                <a:tc>
                  <a:txBody>
                    <a:bodyPr/>
                    <a:lstStyle/>
                    <a:p>
                      <a:pPr marL="50800" marR="50800" lvl="0" indent="0">
                        <a:lnSpc>
                          <a:spcPct val="100000"/>
                        </a:lnSpc>
                        <a:spcAft>
                          <a:spcPts val="600"/>
                        </a:spcAft>
                        <a:defRPr lang="en-US"/>
                      </a:pPr>
                      <a:r>
                        <a:rPr lang="en-US" sz="1200" b="1" baseline="0" dirty="0">
                          <a:solidFill>
                            <a:srgbClr val="00AFD8"/>
                          </a:solidFill>
                          <a:latin typeface="Arial" panose="020B0604020202020204" pitchFamily="34" charset="0"/>
                          <a:ea typeface="HelvNeue Bold for IBM" charset="77"/>
                          <a:cs typeface="Arial" panose="020B0604020202020204" pitchFamily="34" charset="0"/>
                        </a:rPr>
                        <a:t>10000+ Clients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89012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US" altLang="en-US" sz="1000" dirty="0">
                          <a:latin typeface="Arial" panose="020B0604020202020204" pitchFamily="34" charset="0"/>
                          <a:cs typeface="Arial" panose="020B0604020202020204" pitchFamily="34" charset="0"/>
                        </a:rPr>
                        <a:t>Analyzed</a:t>
                      </a:r>
                      <a:r>
                        <a:rPr lang="en-US" altLang="en-US" sz="1000" baseline="0" dirty="0">
                          <a:latin typeface="Arial" panose="020B0604020202020204" pitchFamily="34" charset="0"/>
                          <a:cs typeface="Arial" panose="020B0604020202020204" pitchFamily="34" charset="0"/>
                        </a:rPr>
                        <a:t> in a single planning model, increasing insight into Profitability</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292846">
                <a:tc>
                  <a:txBody>
                    <a:bodyPr/>
                    <a:lstStyle/>
                    <a:p>
                      <a:pPr marL="50800" marR="50800" lvl="0" indent="0">
                        <a:lnSpc>
                          <a:spcPct val="100000"/>
                        </a:lnSpc>
                        <a:spcAft>
                          <a:spcPts val="600"/>
                        </a:spcAft>
                        <a:defRPr lang="en-US"/>
                      </a:pPr>
                      <a:r>
                        <a:rPr lang="en-US" sz="1200" b="1" baseline="0" dirty="0">
                          <a:solidFill>
                            <a:srgbClr val="00AFD8"/>
                          </a:solidFill>
                          <a:latin typeface="Arial" panose="020B0604020202020204" pitchFamily="34" charset="0"/>
                          <a:ea typeface="HelvNeue Bold for IBM" charset="77"/>
                          <a:cs typeface="Arial" panose="020B0604020202020204" pitchFamily="34" charset="0"/>
                        </a:rPr>
                        <a:t>3-10 days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788893">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ea typeface="+mn-ea"/>
                          <a:cs typeface="Arial" panose="020B0604020202020204" pitchFamily="34" charset="0"/>
                        </a:rPr>
                        <a:t>For</a:t>
                      </a:r>
                      <a:r>
                        <a:rPr lang="en-GB" altLang="en-US" sz="1000" baseline="0" dirty="0">
                          <a:solidFill>
                            <a:schemeClr val="tx1"/>
                          </a:solidFill>
                          <a:latin typeface="Arial" panose="020B0604020202020204" pitchFamily="34" charset="0"/>
                          <a:ea typeface="+mn-ea"/>
                          <a:cs typeface="Arial" panose="020B0604020202020204" pitchFamily="34" charset="0"/>
                        </a:rPr>
                        <a:t> each entity to create and present sales, Cashflow, P&amp;L and HR plans</a:t>
                      </a:r>
                      <a:endParaRPr lang="en-US" altLang="en-US" sz="1000" dirty="0">
                        <a:latin typeface="Arial" panose="020B0604020202020204" pitchFamily="34" charset="0"/>
                        <a:ea typeface="MS PGothic" panose="020B0600070205080204" pitchFamily="34" charset="-128"/>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174422">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2</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weeks Saved</a:t>
                      </a:r>
                      <a:r>
                        <a:rPr lang="en-US" sz="1200" b="1" dirty="0">
                          <a:solidFill>
                            <a:srgbClr val="00AFD8"/>
                          </a:solidFill>
                          <a:latin typeface="Arial" panose="020B0604020202020204" pitchFamily="34" charset="0"/>
                          <a:ea typeface="HelvNeue Bold for IBM" charset="77"/>
                          <a:cs typeface="Arial" panose="020B0604020202020204" pitchFamily="34" charset="0"/>
                        </a:rPr>
                        <a:t> </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823661">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cs typeface="Arial" panose="020B0604020202020204" pitchFamily="34" charset="0"/>
                        </a:rPr>
                        <a:t>On</a:t>
                      </a:r>
                      <a:r>
                        <a:rPr lang="en-GB" altLang="en-US" sz="1000" baseline="0" dirty="0">
                          <a:solidFill>
                            <a:schemeClr val="tx1"/>
                          </a:solidFill>
                          <a:latin typeface="Arial" panose="020B0604020202020204" pitchFamily="34" charset="0"/>
                          <a:cs typeface="Arial" panose="020B0604020202020204" pitchFamily="34" charset="0"/>
                        </a:rPr>
                        <a:t> annual group consolidation and budgeting processes</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1675278"/>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ct val="0"/>
              </a:spcBef>
              <a:spcAft>
                <a:spcPts val="0"/>
              </a:spcAft>
              <a:buClrTx/>
              <a:buSzTx/>
              <a:buFont typeface="Arial" charset="0"/>
              <a:buChar char="•"/>
              <a:tabLst/>
              <a:defRPr/>
            </a:pP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IBM </a:t>
            </a:r>
            <a:r>
              <a:rPr kumimoji="0" lang="en-US"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Cognos</a:t>
            </a: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TM1®</a:t>
            </a:r>
          </a:p>
          <a:p>
            <a:pPr marL="0" marR="0" lvl="0" indent="0" defTabSz="914400" eaLnBrk="1" fontAlgn="auto" latinLnBrk="0" hangingPunct="1">
              <a:lnSpc>
                <a:spcPct val="100000"/>
              </a:lnSpc>
              <a:spcBef>
                <a:spcPct val="0"/>
              </a:spcBef>
              <a:spcAft>
                <a:spcPts val="0"/>
              </a:spcAft>
              <a:buClrTx/>
              <a:buSzTx/>
              <a:buFont typeface="Arial" charset="0"/>
              <a:buChar char="•"/>
              <a:tabLst/>
              <a:defRPr/>
            </a:pP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 IBM </a:t>
            </a:r>
            <a:r>
              <a:rPr kumimoji="0" lang="en-GB"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Cognos</a:t>
            </a: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 Business Intelligence</a:t>
            </a:r>
          </a:p>
          <a:p>
            <a:pPr marL="0" marR="0" lvl="0" indent="0" defTabSz="914400" eaLnBrk="1" fontAlgn="auto" latinLnBrk="0" hangingPunct="1">
              <a:lnSpc>
                <a:spcPct val="100000"/>
              </a:lnSpc>
              <a:spcBef>
                <a:spcPct val="0"/>
              </a:spcBef>
              <a:spcAft>
                <a:spcPts val="0"/>
              </a:spcAft>
              <a:buClrTx/>
              <a:buSzTx/>
              <a:buFont typeface="Arial" charset="0"/>
              <a:buChar char="•"/>
              <a:tabLst/>
              <a:defRPr/>
            </a:pP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 IBM </a:t>
            </a:r>
            <a:r>
              <a:rPr kumimoji="0" lang="en-GB"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Cognos</a:t>
            </a: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 Insight</a:t>
            </a:r>
          </a:p>
          <a:p>
            <a:pPr marL="0" marR="0" lvl="0" indent="0" defTabSz="914400" eaLnBrk="1" fontAlgn="auto" latinLnBrk="0" hangingPunct="1">
              <a:lnSpc>
                <a:spcPct val="100000"/>
              </a:lnSpc>
              <a:spcBef>
                <a:spcPct val="0"/>
              </a:spcBef>
              <a:spcAft>
                <a:spcPts val="0"/>
              </a:spcAft>
              <a:buClrTx/>
              <a:buSzTx/>
              <a:buFont typeface="Arial" charset="0"/>
              <a:buChar char="•"/>
              <a:tabLst/>
              <a:defRPr/>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ct val="0"/>
              </a:spcBef>
              <a:spcAft>
                <a:spcPts val="0"/>
              </a:spcAft>
              <a:buClrTx/>
              <a:buSzTx/>
              <a:buFontTx/>
              <a:buNone/>
              <a:tabLst/>
              <a:defRPr/>
            </a:pPr>
            <a:endParaRPr kumimoji="0" lang="en-US" sz="1000" b="0" i="0" u="none" strike="noStrike" kern="0" cap="none" spc="0" normalizeH="0" baseline="30000" noProof="0" dirty="0">
              <a:ln>
                <a:noFill/>
              </a:ln>
              <a:solidFill>
                <a:sysClr val="windowText" lastClr="000000"/>
              </a:solidFill>
              <a:effectLst/>
              <a:uLnTx/>
              <a:uFillTx/>
              <a:latin typeface="Arial" pitchFamily="34" charset="0"/>
              <a:ea typeface="Arial Unicode MS" pitchFamily="34" charset="-128"/>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30000" noProof="0" dirty="0">
              <a:ln>
                <a:noFill/>
              </a:ln>
              <a:solidFill>
                <a:sysClr val="windowText" lastClr="000000"/>
              </a:solidFill>
              <a:effectLst/>
              <a:uLnTx/>
              <a:uFillTx/>
              <a:latin typeface="Arial" pitchFamily="34" charset="0"/>
              <a:ea typeface="Arial Unicode MS" pitchFamily="34" charset="-128"/>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
                <a:schemeClr val="bg1"/>
              </a:buClr>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endParaRP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28RIhGA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94834" y="495256"/>
            <a:ext cx="1756731"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Travel &amp; Transportation</a:t>
            </a:r>
          </a:p>
        </p:txBody>
      </p:sp>
      <p:sp>
        <p:nvSpPr>
          <p:cNvPr id="6" name="Rectangle 2"/>
          <p:cNvSpPr>
            <a:spLocks noChangeArrowheads="1"/>
          </p:cNvSpPr>
          <p:nvPr/>
        </p:nvSpPr>
        <p:spPr bwMode="auto">
          <a:xfrm>
            <a:off x="622199" y="1093679"/>
            <a:ext cx="225792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Rectangle 4"/>
          <p:cNvSpPr>
            <a:spLocks noChangeArrowheads="1"/>
          </p:cNvSpPr>
          <p:nvPr/>
        </p:nvSpPr>
        <p:spPr bwMode="auto">
          <a:xfrm>
            <a:off x="7497344" y="495256"/>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24" name="Picture 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98090" y="1093680"/>
            <a:ext cx="4185301" cy="265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6"/>
          <p:cNvSpPr txBox="1"/>
          <p:nvPr/>
        </p:nvSpPr>
        <p:spPr>
          <a:xfrm>
            <a:off x="766925" y="2802190"/>
            <a:ext cx="3047992" cy="882695"/>
          </a:xfrm>
          <a:prstGeom prst="rect">
            <a:avLst/>
          </a:prstGeom>
          <a:solidFill>
            <a:schemeClr val="bg1">
              <a:alpha val="90000"/>
            </a:schemeClr>
          </a:solidFill>
          <a:ln>
            <a:noFill/>
          </a:ln>
        </p:spPr>
        <p:txBody>
          <a:bodyPr wrap="square" lIns="72000" tIns="72000" rIns="72000" bIns="7200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1200" b="1" i="1" u="none" strike="noStrike" kern="0" cap="none" spc="0" normalizeH="0" baseline="0" noProof="0" dirty="0">
                <a:ln>
                  <a:noFill/>
                </a:ln>
                <a:solidFill>
                  <a:srgbClr val="0070C0"/>
                </a:solidFill>
                <a:effectLst/>
                <a:uLnTx/>
                <a:uFillTx/>
                <a:latin typeface="Arial" panose="020B0604020202020204" pitchFamily="34" charset="0"/>
                <a:ea typeface="Arial Unicode MS" charset="0"/>
                <a:cs typeface="Arial" panose="020B0604020202020204" pitchFamily="34" charset="0"/>
              </a:rPr>
              <a:t>“Analytics provides insight into investments in people and assets, and the impact on our results.”</a:t>
            </a:r>
          </a:p>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1200" b="1"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 </a:t>
            </a:r>
            <a:r>
              <a:rPr kumimoji="0" lang="en-GB"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Arial Unicode MS" charset="0"/>
                <a:cs typeface="Arial" panose="020B0604020202020204" pitchFamily="34" charset="0"/>
              </a:rPr>
              <a:t>Stephen Curtis, CFO of ASPAC, SDV</a:t>
            </a:r>
            <a:endParaRPr kumimoji="0" 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5122987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0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99911"/>
            <a:ext cx="4419600" cy="2619826"/>
          </a:xfrm>
          <a:prstGeom prst="rect">
            <a:avLst/>
          </a:prstGeom>
          <a:solidFill>
            <a:srgbClr val="FFFFFF"/>
          </a:solidFill>
        </p:spPr>
      </p:pic>
      <p:sp>
        <p:nvSpPr>
          <p:cNvPr id="3" name="TextBox 3"/>
          <p:cNvSpPr txBox="1"/>
          <p:nvPr/>
        </p:nvSpPr>
        <p:spPr>
          <a:xfrm>
            <a:off x="2815200" y="4009480"/>
            <a:ext cx="4428000" cy="2218292"/>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NCB Jamaica</a:t>
            </a:r>
          </a:p>
          <a:p>
            <a:pPr marL="0" marR="0" lvl="0" indent="0" defTabSz="914400" eaLnBrk="1" fontAlgn="auto" latinLnBrk="0" hangingPunct="1">
              <a:lnSpc>
                <a:spcPct val="100000"/>
              </a:lnSpc>
              <a:spcBef>
                <a:spcPts val="0"/>
              </a:spcBef>
              <a:spcAft>
                <a:spcPts val="1500"/>
              </a:spcAft>
              <a:buClrTx/>
              <a:buSzTx/>
              <a:buFontTx/>
              <a:buNone/>
              <a:tabLst/>
              <a:defRPr lang="en-US"/>
            </a:pPr>
            <a:r>
              <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Taking the fast route to data-driven financial performance management with analytics in the cloud</a:t>
            </a:r>
          </a:p>
        </p:txBody>
      </p:sp>
      <p:sp>
        <p:nvSpPr>
          <p:cNvPr id="4" name="TextBox 4"/>
          <p:cNvSpPr txBox="1"/>
          <p:nvPr/>
        </p:nvSpPr>
        <p:spPr>
          <a:xfrm>
            <a:off x="5173200" y="1241799"/>
            <a:ext cx="4243516" cy="10356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050" b="0" i="0" u="none" strike="noStrike" kern="0" cap="none" spc="0" normalizeH="0" baseline="0" noProof="0" dirty="0">
                <a:ln>
                  <a:noFill/>
                </a:ln>
                <a:solidFill>
                  <a:sysClr val="windowText" lastClr="000000"/>
                </a:solidFill>
                <a:effectLst/>
                <a:uLnTx/>
                <a:uFillTx/>
                <a:latin typeface="Arial" charset="0"/>
                <a:ea typeface="Arial" charset="0"/>
                <a:cs typeface="Arial" charset="0"/>
              </a:rPr>
              <a:t>Recognizing that information is power, NCB wanted to liberate its financial data from spreadsheets, enable deeper analysis and give decision-makers the information they need to strategize effectively </a:t>
            </a:r>
            <a:endParaRPr kumimoji="0" lang="en-US" sz="1050" b="1" i="0" u="none" strike="noStrike" kern="0" cap="none" spc="0" normalizeH="0" baseline="0" noProof="0" dirty="0">
              <a:ln>
                <a:noFill/>
              </a:ln>
              <a:solidFill>
                <a:srgbClr val="FFFFFF"/>
              </a:solidFill>
              <a:effectLst/>
              <a:uLnTx/>
              <a:uFillTx/>
              <a:latin typeface="Arial" charset="0"/>
              <a:ea typeface="Arial" charset="0"/>
              <a:cs typeface="Arial" charset="0"/>
            </a:endParaRPr>
          </a:p>
        </p:txBody>
      </p:sp>
      <p:sp>
        <p:nvSpPr>
          <p:cNvPr id="5" name="TextBox 5"/>
          <p:cNvSpPr txBox="1"/>
          <p:nvPr/>
        </p:nvSpPr>
        <p:spPr>
          <a:xfrm>
            <a:off x="5173200" y="2201462"/>
            <a:ext cx="4243516" cy="15182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050" b="0" i="0" u="none" strike="noStrike" kern="0" cap="none" spc="0" normalizeH="0" baseline="0" noProof="0" dirty="0">
                <a:ln>
                  <a:noFill/>
                </a:ln>
                <a:solidFill>
                  <a:sysClr val="windowText" lastClr="000000"/>
                </a:solidFill>
                <a:effectLst/>
                <a:uLnTx/>
                <a:uFillTx/>
                <a:latin typeface="Arial" charset="0"/>
                <a:ea typeface="Arial" charset="0"/>
                <a:cs typeface="Arial" charset="0"/>
              </a:rPr>
              <a:t>NCB fast-tracked a transformation of its budgeting and reporting processes by choosing cloud-based analytics solutions from IBM, providing real-time insights into company spending and performance. </a:t>
            </a:r>
          </a:p>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050" b="0" i="0" u="none" strike="noStrike" kern="0" cap="none" spc="0" normalizeH="0" baseline="0" noProof="0" dirty="0">
                <a:ln>
                  <a:noFill/>
                </a:ln>
                <a:solidFill>
                  <a:sysClr val="windowText" lastClr="000000"/>
                </a:solidFill>
                <a:effectLst/>
                <a:uLnTx/>
                <a:uFillTx/>
                <a:latin typeface="Arial" charset="0"/>
                <a:ea typeface="Arial" charset="0"/>
                <a:cs typeface="Arial" charset="0"/>
              </a:rPr>
              <a:t>By reacting faster to changes in the market, NCB gains a key competitive advantage. The solution accelerates planning processes from four months to six weeks, and delivers insight in real time.</a:t>
            </a:r>
          </a:p>
          <a:p>
            <a:pPr marL="0" marR="0" lvl="0" indent="0" defTabSz="914400" eaLnBrk="1" fontAlgn="auto" latinLnBrk="0" hangingPunct="1">
              <a:lnSpc>
                <a:spcPct val="100000"/>
              </a:lnSpc>
              <a:spcBef>
                <a:spcPts val="0"/>
              </a:spcBef>
              <a:spcAft>
                <a:spcPts val="400"/>
              </a:spcAft>
              <a:buClrTx/>
              <a:buSzTx/>
              <a:buFontTx/>
              <a:buNone/>
              <a:tabLst/>
              <a:defRPr lang="en-US"/>
            </a:pPr>
            <a:endParaRPr kumimoji="0" lang="en-US" sz="1050" b="0" i="0" u="none" strike="noStrike" kern="0" cap="none" spc="0" normalizeH="0" baseline="0" noProof="0" dirty="0">
              <a:ln>
                <a:noFill/>
              </a:ln>
              <a:solidFill>
                <a:sysClr val="windowText" lastClr="000000"/>
              </a:solidFill>
              <a:effectLst/>
              <a:uLnTx/>
              <a:uFillTx/>
              <a:latin typeface="Arial" charset="0"/>
              <a:ea typeface="Arial" charset="0"/>
              <a:cs typeface="Arial" charset="0"/>
            </a:endParaRPr>
          </a:p>
          <a:p>
            <a:pPr marL="0" marR="0" lvl="0" indent="0" defTabSz="914400" eaLnBrk="1" fontAlgn="auto" latinLnBrk="0" hangingPunct="1">
              <a:lnSpc>
                <a:spcPct val="100000"/>
              </a:lnSpc>
              <a:spcBef>
                <a:spcPts val="0"/>
              </a:spcBef>
              <a:spcAft>
                <a:spcPts val="400"/>
              </a:spcAft>
              <a:buClrTx/>
              <a:buSzTx/>
              <a:buFontTx/>
              <a:buNone/>
              <a:tabLst/>
              <a:defRPr lang="en-US"/>
            </a:pPr>
            <a:endParaRPr kumimoji="0" lang="en-US" sz="1000" b="1" i="0" u="none" strike="noStrike" kern="0" cap="none" spc="0" normalizeH="0" baseline="0" noProof="0" dirty="0">
              <a:ln>
                <a:noFill/>
              </a:ln>
              <a:solidFill>
                <a:srgbClr val="FFFFFF"/>
              </a:solidFill>
              <a:effectLst/>
              <a:uLnTx/>
              <a:uFillTx/>
              <a:latin typeface="Arial" charset="0"/>
              <a:ea typeface="Arial" charset="0"/>
              <a:cs typeface="Arial" charset="0"/>
            </a:endParaRPr>
          </a:p>
        </p:txBody>
      </p:sp>
      <p:sp>
        <p:nvSpPr>
          <p:cNvPr id="8" name="TextBox 8"/>
          <p:cNvSpPr txBox="1"/>
          <p:nvPr/>
        </p:nvSpPr>
        <p:spPr>
          <a:xfrm>
            <a:off x="2815200" y="6509270"/>
            <a:ext cx="4428000" cy="848591"/>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t>National Commercial Bank Jamaica Limited (NCB) can trace its roots back to 1837; since then, it has grown to dominate the Jamaican banking industry. With divisions for consumer banking, wealth and asset management, insurance, merchant banking and corporate social responsibility, NCB offers a complete range of financial services through a diverse portfolio of companies.</a:t>
            </a: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3959412"/>
          <a:ext cx="1737360" cy="2761876"/>
        </p:xfrm>
        <a:graphic>
          <a:graphicData uri="http://schemas.openxmlformats.org/drawingml/2006/table">
            <a:tbl>
              <a:tblPr/>
              <a:tblGrid>
                <a:gridCol w="1737360">
                  <a:extLst>
                    <a:ext uri="{9D8B030D-6E8A-4147-A177-3AD203B41FA5}">
                      <a16:colId xmlns:a16="http://schemas.microsoft.com/office/drawing/2014/main" val="20000"/>
                    </a:ext>
                  </a:extLst>
                </a:gridCol>
              </a:tblGrid>
              <a:tr h="282388">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18288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3</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times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645608">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Faster budgeting</a:t>
                      </a:r>
                      <a:r>
                        <a:rPr lang="en-GB" sz="1000" baseline="0" dirty="0">
                          <a:solidFill>
                            <a:srgbClr val="59595B"/>
                          </a:solidFill>
                          <a:latin typeface="Arial" panose="020B0604020202020204" pitchFamily="34" charset="0"/>
                          <a:ea typeface="HelvNeue Light for IBM" charset="77"/>
                          <a:cs typeface="Arial" panose="020B0604020202020204" pitchFamily="34" charset="0"/>
                        </a:rPr>
                        <a:t> cycles, accelerating a four-month process to just six weeks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18288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Real-time</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558628">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Delivery of information</a:t>
                      </a:r>
                      <a:r>
                        <a:rPr lang="en-GB" sz="1000" baseline="0" dirty="0">
                          <a:solidFill>
                            <a:srgbClr val="59595B"/>
                          </a:solidFill>
                          <a:latin typeface="Arial" panose="020B0604020202020204" pitchFamily="34" charset="0"/>
                          <a:ea typeface="HelvNeue Light for IBM" charset="77"/>
                          <a:cs typeface="Arial" panose="020B0604020202020204" pitchFamily="34" charset="0"/>
                        </a:rPr>
                        <a:t> to the business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18288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Rapid</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726612">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Cloud deployment helped to transform financial</a:t>
                      </a:r>
                      <a:r>
                        <a:rPr lang="en-GB" sz="1000" baseline="0" dirty="0">
                          <a:solidFill>
                            <a:srgbClr val="59595B"/>
                          </a:solidFill>
                          <a:latin typeface="Arial" panose="020B0604020202020204" pitchFamily="34" charset="0"/>
                          <a:ea typeface="HelvNeue Light for IBM" charset="77"/>
                          <a:cs typeface="Arial" panose="020B0604020202020204" pitchFamily="34" charset="0"/>
                        </a:rPr>
                        <a:t> processes within three months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1120165"/>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US" sz="1050" b="0" i="0" u="none" strike="noStrike" kern="0" cap="none" spc="0" normalizeH="0" baseline="0" noProof="0" dirty="0">
                <a:ln>
                  <a:noFill/>
                </a:ln>
                <a:solidFill>
                  <a:sysClr val="windowText" lastClr="000000"/>
                </a:solidFill>
                <a:effectLst/>
                <a:uLnTx/>
                <a:uFillTx/>
                <a:latin typeface="Arial" charset="0"/>
                <a:ea typeface="Arial" charset="0"/>
                <a:cs typeface="Arial" charset="0"/>
              </a:rPr>
              <a:t>IBM® Cognos®  Disclosure Management Cloud</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US" sz="1050" b="0" i="0" u="none" strike="noStrike" kern="0" cap="none" spc="0" normalizeH="0" baseline="0" noProof="0" dirty="0">
                <a:ln>
                  <a:noFill/>
                </a:ln>
                <a:solidFill>
                  <a:sysClr val="windowText" lastClr="000000"/>
                </a:solidFill>
                <a:effectLst/>
                <a:uLnTx/>
                <a:uFillTx/>
                <a:latin typeface="Arial" charset="0"/>
                <a:ea typeface="Arial" charset="0"/>
                <a:cs typeface="Arial" charset="0"/>
              </a:rPr>
              <a:t>IBM Cognos TM1® on Cloud</a:t>
            </a: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pic>
        <p:nvPicPr>
          <p:cNvPr id="2" name="Picture 1">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10" invalidUrl="https://twitter.com/home?status=http://ibm.co/28MOXm7 via @ibmclientvoices"/>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70443" y="465864"/>
            <a:ext cx="1371600"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Banking</a:t>
            </a:r>
          </a:p>
        </p:txBody>
      </p:sp>
      <p:sp>
        <p:nvSpPr>
          <p:cNvPr id="6" name="Rectangle 2"/>
          <p:cNvSpPr>
            <a:spLocks noChangeArrowheads="1"/>
          </p:cNvSpPr>
          <p:nvPr/>
        </p:nvSpPr>
        <p:spPr bwMode="auto">
          <a:xfrm>
            <a:off x="622199" y="1093679"/>
            <a:ext cx="225792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 name="TextBox 6"/>
          <p:cNvSpPr txBox="1"/>
          <p:nvPr/>
        </p:nvSpPr>
        <p:spPr>
          <a:xfrm>
            <a:off x="457200" y="2555063"/>
            <a:ext cx="4217361" cy="1050663"/>
          </a:xfrm>
          <a:prstGeom prst="rect">
            <a:avLst/>
          </a:prstGeom>
          <a:solidFill>
            <a:schemeClr val="bg1">
              <a:alpha val="90000"/>
            </a:schemeClr>
          </a:solidFill>
          <a:ln>
            <a:noFill/>
          </a:ln>
        </p:spPr>
        <p:txBody>
          <a:bodyPr wrap="square" lIns="72000" tIns="72000" rIns="72000" bIns="7200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chemeClr val="tx2"/>
                </a:solidFill>
                <a:effectLst/>
                <a:uLnTx/>
                <a:uFillTx/>
              </a:rPr>
              <a:t>“</a:t>
            </a:r>
            <a:r>
              <a:rPr kumimoji="0" lang="en-US" sz="1200" b="0" i="1" u="none" strike="noStrike" kern="0" cap="none" spc="0" normalizeH="0" baseline="0" noProof="0" dirty="0">
                <a:ln>
                  <a:noFill/>
                </a:ln>
                <a:solidFill>
                  <a:schemeClr val="tx2"/>
                </a:solidFill>
                <a:effectLst/>
                <a:uLnTx/>
                <a:uFillTx/>
                <a:latin typeface="Arial" charset="0"/>
                <a:ea typeface="Arial" charset="0"/>
                <a:cs typeface="Arial" charset="0"/>
              </a:rPr>
              <a:t>IBM Analytics allows us to react faster to change, giving us the flexibility to adjust our strategy to maximize our appeal to customers.” </a:t>
            </a:r>
            <a:r>
              <a:rPr kumimoji="0" lang="en-US" sz="1200" b="0" i="1" u="none" strike="noStrike" kern="0" cap="none" spc="0" normalizeH="0" baseline="0" noProof="0" dirty="0">
                <a:ln>
                  <a:noFill/>
                </a:ln>
                <a:solidFill>
                  <a:schemeClr val="accent5">
                    <a:lumMod val="75000"/>
                  </a:schemeClr>
                </a:solidFill>
                <a:effectLst/>
                <a:uLnTx/>
                <a:uFillTx/>
                <a:latin typeface="Arial" charset="0"/>
                <a:ea typeface="Arial" charset="0"/>
                <a:cs typeface="Arial" charset="0"/>
              </a:rPr>
              <a:t>—Jacqueline De </a:t>
            </a:r>
            <a:r>
              <a:rPr kumimoji="0" lang="en-US" sz="1200" b="0" i="1" u="none" strike="noStrike" kern="0" cap="none" spc="0" normalizeH="0" baseline="0" noProof="0" dirty="0" err="1">
                <a:ln>
                  <a:noFill/>
                </a:ln>
                <a:solidFill>
                  <a:schemeClr val="accent5">
                    <a:lumMod val="75000"/>
                  </a:schemeClr>
                </a:solidFill>
                <a:effectLst/>
                <a:uLnTx/>
                <a:uFillTx/>
                <a:latin typeface="Arial" charset="0"/>
                <a:ea typeface="Arial" charset="0"/>
                <a:cs typeface="Arial" charset="0"/>
              </a:rPr>
              <a:t>Lisser</a:t>
            </a:r>
            <a:r>
              <a:rPr kumimoji="0" lang="en-US" sz="1200" b="0" i="1" u="none" strike="noStrike" kern="0" cap="none" spc="0" normalizeH="0" baseline="0" noProof="0" dirty="0">
                <a:ln>
                  <a:noFill/>
                </a:ln>
                <a:solidFill>
                  <a:schemeClr val="accent5">
                    <a:lumMod val="75000"/>
                  </a:schemeClr>
                </a:solidFill>
                <a:effectLst/>
                <a:uLnTx/>
                <a:uFillTx/>
                <a:latin typeface="Arial" charset="0"/>
                <a:ea typeface="Arial" charset="0"/>
                <a:cs typeface="Arial" charset="0"/>
              </a:rPr>
              <a:t>, Group Investor Relations Performance Monitoring and Planning Analyst, National Commercial Bank of Jamaica Limited</a:t>
            </a:r>
          </a:p>
        </p:txBody>
      </p:sp>
      <p:sp>
        <p:nvSpPr>
          <p:cNvPr id="19" name="Rectangle 1026"/>
          <p:cNvSpPr>
            <a:spLocks noChangeArrowheads="1"/>
          </p:cNvSpPr>
          <p:nvPr/>
        </p:nvSpPr>
        <p:spPr bwMode="auto">
          <a:xfrm>
            <a:off x="662304" y="1099911"/>
            <a:ext cx="2225253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 name="Rectangle 1030"/>
          <p:cNvSpPr>
            <a:spLocks noChangeArrowheads="1"/>
          </p:cNvSpPr>
          <p:nvPr/>
        </p:nvSpPr>
        <p:spPr bwMode="auto">
          <a:xfrm>
            <a:off x="0" y="0"/>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2053" name="Picture 102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76599" y="481905"/>
            <a:ext cx="1371600" cy="355600"/>
          </a:xfrm>
          <a:prstGeom prst="rect">
            <a:avLst/>
          </a:prstGeom>
          <a:solidFill>
            <a:srgbClr val="FFFFFF"/>
          </a:solidFill>
        </p:spPr>
      </p:pic>
      <p:pic>
        <p:nvPicPr>
          <p:cNvPr id="12" name="Picture 11">
            <a:hlinkClick r:id="rId13" action="ppaction://hlinkfile"/>
          </p:cNvPr>
          <p:cNvPicPr>
            <a:picLocks noChangeAspect="1"/>
          </p:cNvPicPr>
          <p:nvPr/>
        </p:nvPicPr>
        <p:blipFill>
          <a:blip r:embed="rId14"/>
          <a:stretch>
            <a:fillRect/>
          </a:stretch>
        </p:blipFill>
        <p:spPr>
          <a:xfrm>
            <a:off x="7839304" y="5625193"/>
            <a:ext cx="1531389" cy="905420"/>
          </a:xfrm>
          <a:prstGeom prst="rect">
            <a:avLst/>
          </a:prstGeom>
        </p:spPr>
      </p:pic>
      <p:sp>
        <p:nvSpPr>
          <p:cNvPr id="16" name="TextBox 15"/>
          <p:cNvSpPr txBox="1"/>
          <p:nvPr/>
        </p:nvSpPr>
        <p:spPr>
          <a:xfrm>
            <a:off x="7933844" y="5340350"/>
            <a:ext cx="1246936"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hlinkClick r:id="rId13" action="ppaction://hlinkfile"/>
              </a:rPr>
              <a:t>NCB Video</a:t>
            </a:r>
            <a:endParaRPr kumimoji="0" lang="en-US" sz="12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0950736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25900"/>
            <a:ext cx="4428000" cy="2289511"/>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err="1">
                <a:ln>
                  <a:noFill/>
                </a:ln>
                <a:solidFill>
                  <a:srgbClr val="00639C"/>
                </a:solidFill>
                <a:effectLst/>
                <a:uLnTx/>
                <a:uFillTx/>
                <a:latin typeface="Arial" panose="020B0604020202020204" pitchFamily="34" charset="0"/>
                <a:ea typeface="Lubalin Demi for IBM" charset="77"/>
                <a:cs typeface="Arial" panose="020B0604020202020204" pitchFamily="34" charset="0"/>
              </a:rPr>
              <a:t>Beierdorf</a:t>
            </a:r>
            <a:endPar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endParaRPr>
          </a:p>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To create a global IT environment to support over 90 companies worldwide</a:t>
            </a:r>
          </a:p>
        </p:txBody>
      </p:sp>
      <p:sp>
        <p:nvSpPr>
          <p:cNvPr id="4" name="TextBox 4"/>
          <p:cNvSpPr txBox="1"/>
          <p:nvPr/>
        </p:nvSpPr>
        <p:spPr>
          <a:xfrm>
            <a:off x="5173200" y="1241799"/>
            <a:ext cx="4243516" cy="10356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Beiersdorf</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needed to find a way to perform detailed analysis of huge volumes of production data collected over the previous three years.</a:t>
            </a:r>
            <a:endPar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dirty="0">
              <a:ln>
                <a:noFill/>
              </a:ln>
              <a:solidFill>
                <a:srgbClr val="000000"/>
              </a:solidFill>
              <a:effectLst/>
              <a:uLnTx/>
              <a:uFillTx/>
              <a:ea typeface="MS PGothic" pitchFamily="34" charset="-128"/>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5" name="TextBox 5"/>
          <p:cNvSpPr txBox="1"/>
          <p:nvPr/>
        </p:nvSpPr>
        <p:spPr>
          <a:xfrm>
            <a:off x="5173200" y="2425593"/>
            <a:ext cx="4392688" cy="1294144"/>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With IBM </a:t>
            </a: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Cognos</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TM1, </a:t>
            </a: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Biersdorf</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gained significant insights from product-level data.</a:t>
            </a:r>
            <a:endPar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400"/>
              </a:spcAft>
              <a:buClrTx/>
              <a:buSzTx/>
              <a:buFontTx/>
              <a:buNone/>
              <a:tabLst/>
              <a:defRPr lang="en-US"/>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4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b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br>
            <a:endParaRPr kumimoji="0" lang="en-US" sz="1000" b="1" i="0" u="none" strike="noStrike" kern="0" cap="none" spc="0" normalizeH="0" baseline="0" noProof="0" dirty="0">
              <a:ln>
                <a:noFill/>
              </a:ln>
              <a:solidFill>
                <a:srgbClr val="FFFFFF"/>
              </a:solidFill>
              <a:effectLst/>
              <a:uLnTx/>
              <a:uFillTx/>
              <a:latin typeface="Arial" charset="0"/>
              <a:ea typeface="Arial" charset="0"/>
              <a:cs typeface="Arial" charset="0"/>
            </a:endParaRPr>
          </a:p>
        </p:txBody>
      </p:sp>
      <p:sp>
        <p:nvSpPr>
          <p:cNvPr id="8" name="TextBox 8"/>
          <p:cNvSpPr txBox="1"/>
          <p:nvPr/>
        </p:nvSpPr>
        <p:spPr>
          <a:xfrm>
            <a:off x="2815200" y="5944624"/>
            <a:ext cx="4428000" cy="1301750"/>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Beiersdorf</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AG is a German personal care company based in Hamburg, manufacturing personal care products. Its brands include Elastoplast, </a:t>
            </a: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Eucerin</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Labello</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La Prairie, Nivea and </a:t>
            </a: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tesa</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a:t>
            </a: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37360" cy="3033431"/>
        </p:xfrm>
        <a:graphic>
          <a:graphicData uri="http://schemas.openxmlformats.org/drawingml/2006/table">
            <a:tbl>
              <a:tblPr/>
              <a:tblGrid>
                <a:gridCol w="1737360">
                  <a:extLst>
                    <a:ext uri="{9D8B030D-6E8A-4147-A177-3AD203B41FA5}">
                      <a16:colId xmlns:a16="http://schemas.microsoft.com/office/drawing/2014/main" val="20000"/>
                    </a:ext>
                  </a:extLst>
                </a:gridCol>
              </a:tblGrid>
              <a:tr h="296464">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To</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Predict</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64050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cs typeface="Arial" panose="020B0604020202020204" pitchFamily="34" charset="0"/>
                        </a:rPr>
                        <a:t>Effective</a:t>
                      </a:r>
                      <a:r>
                        <a:rPr lang="en-GB" altLang="en-US" sz="1000" baseline="0" dirty="0">
                          <a:solidFill>
                            <a:schemeClr val="tx1"/>
                          </a:solidFill>
                          <a:latin typeface="Arial" panose="020B0604020202020204" pitchFamily="34" charset="0"/>
                          <a:cs typeface="Arial" panose="020B0604020202020204" pitchFamily="34" charset="0"/>
                        </a:rPr>
                        <a:t> Pricing</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Use</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686337">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ea typeface="+mn-ea"/>
                          <a:cs typeface="Arial" panose="020B0604020202020204" pitchFamily="34" charset="0"/>
                        </a:rPr>
                        <a:t>Predictions</a:t>
                      </a:r>
                      <a:r>
                        <a:rPr lang="en-GB" altLang="en-US" sz="1000" baseline="0" dirty="0">
                          <a:solidFill>
                            <a:schemeClr val="tx1"/>
                          </a:solidFill>
                          <a:latin typeface="Arial" panose="020B0604020202020204" pitchFamily="34" charset="0"/>
                          <a:ea typeface="+mn-ea"/>
                          <a:cs typeface="Arial" panose="020B0604020202020204" pitchFamily="34" charset="0"/>
                        </a:rPr>
                        <a:t> to make necessary adjustments</a:t>
                      </a:r>
                      <a:endParaRPr lang="en-US" altLang="en-US" sz="1000" dirty="0">
                        <a:latin typeface="Arial" panose="020B0604020202020204" pitchFamily="34" charset="0"/>
                        <a:ea typeface="MS PGothic" panose="020B0600070205080204" pitchFamily="34" charset="-128"/>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Analyze</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561721">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cs typeface="Arial" panose="020B0604020202020204" pitchFamily="34" charset="0"/>
                        </a:rPr>
                        <a:t>The</a:t>
                      </a:r>
                      <a:r>
                        <a:rPr lang="en-GB" altLang="en-US" sz="1000" baseline="0" dirty="0">
                          <a:solidFill>
                            <a:schemeClr val="tx1"/>
                          </a:solidFill>
                          <a:latin typeface="Arial" panose="020B0604020202020204" pitchFamily="34" charset="0"/>
                          <a:cs typeface="Arial" panose="020B0604020202020204" pitchFamily="34" charset="0"/>
                        </a:rPr>
                        <a:t> price development and expectations</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748877"/>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GB"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Cognos</a:t>
            </a: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TM1</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28RIhGA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94834" y="495256"/>
            <a:ext cx="1756731"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Consumer Products</a:t>
            </a:r>
          </a:p>
        </p:txBody>
      </p:sp>
      <p:sp>
        <p:nvSpPr>
          <p:cNvPr id="6" name="Rectangle 2"/>
          <p:cNvSpPr>
            <a:spLocks noChangeArrowheads="1"/>
          </p:cNvSpPr>
          <p:nvPr/>
        </p:nvSpPr>
        <p:spPr bwMode="auto">
          <a:xfrm>
            <a:off x="622199" y="1093679"/>
            <a:ext cx="225792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Rectangle 4"/>
          <p:cNvSpPr>
            <a:spLocks noChangeArrowheads="1"/>
          </p:cNvSpPr>
          <p:nvPr/>
        </p:nvSpPr>
        <p:spPr bwMode="auto">
          <a:xfrm>
            <a:off x="7497344" y="495256"/>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7588" y="1103511"/>
            <a:ext cx="4159022" cy="2638482"/>
          </a:xfrm>
          <a:prstGeom prst="rect">
            <a:avLst/>
          </a:prstGeom>
        </p:spPr>
      </p:pic>
      <p:sp>
        <p:nvSpPr>
          <p:cNvPr id="25" name="TextBox 6"/>
          <p:cNvSpPr txBox="1"/>
          <p:nvPr/>
        </p:nvSpPr>
        <p:spPr>
          <a:xfrm>
            <a:off x="820996" y="2355399"/>
            <a:ext cx="3844413" cy="1364338"/>
          </a:xfrm>
          <a:prstGeom prst="rect">
            <a:avLst/>
          </a:prstGeom>
          <a:solidFill>
            <a:schemeClr val="bg1">
              <a:alpha val="90000"/>
            </a:schemeClr>
          </a:solidFill>
          <a:ln>
            <a:noFill/>
          </a:ln>
        </p:spPr>
        <p:txBody>
          <a:bodyPr wrap="square" lIns="72000" tIns="72000" rIns="72000" bIns="7200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200" b="1" i="1" u="none" strike="noStrike" kern="0" cap="none" spc="0" normalizeH="0" baseline="0" noProof="0" dirty="0">
                <a:ln>
                  <a:noFill/>
                </a:ln>
                <a:solidFill>
                  <a:srgbClr val="0070C0"/>
                </a:solidFill>
                <a:effectLst/>
                <a:uLnTx/>
                <a:uFillTx/>
                <a:latin typeface="Arial" panose="020B0604020202020204" pitchFamily="34" charset="0"/>
                <a:ea typeface="DejaVu Sans" charset="0"/>
                <a:cs typeface="Arial" panose="020B0604020202020204" pitchFamily="34" charset="0"/>
              </a:rPr>
              <a:t>“</a:t>
            </a:r>
            <a:r>
              <a:rPr kumimoji="0" lang="en-US" sz="1200" b="1" i="1"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Our budget analysts...basically take data out of our financial system and prepare Excel files to send to people who would often then break the Excel file. So, us having a solution in TM1 saves them a ton of time and work</a:t>
            </a:r>
            <a:r>
              <a:rPr kumimoji="0" lang="en-US" sz="1200" b="0" i="1" u="none" strike="noStrike" kern="0" cap="none" spc="0" normalizeH="0" baseline="0" noProof="0" dirty="0">
                <a:ln>
                  <a:noFill/>
                </a:ln>
                <a:solidFill>
                  <a:sysClr val="windowText" lastClr="000000"/>
                </a:solidFill>
                <a:effectLst/>
                <a:uLnTx/>
                <a:uFillTx/>
              </a:rPr>
              <a:t>.</a:t>
            </a:r>
            <a:r>
              <a:rPr kumimoji="0" lang="en-US" altLang="en-US" sz="1200" b="1" i="1" u="none" strike="noStrike" kern="0" cap="none" spc="0" normalizeH="0" baseline="0" noProof="0" dirty="0">
                <a:ln>
                  <a:noFill/>
                </a:ln>
                <a:solidFill>
                  <a:srgbClr val="0070C0"/>
                </a:solidFill>
                <a:effectLst/>
                <a:uLnTx/>
                <a:uFillTx/>
                <a:latin typeface="Arial" panose="020B0604020202020204" pitchFamily="34" charset="0"/>
                <a:ea typeface="DejaVu Sans" charset="0"/>
                <a:cs typeface="Arial" panose="020B0604020202020204" pitchFamily="34"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rPr>
              <a:t>— </a:t>
            </a:r>
            <a:r>
              <a:rPr kumimoji="0" 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Lauren </a:t>
            </a:r>
            <a:r>
              <a:rPr kumimoji="0" lang="en-US" sz="1200" b="0" i="1" u="none" strike="noStrike" kern="0" cap="none" spc="0" normalizeH="0" baseline="0" noProof="0" dirty="0" err="1">
                <a:ln>
                  <a:noFill/>
                </a:ln>
                <a:solidFill>
                  <a:schemeClr val="tx2">
                    <a:lumMod val="60000"/>
                    <a:lumOff val="40000"/>
                  </a:schemeClr>
                </a:solidFill>
                <a:effectLst/>
                <a:uLnTx/>
                <a:uFillTx/>
                <a:latin typeface="Arial" panose="020B0604020202020204" pitchFamily="34" charset="0"/>
                <a:cs typeface="Arial" panose="020B0604020202020204" pitchFamily="34" charset="0"/>
              </a:rPr>
              <a:t>Pahnke</a:t>
            </a:r>
            <a:r>
              <a:rPr kumimoji="0" 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 Senior Business Systems Analyst Finance, Facilities and Research Administration</a:t>
            </a:r>
            <a:endParaRPr kumimoji="0" lang="en-GB"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Arial" charset="0"/>
              <a:cs typeface="Arial" panose="020B0604020202020204" pitchFamily="34" charset="0"/>
            </a:endParaRPr>
          </a:p>
        </p:txBody>
      </p:sp>
      <p:pic>
        <p:nvPicPr>
          <p:cNvPr id="12" name="Picture 11">
            <a:hlinkClick r:id="rId12"/>
          </p:cNvPr>
          <p:cNvPicPr>
            <a:picLocks noChangeAspect="1"/>
          </p:cNvPicPr>
          <p:nvPr/>
        </p:nvPicPr>
        <p:blipFill>
          <a:blip r:embed="rId13"/>
          <a:stretch>
            <a:fillRect/>
          </a:stretch>
        </p:blipFill>
        <p:spPr>
          <a:xfrm>
            <a:off x="7641285" y="5474337"/>
            <a:ext cx="1858827" cy="940573"/>
          </a:xfrm>
          <a:prstGeom prst="rect">
            <a:avLst/>
          </a:prstGeom>
        </p:spPr>
      </p:pic>
      <p:sp>
        <p:nvSpPr>
          <p:cNvPr id="14" name="TextBox 13"/>
          <p:cNvSpPr txBox="1"/>
          <p:nvPr/>
        </p:nvSpPr>
        <p:spPr>
          <a:xfrm>
            <a:off x="7641286" y="5158658"/>
            <a:ext cx="1924602" cy="261610"/>
          </a:xfrm>
          <a:prstGeom prst="rect">
            <a:avLst/>
          </a:prstGeom>
          <a:noFill/>
        </p:spPr>
        <p:txBody>
          <a:bodyPr wrap="square" rtlCol="0">
            <a:spAutoFit/>
          </a:bodyPr>
          <a:lstStyle/>
          <a:p>
            <a:pPr algn="ctr"/>
            <a:r>
              <a:rPr lang="en-US" sz="1100" dirty="0">
                <a:hlinkClick r:id="rId12"/>
              </a:rPr>
              <a:t>Beierdof video</a:t>
            </a:r>
            <a:endParaRPr lang="en-US" sz="1100" dirty="0"/>
          </a:p>
        </p:txBody>
      </p:sp>
    </p:spTree>
    <p:extLst>
      <p:ext uri="{BB962C8B-B14F-4D97-AF65-F5344CB8AC3E}">
        <p14:creationId xmlns:p14="http://schemas.microsoft.com/office/powerpoint/2010/main" val="42533906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25900"/>
            <a:ext cx="4428000" cy="3121708"/>
          </a:xfrm>
          <a:prstGeom prst="rect">
            <a:avLst/>
          </a:prstGeom>
          <a:noFill/>
          <a:ln>
            <a:noFill/>
          </a:ln>
        </p:spPr>
        <p:txBody>
          <a:bodyPr wrap="square" lIns="0" tIns="0" rIns="0" bIns="0" anchor="t"/>
          <a:lstStyle/>
          <a:p>
            <a:pPr marL="0" marR="0" lvl="0" indent="0" algn="l" defTabSz="914400" rtl="0" eaLnBrk="1" fontAlgn="auto" latinLnBrk="0" hangingPunct="1">
              <a:lnSpc>
                <a:spcPct val="100000"/>
              </a:lnSpc>
              <a:spcBef>
                <a:spcPts val="0"/>
              </a:spcBef>
              <a:spcAft>
                <a:spcPts val="800"/>
              </a:spcAft>
              <a:buClrTx/>
              <a:buSzTx/>
              <a:buFontTx/>
              <a:buNone/>
              <a:tabLst/>
              <a:defRPr lang="en-US"/>
            </a:pPr>
            <a:r>
              <a:rPr lang="en-US" sz="2800" b="1" kern="0" dirty="0">
                <a:solidFill>
                  <a:srgbClr val="00639C"/>
                </a:solidFill>
                <a:latin typeface="Arial" panose="020B0604020202020204" pitchFamily="34" charset="0"/>
                <a:ea typeface="Lubalin Demi for IBM" charset="77"/>
                <a:cs typeface="Arial" panose="020B0604020202020204" pitchFamily="34" charset="0"/>
              </a:rPr>
              <a:t>Pabst Brewing Company</a:t>
            </a:r>
            <a:endPar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endParaRPr>
          </a:p>
          <a:p>
            <a:pPr marL="0" marR="0" lvl="0" indent="0" algn="l" defTabSz="914400" rtl="0" eaLnBrk="1" fontAlgn="auto" latinLnBrk="0" hangingPunct="1">
              <a:lnSpc>
                <a:spcPct val="100000"/>
              </a:lnSpc>
              <a:spcBef>
                <a:spcPts val="0"/>
              </a:spcBef>
              <a:spcAft>
                <a:spcPts val="800"/>
              </a:spcAft>
              <a:buClrTx/>
              <a:buSzTx/>
              <a:buFontTx/>
              <a:buNone/>
              <a:tabLst/>
              <a:defRPr lang="en-US"/>
            </a:pPr>
            <a:r>
              <a:rPr lang="en-US" sz="2400" b="1" kern="0" dirty="0">
                <a:solidFill>
                  <a:srgbClr val="00AFD8"/>
                </a:solidFill>
                <a:latin typeface="Arial" panose="020B0604020202020204" pitchFamily="34" charset="0"/>
                <a:ea typeface="Lubalin Demi for IBM" charset="77"/>
                <a:cs typeface="Arial" panose="020B0604020202020204" pitchFamily="34" charset="0"/>
              </a:rPr>
              <a:t>Rising to the top of the US beer market with IBM Analytics</a:t>
            </a:r>
            <a:endPar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endParaRPr>
          </a:p>
        </p:txBody>
      </p:sp>
      <p:sp>
        <p:nvSpPr>
          <p:cNvPr id="4" name="TextBox 4"/>
          <p:cNvSpPr txBox="1"/>
          <p:nvPr/>
        </p:nvSpPr>
        <p:spPr>
          <a:xfrm>
            <a:off x="5173200" y="1241799"/>
            <a:ext cx="4243516" cy="1155679"/>
          </a:xfrm>
          <a:prstGeom prst="rect">
            <a:avLst/>
          </a:prstGeom>
          <a:noFill/>
          <a:ln>
            <a:noFill/>
          </a:ln>
        </p:spPr>
        <p:txBody>
          <a:bodyPr wrap="square" lIns="0" tIns="0" rIns="0" bIns="0" anchor="t"/>
          <a:lstStyle/>
          <a:p>
            <a:pPr marL="0" marR="0" lvl="0" indent="0" algn="l" defTabSz="914400" rtl="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lvl="0">
              <a:defRPr/>
            </a:pPr>
            <a:r>
              <a:rPr lang="en-US" sz="1000" dirty="0">
                <a:latin typeface="Arial" panose="020B0604020202020204" pitchFamily="34" charset="0"/>
                <a:cs typeface="Arial" panose="020B0604020202020204" pitchFamily="34" charset="0"/>
              </a:rPr>
              <a:t>Pabst Brewing needed to effectively manage cost and predictive insights for reliable forecasts.</a:t>
            </a:r>
            <a:endPar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1440"/>
              </a:spcBef>
              <a:spcAft>
                <a:spcPts val="0"/>
              </a:spcAft>
              <a:buClrTx/>
              <a:buSzTx/>
              <a:buFont typeface="Times New Roman" pitchFamily="16" charset="0"/>
              <a:buNone/>
              <a:tabLst/>
              <a:defRPr/>
            </a:pPr>
            <a:endParaRPr kumimoji="0" lang="en-US" sz="800" b="1"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algn="l" defTabSz="914400" rtl="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500"/>
              </a:spcAft>
              <a:buClrTx/>
              <a:buSzTx/>
              <a:buFontTx/>
              <a:buNone/>
              <a:tabLst/>
              <a:defRPr lang="en-US"/>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algn="l" defTabSz="914400" rtl="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5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b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5" name="TextBox 5"/>
          <p:cNvSpPr txBox="1"/>
          <p:nvPr/>
        </p:nvSpPr>
        <p:spPr>
          <a:xfrm>
            <a:off x="5173200" y="2281083"/>
            <a:ext cx="4392688" cy="1158172"/>
          </a:xfrm>
          <a:prstGeom prst="rect">
            <a:avLst/>
          </a:prstGeom>
          <a:noFill/>
          <a:ln>
            <a:noFill/>
          </a:ln>
        </p:spPr>
        <p:txBody>
          <a:bodyPr wrap="square" lIns="0" tIns="0" rIns="0" bIns="0" anchor="t"/>
          <a:lstStyle/>
          <a:p>
            <a:pPr marL="0" marR="0" lvl="0" indent="0" algn="l" defTabSz="914400" rtl="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lvl="0">
              <a:spcAft>
                <a:spcPts val="400"/>
              </a:spcAft>
              <a:defRPr lang="en-US"/>
            </a:pPr>
            <a:r>
              <a:rPr lang="en-US" sz="1000" dirty="0">
                <a:latin typeface="Arial" panose="020B0604020202020204" pitchFamily="34" charset="0"/>
                <a:cs typeface="Arial" panose="020B0604020202020204" pitchFamily="34" charset="0"/>
              </a:rPr>
              <a:t>Pabst deployed IBM </a:t>
            </a:r>
            <a:r>
              <a:rPr lang="en-US" sz="1000" dirty="0" err="1">
                <a:latin typeface="Arial" panose="020B0604020202020204" pitchFamily="34" charset="0"/>
                <a:cs typeface="Arial" panose="020B0604020202020204" pitchFamily="34" charset="0"/>
              </a:rPr>
              <a:t>Cognos</a:t>
            </a:r>
            <a:r>
              <a:rPr lang="en-US" sz="1000" dirty="0">
                <a:latin typeface="Arial" panose="020B0604020202020204" pitchFamily="34" charset="0"/>
                <a:cs typeface="Arial" panose="020B0604020202020204" pitchFamily="34" charset="0"/>
              </a:rPr>
              <a:t> TM1 for planning and reporting across the enterprise. Doing so they have gained operational efficiency with faster and better decision making. And with IBM SPSS doing the predictive insight for reliable forecasts, Pabst can now see the business profitability at a brand and SKU level, enabling better decisions.</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endParaRPr>
          </a:p>
        </p:txBody>
      </p:sp>
      <p:sp>
        <p:nvSpPr>
          <p:cNvPr id="8" name="TextBox 8"/>
          <p:cNvSpPr txBox="1"/>
          <p:nvPr/>
        </p:nvSpPr>
        <p:spPr>
          <a:xfrm>
            <a:off x="2815200" y="6154994"/>
            <a:ext cx="4428000" cy="914868"/>
          </a:xfrm>
          <a:prstGeom prst="rect">
            <a:avLst/>
          </a:prstGeom>
          <a:noFill/>
          <a:ln>
            <a:noFill/>
          </a:ln>
        </p:spPr>
        <p:txBody>
          <a:bodyPr wrap="square" lIns="0" tIns="0" rIns="0" bIns="0" anchor="t"/>
          <a:lstStyle/>
          <a:p>
            <a:pPr lvl="0">
              <a:spcBef>
                <a:spcPts val="1440"/>
              </a:spcBef>
              <a:defRPr/>
            </a:pPr>
            <a:r>
              <a:rPr lang="en-US" sz="1000" dirty="0">
                <a:latin typeface="Arial" panose="020B0604020202020204" pitchFamily="34" charset="0"/>
                <a:cs typeface="Arial" panose="020B0604020202020204" pitchFamily="34" charset="0"/>
              </a:rPr>
              <a:t>Pabst Brewing Company founded in 1844, is the largest independently owned American brewer, encompassing 80 brand of beer and malt liquor.</a:t>
            </a:r>
            <a:endParaRPr kumimoji="0" lang="en-US" sz="1000" b="0" i="0" u="none" strike="noStrike" kern="50" cap="none" spc="0" normalizeH="0" baseline="0" noProof="0" dirty="0">
              <a:ln>
                <a:noFill/>
              </a:ln>
              <a:solidFill>
                <a:srgbClr val="808080"/>
              </a:solidFill>
              <a:effectLst/>
              <a:uLnTx/>
              <a:uFillTx/>
              <a:latin typeface="Arial" panose="020B0604020202020204" pitchFamily="34" charset="0"/>
              <a:ea typeface="Arial Unicode MS"/>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algn="l" defTabSz="914400" rtl="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922206" cy="3112287"/>
        </p:xfrm>
        <a:graphic>
          <a:graphicData uri="http://schemas.openxmlformats.org/drawingml/2006/table">
            <a:tbl>
              <a:tblPr/>
              <a:tblGrid>
                <a:gridCol w="1922206">
                  <a:extLst>
                    <a:ext uri="{9D8B030D-6E8A-4147-A177-3AD203B41FA5}">
                      <a16:colId xmlns:a16="http://schemas.microsoft.com/office/drawing/2014/main" val="20000"/>
                    </a:ext>
                  </a:extLst>
                </a:gridCol>
              </a:tblGrid>
              <a:tr h="404432">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292846">
                <a:tc>
                  <a:txBody>
                    <a:bodyPr/>
                    <a:lstStyle/>
                    <a:p>
                      <a:pPr marL="50800" marR="50800" lvl="0" indent="0">
                        <a:lnSpc>
                          <a:spcPct val="100000"/>
                        </a:lnSpc>
                        <a:spcAft>
                          <a:spcPts val="600"/>
                        </a:spcAft>
                        <a:defRPr lang="en-US"/>
                      </a:pPr>
                      <a:r>
                        <a:rPr lang="en-US" sz="1200" b="1" baseline="0" dirty="0">
                          <a:solidFill>
                            <a:srgbClr val="00AFD8"/>
                          </a:solidFill>
                          <a:latin typeface="Arial" panose="020B0604020202020204" pitchFamily="34" charset="0"/>
                          <a:ea typeface="HelvNeue Bold for IBM" charset="77"/>
                          <a:cs typeface="Arial" panose="020B0604020202020204" pitchFamily="34" charset="0"/>
                        </a:rPr>
                        <a:t>Reduced</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44125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US" altLang="en-US" sz="1000" dirty="0">
                          <a:latin typeface="Arial" panose="020B0604020202020204" pitchFamily="34" charset="0"/>
                          <a:cs typeface="Arial" panose="020B0604020202020204" pitchFamily="34" charset="0"/>
                        </a:rPr>
                        <a:t>The</a:t>
                      </a:r>
                      <a:r>
                        <a:rPr lang="en-US" altLang="en-US" sz="1000" baseline="0" dirty="0">
                          <a:latin typeface="Arial" panose="020B0604020202020204" pitchFamily="34" charset="0"/>
                          <a:cs typeface="Arial" panose="020B0604020202020204" pitchFamily="34" charset="0"/>
                        </a:rPr>
                        <a:t> time to produce forecasts from 3 months to 2 weeks</a:t>
                      </a: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292846">
                <a:tc>
                  <a:txBody>
                    <a:bodyPr/>
                    <a:lstStyle/>
                    <a:p>
                      <a:pPr marL="50800" marR="50800" lvl="0" indent="0">
                        <a:lnSpc>
                          <a:spcPct val="100000"/>
                        </a:lnSpc>
                        <a:spcAft>
                          <a:spcPts val="600"/>
                        </a:spcAft>
                        <a:defRPr lang="en-US"/>
                      </a:pPr>
                      <a:r>
                        <a:rPr lang="en-US" sz="1200" b="1" baseline="0" dirty="0">
                          <a:solidFill>
                            <a:srgbClr val="00AFD8"/>
                          </a:solidFill>
                          <a:latin typeface="Arial" panose="020B0604020202020204" pitchFamily="34" charset="0"/>
                          <a:ea typeface="HelvNeue Bold for IBM" charset="77"/>
                          <a:cs typeface="Arial" panose="020B0604020202020204" pitchFamily="34" charset="0"/>
                        </a:rPr>
                        <a:t>80%</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567683">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ea typeface="+mn-ea"/>
                          <a:cs typeface="Arial" panose="020B0604020202020204" pitchFamily="34" charset="0"/>
                        </a:rPr>
                        <a:t>Of</a:t>
                      </a:r>
                      <a:r>
                        <a:rPr lang="en-GB" altLang="en-US" sz="1000" baseline="0" dirty="0">
                          <a:solidFill>
                            <a:schemeClr val="tx1"/>
                          </a:solidFill>
                          <a:latin typeface="Arial" panose="020B0604020202020204" pitchFamily="34" charset="0"/>
                          <a:ea typeface="+mn-ea"/>
                          <a:cs typeface="Arial" panose="020B0604020202020204" pitchFamily="34" charset="0"/>
                        </a:rPr>
                        <a:t> staff time is now focused on value added analysis</a:t>
                      </a: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18288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Gained</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86360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cs typeface="Arial" panose="020B0604020202020204" pitchFamily="34" charset="0"/>
                        </a:rPr>
                        <a:t>Operational</a:t>
                      </a:r>
                      <a:r>
                        <a:rPr lang="en-GB" altLang="en-US" sz="1000" baseline="0" dirty="0">
                          <a:solidFill>
                            <a:schemeClr val="tx1"/>
                          </a:solidFill>
                          <a:latin typeface="Arial" panose="020B0604020202020204" pitchFamily="34" charset="0"/>
                          <a:cs typeface="Arial" panose="020B0604020202020204" pitchFamily="34" charset="0"/>
                        </a:rPr>
                        <a:t> Efficiency with faster and better decision making</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69999" y="4201973"/>
            <a:ext cx="2070000" cy="975334"/>
          </a:xfrm>
          <a:prstGeom prst="rect">
            <a:avLst/>
          </a:prstGeom>
          <a:solidFill>
            <a:srgbClr val="00AFD9"/>
          </a:solidFill>
          <a:ln>
            <a:noFill/>
          </a:ln>
        </p:spPr>
        <p:txBody>
          <a:bodyPr wrap="square" lIns="101600" tIns="101600" rIns="101600" bIns="101600" anchor="t"/>
          <a:lstStyle/>
          <a:p>
            <a:pPr marL="0" marR="0" lvl="0" indent="0" algn="l" defTabSz="914400" rtl="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tabLst/>
              <a:defRPr/>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 typeface="Arial" charset="0"/>
              <a:buChar char="•"/>
              <a:tabLst/>
              <a:defRPr/>
            </a:pP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 </a:t>
            </a:r>
            <a:r>
              <a:rPr kumimoji="0" lang="en-US"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Cognos</a:t>
            </a: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 TM1</a:t>
            </a:r>
          </a:p>
          <a:p>
            <a:pPr marL="0" marR="0" lvl="0" indent="0" algn="l" defTabSz="914400" rtl="0" eaLnBrk="1" fontAlgn="auto" latinLnBrk="0" hangingPunct="1">
              <a:lnSpc>
                <a:spcPct val="100000"/>
              </a:lnSpc>
              <a:spcBef>
                <a:spcPct val="0"/>
              </a:spcBef>
              <a:spcAft>
                <a:spcPts val="0"/>
              </a:spcAft>
              <a:buClrTx/>
              <a:buSzTx/>
              <a:buFont typeface="Arial" charset="0"/>
              <a:buChar char="•"/>
              <a:tabLst/>
              <a:defRPr/>
            </a:pP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 SPSS Modeler</a:t>
            </a: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 typeface="Arial" charset="0"/>
              <a:buChar char="•"/>
              <a:tabLst/>
              <a:defRPr/>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000" b="0" i="0" u="none" strike="noStrike" kern="0" cap="none" spc="0" normalizeH="0" baseline="30000" noProof="0" dirty="0">
              <a:ln>
                <a:noFill/>
              </a:ln>
              <a:solidFill>
                <a:sysClr val="windowText" lastClr="000000"/>
              </a:solidFill>
              <a:effectLst/>
              <a:uLnTx/>
              <a:uFillTx/>
              <a:latin typeface="Arial" pitchFamily="34" charset="0"/>
              <a:ea typeface="Arial Unicode MS"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30000" noProof="0" dirty="0">
              <a:ln>
                <a:noFill/>
              </a:ln>
              <a:solidFill>
                <a:sysClr val="windowText" lastClr="000000"/>
              </a:solidFill>
              <a:effectLst/>
              <a:uLnTx/>
              <a:uFillTx/>
              <a:latin typeface="Arial" pitchFamily="34" charset="0"/>
              <a:ea typeface="Arial Unicode MS"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prstClr val="white"/>
              </a:buClr>
              <a:buSzTx/>
              <a:buFont typeface="Arial" charset="0"/>
              <a:buChar char="•"/>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prstClr val="white"/>
              </a:buClr>
              <a:buSzTx/>
              <a:buFont typeface="Arial" charset="0"/>
              <a:buChar char="•"/>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prstClr val="white"/>
              </a:buClr>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prstClr val="white"/>
              </a:buClr>
              <a:buSzTx/>
              <a:buFont typeface="Arial" charset="0"/>
              <a:buChar char="•"/>
              <a:tabLst/>
              <a:defRPr/>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prstClr val="white"/>
              </a:buClr>
              <a:buSzTx/>
              <a:buFont typeface="Arial" charset="0"/>
              <a:buChar char="•"/>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ea typeface="+mn-ea"/>
                <a:cs typeface="Arial" pitchFamily="34" charset="0"/>
              </a:rPr>
              <a:t>Share this</a:t>
            </a:r>
            <a:endParaRPr kumimoji="0" lang="en-IN" altLang="en-US" sz="1100" b="0" i="0" u="none" strike="noStrike" kern="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28RIhGA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94834" y="495256"/>
            <a:ext cx="175673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Consumer Products</a:t>
            </a:r>
          </a:p>
        </p:txBody>
      </p:sp>
      <p:sp>
        <p:nvSpPr>
          <p:cNvPr id="6" name="Rectangle 2"/>
          <p:cNvSpPr>
            <a:spLocks noChangeArrowheads="1"/>
          </p:cNvSpPr>
          <p:nvPr/>
        </p:nvSpPr>
        <p:spPr bwMode="auto">
          <a:xfrm>
            <a:off x="622199" y="1093679"/>
            <a:ext cx="225792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 name="Rectangle 4"/>
          <p:cNvSpPr>
            <a:spLocks noChangeArrowheads="1"/>
          </p:cNvSpPr>
          <p:nvPr/>
        </p:nvSpPr>
        <p:spPr bwMode="auto">
          <a:xfrm>
            <a:off x="7497344" y="495256"/>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7201" y="1103510"/>
            <a:ext cx="4429416" cy="2643781"/>
          </a:xfrm>
          <a:prstGeom prst="rect">
            <a:avLst/>
          </a:prstGeom>
        </p:spPr>
      </p:pic>
      <p:sp>
        <p:nvSpPr>
          <p:cNvPr id="25" name="TextBox 6"/>
          <p:cNvSpPr txBox="1"/>
          <p:nvPr/>
        </p:nvSpPr>
        <p:spPr>
          <a:xfrm>
            <a:off x="457200" y="2529027"/>
            <a:ext cx="3991467" cy="910228"/>
          </a:xfrm>
          <a:prstGeom prst="rect">
            <a:avLst/>
          </a:prstGeom>
          <a:solidFill>
            <a:schemeClr val="bg1">
              <a:alpha val="90000"/>
            </a:schemeClr>
          </a:solidFill>
          <a:ln>
            <a:noFill/>
          </a:ln>
        </p:spPr>
        <p:txBody>
          <a:bodyPr wrap="square" lIns="72000" tIns="72000" rIns="72000" bIns="72000" anchor="t"/>
          <a:lstStyle/>
          <a:p>
            <a:pPr lvl="0">
              <a:defRPr/>
            </a:pPr>
            <a:r>
              <a:rPr kumimoji="0" lang="en-US" sz="1200" b="1" i="1"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t>
            </a:r>
            <a:r>
              <a:rPr lang="en-US" sz="1200" b="1" i="1" dirty="0">
                <a:solidFill>
                  <a:srgbClr val="0070C0"/>
                </a:solidFill>
                <a:latin typeface="Arial" panose="020B0604020202020204" pitchFamily="34" charset="0"/>
                <a:cs typeface="Arial" panose="020B0604020202020204" pitchFamily="34" charset="0"/>
              </a:rPr>
              <a:t>When I think of how IBM has helped us outperform our competition, it is really around the solutions that we have provided. </a:t>
            </a:r>
            <a:r>
              <a:rPr kumimoji="0" lang="en-US" sz="1200" b="1" i="1"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endParaRPr kumimoji="0" lang="en-GB" altLang="en-US" sz="1200" b="1" i="1"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lvl="0">
              <a:defRPr/>
            </a:pPr>
            <a:r>
              <a:rPr kumimoji="0" lang="en-GB" altLang="en-US" sz="1200" b="1"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 </a:t>
            </a:r>
            <a:r>
              <a:rPr lang="en-US" sz="1200" dirty="0">
                <a:solidFill>
                  <a:schemeClr val="tx2">
                    <a:lumMod val="60000"/>
                    <a:lumOff val="40000"/>
                  </a:schemeClr>
                </a:solidFill>
                <a:latin typeface="Arial" panose="020B0604020202020204" pitchFamily="34" charset="0"/>
                <a:cs typeface="Arial" panose="020B0604020202020204" pitchFamily="34" charset="0"/>
              </a:rPr>
              <a:t>Cordell Sweeney, Senior Vice President and CFO</a:t>
            </a:r>
            <a:endParaRPr kumimoji="0" 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Arial" charset="0"/>
              <a:cs typeface="Arial" panose="020B0604020202020204" pitchFamily="34" charset="0"/>
            </a:endParaRPr>
          </a:p>
        </p:txBody>
      </p:sp>
      <p:pic>
        <p:nvPicPr>
          <p:cNvPr id="7" name="Picture 6">
            <a:hlinkClick r:id="rId12"/>
          </p:cNvPr>
          <p:cNvPicPr>
            <a:picLocks noChangeAspect="1"/>
          </p:cNvPicPr>
          <p:nvPr/>
        </p:nvPicPr>
        <p:blipFill>
          <a:blip r:embed="rId13"/>
          <a:stretch>
            <a:fillRect/>
          </a:stretch>
        </p:blipFill>
        <p:spPr>
          <a:xfrm>
            <a:off x="7727989" y="5699516"/>
            <a:ext cx="1593272" cy="848032"/>
          </a:xfrm>
          <a:prstGeom prst="rect">
            <a:avLst/>
          </a:prstGeom>
        </p:spPr>
      </p:pic>
      <p:sp>
        <p:nvSpPr>
          <p:cNvPr id="14" name="TextBox 13"/>
          <p:cNvSpPr txBox="1"/>
          <p:nvPr/>
        </p:nvSpPr>
        <p:spPr>
          <a:xfrm>
            <a:off x="7708046" y="5422517"/>
            <a:ext cx="2308705" cy="276999"/>
          </a:xfrm>
          <a:prstGeom prst="rect">
            <a:avLst/>
          </a:prstGeom>
          <a:noFill/>
        </p:spPr>
        <p:txBody>
          <a:bodyPr wrap="square" rtlCol="0">
            <a:spAutoFit/>
          </a:bodyPr>
          <a:lstStyle/>
          <a:p>
            <a:r>
              <a:rPr lang="en-US" sz="1200" dirty="0">
                <a:hlinkClick r:id="rId12"/>
              </a:rPr>
              <a:t>Pabst Brewing Co Video</a:t>
            </a:r>
            <a:endParaRPr lang="en-US" sz="1200" dirty="0"/>
          </a:p>
        </p:txBody>
      </p:sp>
    </p:spTree>
    <p:extLst>
      <p:ext uri="{BB962C8B-B14F-4D97-AF65-F5344CB8AC3E}">
        <p14:creationId xmlns:p14="http://schemas.microsoft.com/office/powerpoint/2010/main" val="650815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157312871"/>
              </p:ext>
            </p:extLst>
          </p:nvPr>
        </p:nvGraphicFramePr>
        <p:xfrm>
          <a:off x="142876" y="798658"/>
          <a:ext cx="9806840" cy="6286847"/>
        </p:xfrm>
        <a:graphic>
          <a:graphicData uri="http://schemas.openxmlformats.org/drawingml/2006/table">
            <a:tbl>
              <a:tblPr firstRow="1" bandRow="1">
                <a:tableStyleId>{5C22544A-7EE6-4342-B048-85BDC9FD1C3A}</a:tableStyleId>
              </a:tblPr>
              <a:tblGrid>
                <a:gridCol w="397898">
                  <a:extLst>
                    <a:ext uri="{9D8B030D-6E8A-4147-A177-3AD203B41FA5}">
                      <a16:colId xmlns:a16="http://schemas.microsoft.com/office/drawing/2014/main" val="20000"/>
                    </a:ext>
                  </a:extLst>
                </a:gridCol>
                <a:gridCol w="1987341">
                  <a:extLst>
                    <a:ext uri="{9D8B030D-6E8A-4147-A177-3AD203B41FA5}">
                      <a16:colId xmlns:a16="http://schemas.microsoft.com/office/drawing/2014/main" val="20001"/>
                    </a:ext>
                  </a:extLst>
                </a:gridCol>
                <a:gridCol w="1586685">
                  <a:extLst>
                    <a:ext uri="{9D8B030D-6E8A-4147-A177-3AD203B41FA5}">
                      <a16:colId xmlns:a16="http://schemas.microsoft.com/office/drawing/2014/main" val="20002"/>
                    </a:ext>
                  </a:extLst>
                </a:gridCol>
                <a:gridCol w="1028700">
                  <a:extLst>
                    <a:ext uri="{9D8B030D-6E8A-4147-A177-3AD203B41FA5}">
                      <a16:colId xmlns:a16="http://schemas.microsoft.com/office/drawing/2014/main" val="20003"/>
                    </a:ext>
                  </a:extLst>
                </a:gridCol>
                <a:gridCol w="2628900">
                  <a:extLst>
                    <a:ext uri="{9D8B030D-6E8A-4147-A177-3AD203B41FA5}">
                      <a16:colId xmlns:a16="http://schemas.microsoft.com/office/drawing/2014/main" val="20004"/>
                    </a:ext>
                  </a:extLst>
                </a:gridCol>
                <a:gridCol w="914400">
                  <a:extLst>
                    <a:ext uri="{9D8B030D-6E8A-4147-A177-3AD203B41FA5}">
                      <a16:colId xmlns:a16="http://schemas.microsoft.com/office/drawing/2014/main" val="20005"/>
                    </a:ext>
                  </a:extLst>
                </a:gridCol>
                <a:gridCol w="1262916">
                  <a:extLst>
                    <a:ext uri="{9D8B030D-6E8A-4147-A177-3AD203B41FA5}">
                      <a16:colId xmlns:a16="http://schemas.microsoft.com/office/drawing/2014/main" val="20006"/>
                    </a:ext>
                  </a:extLst>
                </a:gridCol>
              </a:tblGrid>
              <a:tr h="400219">
                <a:tc>
                  <a:txBody>
                    <a:bodyPr/>
                    <a:lstStyle/>
                    <a:p>
                      <a:pPr algn="ctr"/>
                      <a:r>
                        <a:rPr lang="en-US" sz="1000" dirty="0">
                          <a:solidFill>
                            <a:schemeClr val="tx1"/>
                          </a:solidFill>
                          <a:latin typeface="+mn-lt"/>
                          <a:cs typeface="Arial" pitchFamily="34" charset="0"/>
                        </a:rPr>
                        <a:t>Slide #</a:t>
                      </a:r>
                    </a:p>
                  </a:txBody>
                  <a:tcPr marL="50294" marR="0" marT="0" marB="0" anchor="ctr" anchorCtr="1"/>
                </a:tc>
                <a:tc>
                  <a:txBody>
                    <a:bodyPr/>
                    <a:lstStyle/>
                    <a:p>
                      <a:pPr algn="ctr"/>
                      <a:r>
                        <a:rPr lang="en-US" sz="1000" dirty="0">
                          <a:solidFill>
                            <a:schemeClr val="tx1"/>
                          </a:solidFill>
                          <a:latin typeface="+mn-lt"/>
                          <a:cs typeface="Arial" pitchFamily="34" charset="0"/>
                        </a:rPr>
                        <a:t>Client Name</a:t>
                      </a:r>
                    </a:p>
                  </a:txBody>
                  <a:tcPr marL="50294" marR="0" marT="0" marB="0" anchor="ctr" anchorCtr="1"/>
                </a:tc>
                <a:tc>
                  <a:txBody>
                    <a:bodyPr/>
                    <a:lstStyle/>
                    <a:p>
                      <a:pPr algn="ctr"/>
                      <a:r>
                        <a:rPr lang="en-US" sz="1000" dirty="0">
                          <a:solidFill>
                            <a:schemeClr val="tx1"/>
                          </a:solidFill>
                          <a:latin typeface="+mn-lt"/>
                          <a:cs typeface="Arial" pitchFamily="34" charset="0"/>
                        </a:rPr>
                        <a:t>Industry</a:t>
                      </a:r>
                    </a:p>
                  </a:txBody>
                  <a:tcPr marL="50294" marR="0" marT="0" marB="0" anchor="ctr" anchorCtr="1"/>
                </a:tc>
                <a:tc>
                  <a:txBody>
                    <a:bodyPr/>
                    <a:lstStyle/>
                    <a:p>
                      <a:pPr algn="ctr"/>
                      <a:r>
                        <a:rPr lang="en-US" sz="1000" dirty="0">
                          <a:solidFill>
                            <a:schemeClr val="tx1"/>
                          </a:solidFill>
                          <a:latin typeface="+mn-lt"/>
                          <a:cs typeface="Arial" pitchFamily="34" charset="0"/>
                        </a:rPr>
                        <a:t>IOT</a:t>
                      </a:r>
                    </a:p>
                  </a:txBody>
                  <a:tcPr marL="50294" marR="0" marT="0" marB="0" anchor="ctr" anchorCtr="1"/>
                </a:tc>
                <a:tc>
                  <a:txBody>
                    <a:bodyPr/>
                    <a:lstStyle/>
                    <a:p>
                      <a:pPr algn="ctr"/>
                      <a:r>
                        <a:rPr lang="en-US" sz="1000" dirty="0">
                          <a:solidFill>
                            <a:schemeClr val="tx1"/>
                          </a:solidFill>
                          <a:latin typeface="+mn-lt"/>
                          <a:cs typeface="Arial" pitchFamily="34" charset="0"/>
                        </a:rPr>
                        <a:t>Software Products</a:t>
                      </a:r>
                    </a:p>
                  </a:txBody>
                  <a:tcPr marL="50294" marR="0" marT="0" marB="0" anchor="ctr" anchorCtr="1"/>
                </a:tc>
                <a:tc>
                  <a:txBody>
                    <a:bodyPr/>
                    <a:lstStyle/>
                    <a:p>
                      <a:pPr algn="ctr"/>
                      <a:r>
                        <a:rPr lang="en-US" sz="1000" dirty="0">
                          <a:solidFill>
                            <a:schemeClr val="tx1"/>
                          </a:solidFill>
                          <a:latin typeface="+mn-lt"/>
                          <a:cs typeface="Arial" pitchFamily="34" charset="0"/>
                        </a:rPr>
                        <a:t>Date Published</a:t>
                      </a:r>
                    </a:p>
                  </a:txBody>
                  <a:tcPr marL="50294" marR="0" marT="0" marB="0" anchor="ctr" anchorCtr="1"/>
                </a:tc>
                <a:tc>
                  <a:txBody>
                    <a:bodyPr/>
                    <a:lstStyle/>
                    <a:p>
                      <a:pPr algn="ctr"/>
                      <a:r>
                        <a:rPr lang="en-US" sz="1000" dirty="0">
                          <a:solidFill>
                            <a:schemeClr val="tx1"/>
                          </a:solidFill>
                          <a:latin typeface="+mn-lt"/>
                          <a:cs typeface="Arial" pitchFamily="34" charset="0"/>
                        </a:rPr>
                        <a:t>Asset</a:t>
                      </a:r>
                    </a:p>
                  </a:txBody>
                  <a:tcPr marL="50294" marR="0" marT="0" marB="0" anchor="ctr" anchorCtr="1"/>
                </a:tc>
                <a:extLst>
                  <a:ext uri="{0D108BD9-81ED-4DB2-BD59-A6C34878D82A}">
                    <a16:rowId xmlns:a16="http://schemas.microsoft.com/office/drawing/2014/main" val="10000"/>
                  </a:ext>
                </a:extLst>
              </a:tr>
              <a:tr h="647864">
                <a:tc>
                  <a:txBody>
                    <a:bodyPr/>
                    <a:lstStyle/>
                    <a:p>
                      <a:pPr algn="ctr" fontAlgn="b"/>
                      <a:r>
                        <a:rPr lang="en-US" sz="1000" b="0" i="0" u="none" strike="noStrike" dirty="0">
                          <a:solidFill>
                            <a:srgbClr val="000000"/>
                          </a:solidFill>
                          <a:effectLst/>
                          <a:latin typeface="+mn-lt"/>
                        </a:rPr>
                        <a:t>60</a:t>
                      </a:r>
                    </a:p>
                  </a:txBody>
                  <a:tcPr marL="10479" marR="10479" marT="10800" marB="0" anchor="ctr"/>
                </a:tc>
                <a:tc>
                  <a:txBody>
                    <a:bodyPr/>
                    <a:lstStyle/>
                    <a:p>
                      <a:pPr algn="l"/>
                      <a:r>
                        <a:rPr lang="en-US" sz="1000" dirty="0">
                          <a:latin typeface="+mn-lt"/>
                        </a:rPr>
                        <a:t>Gordon &amp; </a:t>
                      </a:r>
                      <a:r>
                        <a:rPr lang="en-US" sz="1000" dirty="0" err="1">
                          <a:latin typeface="+mn-lt"/>
                        </a:rPr>
                        <a:t>Gotch</a:t>
                      </a:r>
                      <a:endParaRPr lang="en-US" sz="1000" dirty="0">
                        <a:latin typeface="+mn-lt"/>
                      </a:endParaRPr>
                    </a:p>
                  </a:txBody>
                  <a:tcPr marL="50294" marR="0" marT="0" marB="0" anchor="ctr"/>
                </a:tc>
                <a:tc>
                  <a:txBody>
                    <a:bodyPr/>
                    <a:lstStyle/>
                    <a:p>
                      <a:pPr algn="l"/>
                      <a:r>
                        <a:rPr lang="en-US" sz="1000" b="1" dirty="0">
                          <a:latin typeface="+mn-lt"/>
                        </a:rPr>
                        <a:t>Media &amp; Entertainment</a:t>
                      </a:r>
                    </a:p>
                  </a:txBody>
                  <a:tcPr marL="50294" marR="0" marT="0" marB="0" anchor="ctr"/>
                </a:tc>
                <a:tc>
                  <a:txBody>
                    <a:bodyPr/>
                    <a:lstStyle/>
                    <a:p>
                      <a:pPr algn="ctr"/>
                      <a:r>
                        <a:rPr lang="en-US" sz="1000" dirty="0">
                          <a:latin typeface="+mn-lt"/>
                        </a:rPr>
                        <a:t>Asia Pacific</a:t>
                      </a:r>
                    </a:p>
                  </a:txBody>
                  <a:tcPr marL="50294" marR="10478" marT="10802" marB="0" anchor="ctr"/>
                </a:tc>
                <a:tc>
                  <a:txBody>
                    <a:bodyPr/>
                    <a:lstStyle/>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dirty="0"/>
                        <a:t>Cognos Business Intelligence</a:t>
                      </a:r>
                    </a:p>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dirty="0"/>
                        <a:t>Cognos TM1</a:t>
                      </a:r>
                    </a:p>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dirty="0"/>
                        <a:t>SPSS Modeler </a:t>
                      </a:r>
                      <a:endParaRPr lang="en-US" sz="1000" dirty="0">
                        <a:solidFill>
                          <a:prstClr val="black"/>
                        </a:solidFill>
                        <a:latin typeface="Arial" panose="020B0604020202020204" pitchFamily="34" charset="0"/>
                        <a:ea typeface="HelvNeue Light for IBM" charset="77"/>
                        <a:cs typeface="Arial" panose="020B0604020202020204" pitchFamily="34" charset="0"/>
                      </a:endParaRPr>
                    </a:p>
                  </a:txBody>
                  <a:tcPr marL="50294" marR="10478" marT="10802" marB="0" anchor="ctr"/>
                </a:tc>
                <a:tc>
                  <a:txBody>
                    <a:bodyPr/>
                    <a:lstStyle/>
                    <a:p>
                      <a:pPr marL="0" marR="0" indent="0" algn="ctr" defTabSz="509292"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Arial" panose="020B0604020202020204" pitchFamily="34" charset="0"/>
                          <a:cs typeface="Arial" panose="020B0604020202020204" pitchFamily="34" charset="0"/>
                        </a:rPr>
                        <a:t>01-15-15</a:t>
                      </a:r>
                    </a:p>
                  </a:txBody>
                  <a:tcPr marL="50294" marR="0" marT="0" marB="0" anchor="ctr"/>
                </a:tc>
                <a:tc>
                  <a:txBody>
                    <a:bodyPr/>
                    <a:lstStyle/>
                    <a:p>
                      <a:pPr algn="ctr"/>
                      <a:r>
                        <a:rPr lang="en-US" sz="1000" dirty="0">
                          <a:latin typeface="+mn-lt"/>
                          <a:hlinkClick r:id="rId3"/>
                        </a:rPr>
                        <a:t>Case Study</a:t>
                      </a:r>
                      <a:endParaRPr lang="en-US" sz="1000" dirty="0">
                        <a:latin typeface="+mn-lt"/>
                      </a:endParaRPr>
                    </a:p>
                  </a:txBody>
                  <a:tcPr marL="50294" marR="0" marT="0" marB="0" anchor="ctr"/>
                </a:tc>
                <a:extLst>
                  <a:ext uri="{0D108BD9-81ED-4DB2-BD59-A6C34878D82A}">
                    <a16:rowId xmlns:a16="http://schemas.microsoft.com/office/drawing/2014/main" val="2568760336"/>
                  </a:ext>
                </a:extLst>
              </a:tr>
              <a:tr h="364196">
                <a:tc>
                  <a:txBody>
                    <a:bodyPr/>
                    <a:lstStyle/>
                    <a:p>
                      <a:pPr algn="ctr" fontAlgn="b"/>
                      <a:r>
                        <a:rPr lang="en-US" sz="1000" b="0" i="0" u="none" strike="noStrike" dirty="0">
                          <a:solidFill>
                            <a:srgbClr val="000000"/>
                          </a:solidFill>
                          <a:effectLst/>
                          <a:latin typeface="+mn-lt"/>
                        </a:rPr>
                        <a:t>61</a:t>
                      </a:r>
                    </a:p>
                  </a:txBody>
                  <a:tcPr marL="10479" marR="10479" marT="10800" marB="0" anchor="ctr"/>
                </a:tc>
                <a:tc>
                  <a:txBody>
                    <a:bodyPr/>
                    <a:lstStyle/>
                    <a:p>
                      <a:pPr algn="l"/>
                      <a:r>
                        <a:rPr lang="en-US" sz="1000" dirty="0">
                          <a:solidFill>
                            <a:schemeClr val="tx1"/>
                          </a:solidFill>
                          <a:latin typeface="Arial" panose="020B0604020202020204" pitchFamily="34" charset="0"/>
                          <a:cs typeface="Arial" panose="020B0604020202020204" pitchFamily="34" charset="0"/>
                        </a:rPr>
                        <a:t>Mater Foundation</a:t>
                      </a:r>
                    </a:p>
                  </a:txBody>
                  <a:tcPr marL="50294" marR="0" marT="0" marB="0" anchor="ctr"/>
                </a:tc>
                <a:tc>
                  <a:txBody>
                    <a:bodyPr/>
                    <a:lstStyle/>
                    <a:p>
                      <a:pPr algn="l"/>
                      <a:r>
                        <a:rPr lang="en-US" sz="1000" b="1" dirty="0">
                          <a:solidFill>
                            <a:schemeClr val="tx1"/>
                          </a:solidFill>
                          <a:latin typeface="+mn-lt"/>
                        </a:rPr>
                        <a:t>Media &amp; Entertainment</a:t>
                      </a:r>
                    </a:p>
                  </a:txBody>
                  <a:tcPr marL="50294" marR="0" marT="0" marB="0" anchor="ctr"/>
                </a:tc>
                <a:tc>
                  <a:txBody>
                    <a:bodyPr/>
                    <a:lstStyle/>
                    <a:p>
                      <a:pPr marL="0" marR="0" indent="0" algn="ctr" defTabSz="509412"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mn-lt"/>
                        </a:rPr>
                        <a:t>Asia Pacific</a:t>
                      </a:r>
                    </a:p>
                  </a:txBody>
                  <a:tcPr marL="50294" marR="0" marT="0" marB="0" anchor="ctr"/>
                </a:tc>
                <a:tc>
                  <a:txBody>
                    <a:bodyPr/>
                    <a:lstStyle/>
                    <a:p>
                      <a:pPr marL="171450" marR="0" lvl="0" indent="-171450" algn="l" defTabSz="509412" rtl="0" eaLnBrk="1" fontAlgn="auto" latinLnBrk="0" hangingPunct="1">
                        <a:lnSpc>
                          <a:spcPts val="1000"/>
                        </a:lnSpc>
                        <a:spcBef>
                          <a:spcPts val="0"/>
                        </a:spcBef>
                        <a:spcAft>
                          <a:spcPts val="400"/>
                        </a:spcAft>
                        <a:buClrTx/>
                        <a:buSzPct val="100000"/>
                        <a:buFont typeface="Wingdings" panose="05000000000000000000" pitchFamily="2" charset="2"/>
                        <a:buChar char="§"/>
                        <a:tabLst>
                          <a:tab pos="88900" algn="l"/>
                        </a:tabLst>
                        <a:defRPr/>
                      </a:pPr>
                      <a:r>
                        <a:rPr lang="en-US" sz="1000" dirty="0">
                          <a:solidFill>
                            <a:schemeClr val="tx1"/>
                          </a:solidFill>
                          <a:latin typeface="Arial" charset="0"/>
                          <a:ea typeface="Arial" charset="0"/>
                          <a:cs typeface="Arial" charset="0"/>
                        </a:rPr>
                        <a:t>IBM® Cognos TM1</a:t>
                      </a:r>
                    </a:p>
                  </a:txBody>
                  <a:tcPr marL="50294" marR="0" marT="0" marB="0" anchor="ctr"/>
                </a:tc>
                <a:tc>
                  <a:txBody>
                    <a:bodyPr/>
                    <a:lstStyle/>
                    <a:p>
                      <a:pPr algn="ctr"/>
                      <a:r>
                        <a:rPr lang="en-US" sz="1000" dirty="0">
                          <a:solidFill>
                            <a:schemeClr val="tx1"/>
                          </a:solidFill>
                        </a:rPr>
                        <a:t>09-24-16</a:t>
                      </a:r>
                    </a:p>
                  </a:txBody>
                  <a:tcPr marL="50294" marR="0" marT="0" marB="0" anchor="ctr"/>
                </a:tc>
                <a:tc>
                  <a:txBody>
                    <a:bodyPr/>
                    <a:lstStyle/>
                    <a:p>
                      <a:pPr marL="0" marR="0" indent="0" algn="ctr" defTabSz="509412" rtl="0" eaLnBrk="1" fontAlgn="auto" latinLnBrk="0" hangingPunct="1">
                        <a:lnSpc>
                          <a:spcPct val="100000"/>
                        </a:lnSpc>
                        <a:spcBef>
                          <a:spcPts val="0"/>
                        </a:spcBef>
                        <a:spcAft>
                          <a:spcPts val="0"/>
                        </a:spcAft>
                        <a:buClrTx/>
                        <a:buSzTx/>
                        <a:buFontTx/>
                        <a:buNone/>
                        <a:tabLst/>
                        <a:defRPr/>
                      </a:pPr>
                      <a:r>
                        <a:rPr lang="en-US" sz="1000" kern="1200" dirty="0">
                          <a:solidFill>
                            <a:srgbClr val="FF0000"/>
                          </a:solidFill>
                          <a:latin typeface="+mn-lt"/>
                          <a:ea typeface="+mn-ea"/>
                          <a:cs typeface="+mn-cs"/>
                          <a:hlinkClick r:id="rId4"/>
                        </a:rPr>
                        <a:t>Case Study</a:t>
                      </a:r>
                      <a:endParaRPr lang="en-US" sz="1000" kern="1200" dirty="0">
                        <a:solidFill>
                          <a:srgbClr val="FF0000"/>
                        </a:solidFill>
                        <a:latin typeface="+mn-lt"/>
                        <a:ea typeface="+mn-ea"/>
                        <a:cs typeface="+mn-cs"/>
                      </a:endParaRPr>
                    </a:p>
                  </a:txBody>
                  <a:tcPr marL="50294" marR="0" marT="0" marB="0" anchor="ctr"/>
                </a:tc>
                <a:extLst>
                  <a:ext uri="{0D108BD9-81ED-4DB2-BD59-A6C34878D82A}">
                    <a16:rowId xmlns:a16="http://schemas.microsoft.com/office/drawing/2014/main" val="2121968245"/>
                  </a:ext>
                </a:extLst>
              </a:tr>
              <a:tr h="491320">
                <a:tc>
                  <a:txBody>
                    <a:bodyPr/>
                    <a:lstStyle/>
                    <a:p>
                      <a:pPr algn="ctr" fontAlgn="b"/>
                      <a:r>
                        <a:rPr lang="en-US" sz="1000" b="0" i="0" u="none" strike="noStrike" dirty="0">
                          <a:solidFill>
                            <a:srgbClr val="000000"/>
                          </a:solidFill>
                          <a:effectLst/>
                          <a:latin typeface="+mn-lt"/>
                        </a:rPr>
                        <a:t>62</a:t>
                      </a:r>
                    </a:p>
                  </a:txBody>
                  <a:tcPr marL="10479" marR="10479" marT="10800" marB="0" anchor="ctr"/>
                </a:tc>
                <a:tc>
                  <a:txBody>
                    <a:bodyPr/>
                    <a:lstStyle/>
                    <a:p>
                      <a:pPr algn="l"/>
                      <a:r>
                        <a:rPr lang="en-US" sz="1000" dirty="0">
                          <a:latin typeface="+mn-lt"/>
                        </a:rPr>
                        <a:t>MGM Resorts International</a:t>
                      </a:r>
                      <a:r>
                        <a:rPr lang="en-US" sz="1000" baseline="0" dirty="0">
                          <a:latin typeface="+mn-lt"/>
                        </a:rPr>
                        <a:t> </a:t>
                      </a:r>
                      <a:endParaRPr lang="en-US" sz="1000" dirty="0">
                        <a:latin typeface="+mn-lt"/>
                      </a:endParaRPr>
                    </a:p>
                  </a:txBody>
                  <a:tcPr marL="50294" marR="0" marT="0" marB="0" anchor="ctr"/>
                </a:tc>
                <a:tc>
                  <a:txBody>
                    <a:bodyPr/>
                    <a:lstStyle/>
                    <a:p>
                      <a:pPr algn="l"/>
                      <a:r>
                        <a:rPr lang="en-US" sz="1000" b="1" dirty="0">
                          <a:latin typeface="+mn-lt"/>
                        </a:rPr>
                        <a:t>Media</a:t>
                      </a:r>
                      <a:r>
                        <a:rPr lang="en-US" sz="1000" b="1" baseline="0" dirty="0">
                          <a:latin typeface="+mn-lt"/>
                        </a:rPr>
                        <a:t> &amp; Entertainment</a:t>
                      </a:r>
                      <a:endParaRPr lang="en-US" sz="1000" b="1" dirty="0">
                        <a:latin typeface="+mn-lt"/>
                      </a:endParaRPr>
                    </a:p>
                  </a:txBody>
                  <a:tcPr marL="50294" marR="0" marT="0" marB="0" anchor="ctr"/>
                </a:tc>
                <a:tc>
                  <a:txBody>
                    <a:bodyPr/>
                    <a:lstStyle/>
                    <a:p>
                      <a:pPr marL="0" marR="0" indent="0" algn="ctr" defTabSz="509412" rtl="0" eaLnBrk="1" fontAlgn="auto" latinLnBrk="0" hangingPunct="1">
                        <a:lnSpc>
                          <a:spcPct val="100000"/>
                        </a:lnSpc>
                        <a:spcBef>
                          <a:spcPts val="0"/>
                        </a:spcBef>
                        <a:spcAft>
                          <a:spcPts val="0"/>
                        </a:spcAft>
                        <a:buClrTx/>
                        <a:buSzTx/>
                        <a:buFontTx/>
                        <a:buNone/>
                        <a:tabLst/>
                        <a:defRPr/>
                      </a:pPr>
                      <a:r>
                        <a:rPr lang="en-US" sz="1000" dirty="0">
                          <a:latin typeface="+mn-lt"/>
                        </a:rPr>
                        <a:t>NA</a:t>
                      </a:r>
                    </a:p>
                  </a:txBody>
                  <a:tcPr marL="50294" marR="0" marT="0" marB="0" anchor="ctr"/>
                </a:tc>
                <a:tc>
                  <a:txBody>
                    <a:bodyPr/>
                    <a:lstStyle/>
                    <a:p>
                      <a:pPr marL="171450" marR="0" indent="-171450" algn="l" defTabSz="509412" rtl="0" eaLnBrk="1" fontAlgn="auto" latinLnBrk="0" hangingPunct="1">
                        <a:lnSpc>
                          <a:spcPts val="1000"/>
                        </a:lnSpc>
                        <a:spcBef>
                          <a:spcPts val="0"/>
                        </a:spcBef>
                        <a:spcAft>
                          <a:spcPts val="400"/>
                        </a:spcAft>
                        <a:buClrTx/>
                        <a:buSzPct val="100000"/>
                        <a:buFont typeface="Wingdings" panose="05000000000000000000" pitchFamily="2" charset="2"/>
                        <a:buChar char="§"/>
                        <a:tabLst>
                          <a:tab pos="88900" algn="l"/>
                        </a:tabLst>
                        <a:defRPr/>
                      </a:pPr>
                      <a:r>
                        <a:rPr lang="en-US" sz="1000" dirty="0"/>
                        <a:t>Cognos</a:t>
                      </a:r>
                      <a:r>
                        <a:rPr lang="en-US" sz="1000" baseline="0" dirty="0"/>
                        <a:t> TM1</a:t>
                      </a:r>
                      <a:endParaRPr lang="en-US" sz="1000" dirty="0"/>
                    </a:p>
                  </a:txBody>
                  <a:tcPr marL="50294" marR="0" marT="0" marB="0" anchor="ctr"/>
                </a:tc>
                <a:tc>
                  <a:txBody>
                    <a:bodyPr/>
                    <a:lstStyle/>
                    <a:p>
                      <a:pPr algn="ctr"/>
                      <a:r>
                        <a:rPr lang="en-US" sz="1000" dirty="0"/>
                        <a:t>01-06-14</a:t>
                      </a:r>
                    </a:p>
                  </a:txBody>
                  <a:tcPr marL="50294" marR="0" marT="0" marB="0" anchor="ctr"/>
                </a:tc>
                <a:tc>
                  <a:txBody>
                    <a:bodyPr/>
                    <a:lstStyle/>
                    <a:p>
                      <a:pPr algn="ctr"/>
                      <a:r>
                        <a:rPr lang="en-US" sz="1000" dirty="0">
                          <a:latin typeface="+mn-lt"/>
                          <a:hlinkClick r:id="rId5"/>
                        </a:rPr>
                        <a:t>Case Study</a:t>
                      </a:r>
                      <a:endParaRPr lang="en-US" sz="1000" dirty="0">
                        <a:latin typeface="+mn-lt"/>
                      </a:endParaRPr>
                    </a:p>
                  </a:txBody>
                  <a:tcPr marL="50294" marR="0" marT="0" marB="0" anchor="ctr"/>
                </a:tc>
                <a:extLst>
                  <a:ext uri="{0D108BD9-81ED-4DB2-BD59-A6C34878D82A}">
                    <a16:rowId xmlns:a16="http://schemas.microsoft.com/office/drawing/2014/main" val="10004"/>
                  </a:ext>
                </a:extLst>
              </a:tr>
              <a:tr h="440157">
                <a:tc>
                  <a:txBody>
                    <a:bodyPr/>
                    <a:lstStyle/>
                    <a:p>
                      <a:pPr algn="ctr" fontAlgn="b"/>
                      <a:r>
                        <a:rPr lang="en-US" sz="1000" b="0" i="0" u="none" strike="noStrike" dirty="0">
                          <a:solidFill>
                            <a:srgbClr val="000000"/>
                          </a:solidFill>
                          <a:effectLst/>
                          <a:latin typeface="+mn-lt"/>
                        </a:rPr>
                        <a:t>63</a:t>
                      </a:r>
                    </a:p>
                  </a:txBody>
                  <a:tcPr marL="10479" marR="10479" marT="10800" marB="0" anchor="ctr"/>
                </a:tc>
                <a:tc>
                  <a:txBody>
                    <a:bodyPr/>
                    <a:lstStyle/>
                    <a:p>
                      <a:pPr algn="l"/>
                      <a:r>
                        <a:rPr lang="en-US" sz="1000" dirty="0"/>
                        <a:t>Pace plc</a:t>
                      </a:r>
                    </a:p>
                  </a:txBody>
                  <a:tcPr marL="50294" marR="0" marT="0" marB="0" anchor="ctr"/>
                </a:tc>
                <a:tc>
                  <a:txBody>
                    <a:bodyPr/>
                    <a:lstStyle/>
                    <a:p>
                      <a:pPr algn="l"/>
                      <a:r>
                        <a:rPr lang="en-US" sz="1000" b="1" dirty="0"/>
                        <a:t>Media</a:t>
                      </a:r>
                      <a:r>
                        <a:rPr lang="en-US" sz="1000" b="1" baseline="0" dirty="0"/>
                        <a:t> &amp; Entertainment</a:t>
                      </a:r>
                      <a:endParaRPr lang="en-US" sz="1000" b="1" dirty="0"/>
                    </a:p>
                  </a:txBody>
                  <a:tcPr marL="50294" marR="0" marT="0" marB="0" anchor="ctr"/>
                </a:tc>
                <a:tc>
                  <a:txBody>
                    <a:bodyPr/>
                    <a:lstStyle/>
                    <a:p>
                      <a:pPr algn="ctr"/>
                      <a:r>
                        <a:rPr lang="en-US" sz="1000" dirty="0"/>
                        <a:t>Europe</a:t>
                      </a:r>
                    </a:p>
                  </a:txBody>
                  <a:tcPr marL="50294" marR="0" marT="0" marB="0" anchor="ctr"/>
                </a:tc>
                <a:tc>
                  <a:txBody>
                    <a:bodyPr/>
                    <a:lstStyle/>
                    <a:p>
                      <a:pPr marL="171450" marR="0" lvl="0" indent="-171450" algn="l" defTabSz="509412" rtl="0" eaLnBrk="1" fontAlgn="auto" latinLnBrk="0" hangingPunct="1">
                        <a:lnSpc>
                          <a:spcPct val="100000"/>
                        </a:lnSpc>
                        <a:spcBef>
                          <a:spcPts val="0"/>
                        </a:spcBef>
                        <a:spcAft>
                          <a:spcPts val="0"/>
                        </a:spcAft>
                        <a:buClrTx/>
                        <a:buSzTx/>
                        <a:buFont typeface="Arial" charset="0"/>
                        <a:buChar char="•"/>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Cognos TM1</a:t>
                      </a:r>
                    </a:p>
                  </a:txBody>
                  <a:tcPr marL="50294" marR="0" marT="0" marB="0" anchor="ctr"/>
                </a:tc>
                <a:tc>
                  <a:txBody>
                    <a:bodyPr/>
                    <a:lstStyle/>
                    <a:p>
                      <a:pPr algn="ctr"/>
                      <a:r>
                        <a:rPr lang="en-US" sz="1000" dirty="0"/>
                        <a:t>12-23-15</a:t>
                      </a:r>
                    </a:p>
                  </a:txBody>
                  <a:tcPr marL="50294" marR="0" marT="0" marB="0" anchor="ctr"/>
                </a:tc>
                <a:tc>
                  <a:txBody>
                    <a:bodyPr/>
                    <a:lstStyle/>
                    <a:p>
                      <a:pPr algn="ctr"/>
                      <a:r>
                        <a:rPr lang="en-US" sz="1000" dirty="0">
                          <a:hlinkClick r:id="rId6"/>
                        </a:rPr>
                        <a:t>Case Study</a:t>
                      </a:r>
                      <a:endParaRPr lang="en-US" sz="1000" dirty="0"/>
                    </a:p>
                  </a:txBody>
                  <a:tcPr marL="50294" marR="0" marT="0" marB="0" anchor="ctr"/>
                </a:tc>
                <a:extLst>
                  <a:ext uri="{0D108BD9-81ED-4DB2-BD59-A6C34878D82A}">
                    <a16:rowId xmlns:a16="http://schemas.microsoft.com/office/drawing/2014/main" val="10005"/>
                  </a:ext>
                </a:extLst>
              </a:tr>
              <a:tr h="647864">
                <a:tc>
                  <a:txBody>
                    <a:bodyPr/>
                    <a:lstStyle/>
                    <a:p>
                      <a:pPr algn="ctr" fontAlgn="b"/>
                      <a:r>
                        <a:rPr lang="en-US" sz="1000" b="0" i="0" u="none" strike="noStrike" dirty="0">
                          <a:solidFill>
                            <a:srgbClr val="000000"/>
                          </a:solidFill>
                          <a:effectLst/>
                          <a:latin typeface="+mn-lt"/>
                        </a:rPr>
                        <a:t>64</a:t>
                      </a:r>
                    </a:p>
                  </a:txBody>
                  <a:tcPr marL="10479" marR="10479" marT="10800" marB="0" anchor="ctr"/>
                </a:tc>
                <a:tc>
                  <a:txBody>
                    <a:bodyPr/>
                    <a:lstStyle/>
                    <a:p>
                      <a:pPr marL="0" marR="0" indent="0" algn="l" defTabSz="509292" rtl="0" eaLnBrk="1" fontAlgn="auto" latinLnBrk="0" hangingPunct="1">
                        <a:lnSpc>
                          <a:spcPct val="100000"/>
                        </a:lnSpc>
                        <a:spcBef>
                          <a:spcPts val="0"/>
                        </a:spcBef>
                        <a:spcAft>
                          <a:spcPts val="0"/>
                        </a:spcAft>
                        <a:buClrTx/>
                        <a:buSzTx/>
                        <a:buFontTx/>
                        <a:buNone/>
                        <a:tabLst/>
                        <a:defRPr/>
                      </a:pPr>
                      <a:r>
                        <a:rPr lang="en-US" sz="1000" b="0" dirty="0" err="1">
                          <a:solidFill>
                            <a:schemeClr val="tx1"/>
                          </a:solidFill>
                          <a:latin typeface="Arial" panose="020B0604020202020204" pitchFamily="34" charset="0"/>
                          <a:ea typeface="Lubalin Demi for IBM" charset="77"/>
                          <a:cs typeface="Arial" panose="020B0604020202020204" pitchFamily="34" charset="0"/>
                        </a:rPr>
                        <a:t>BayKer</a:t>
                      </a:r>
                      <a:r>
                        <a:rPr lang="en-US" sz="1000" b="0" dirty="0">
                          <a:solidFill>
                            <a:schemeClr val="tx1"/>
                          </a:solidFill>
                          <a:latin typeface="Arial" panose="020B0604020202020204" pitchFamily="34" charset="0"/>
                          <a:ea typeface="Lubalin Demi for IBM" charset="77"/>
                          <a:cs typeface="Arial" panose="020B0604020202020204" pitchFamily="34" charset="0"/>
                        </a:rPr>
                        <a:t> Italia S.p.A.</a:t>
                      </a:r>
                    </a:p>
                  </a:txBody>
                  <a:tcPr marL="50294" marR="0" marT="0" marB="0" anchor="ctr"/>
                </a:tc>
                <a:tc>
                  <a:txBody>
                    <a:bodyPr/>
                    <a:lstStyle/>
                    <a:p>
                      <a:pPr algn="l"/>
                      <a:r>
                        <a:rPr lang="en-US" sz="1000" b="1" dirty="0">
                          <a:solidFill>
                            <a:schemeClr val="tx1"/>
                          </a:solidFill>
                          <a:latin typeface="+mn-lt"/>
                        </a:rPr>
                        <a:t>Retail</a:t>
                      </a:r>
                    </a:p>
                  </a:txBody>
                  <a:tcPr marL="50294" marR="0" marT="0" marB="0" anchor="ctr"/>
                </a:tc>
                <a:tc>
                  <a:txBody>
                    <a:bodyPr/>
                    <a:lstStyle/>
                    <a:p>
                      <a:pPr algn="ctr"/>
                      <a:r>
                        <a:rPr lang="en-US" sz="1000" dirty="0">
                          <a:solidFill>
                            <a:schemeClr val="tx1"/>
                          </a:solidFill>
                          <a:latin typeface="+mn-lt"/>
                        </a:rPr>
                        <a:t>Europe</a:t>
                      </a:r>
                    </a:p>
                  </a:txBody>
                  <a:tcPr marL="50294" marR="10478" marT="10802" marB="0" anchor="ctr"/>
                </a:tc>
                <a:tc>
                  <a:txBody>
                    <a:bodyPr/>
                    <a:lstStyle/>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dirty="0">
                          <a:solidFill>
                            <a:schemeClr val="tx1"/>
                          </a:solidFill>
                          <a:latin typeface="Arial" panose="020B0604020202020204" pitchFamily="34" charset="0"/>
                          <a:ea typeface="HelvNeue Light for IBM" charset="77"/>
                          <a:cs typeface="Arial" panose="020B0604020202020204" pitchFamily="34" charset="0"/>
                        </a:rPr>
                        <a:t>Cognos Express</a:t>
                      </a:r>
                    </a:p>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dirty="0">
                          <a:solidFill>
                            <a:schemeClr val="tx1"/>
                          </a:solidFill>
                          <a:latin typeface="Arial" panose="020B0604020202020204" pitchFamily="34" charset="0"/>
                          <a:ea typeface="HelvNeue Light for IBM" charset="77"/>
                          <a:cs typeface="Arial" panose="020B0604020202020204" pitchFamily="34" charset="0"/>
                        </a:rPr>
                        <a:t>SPSS</a:t>
                      </a:r>
                    </a:p>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dirty="0">
                          <a:solidFill>
                            <a:schemeClr val="tx1"/>
                          </a:solidFill>
                          <a:latin typeface="Arial" panose="020B0604020202020204" pitchFamily="34" charset="0"/>
                          <a:ea typeface="HelvNeue Light for IBM" charset="77"/>
                          <a:cs typeface="Arial" panose="020B0604020202020204" pitchFamily="34" charset="0"/>
                        </a:rPr>
                        <a:t>WebSphere</a:t>
                      </a:r>
                    </a:p>
                  </a:txBody>
                  <a:tcPr marL="50294" marR="10478" marT="10802" marB="0" anchor="ctr"/>
                </a:tc>
                <a:tc>
                  <a:txBody>
                    <a:bodyPr/>
                    <a:lstStyle/>
                    <a:p>
                      <a:pPr algn="ctr"/>
                      <a:r>
                        <a:rPr lang="en-US" sz="1000" i="0" dirty="0">
                          <a:solidFill>
                            <a:schemeClr val="tx1"/>
                          </a:solidFill>
                          <a:latin typeface="+mn-lt"/>
                        </a:rPr>
                        <a:t>10-13-15</a:t>
                      </a:r>
                    </a:p>
                  </a:txBody>
                  <a:tcPr marL="50294" marR="0" marT="0" marB="0" anchor="ctr"/>
                </a:tc>
                <a:tc>
                  <a:txBody>
                    <a:bodyPr/>
                    <a:lstStyle/>
                    <a:p>
                      <a:pPr algn="ctr"/>
                      <a:r>
                        <a:rPr lang="en-US" sz="1000" dirty="0">
                          <a:solidFill>
                            <a:srgbClr val="FF0000"/>
                          </a:solidFill>
                          <a:latin typeface="+mn-lt"/>
                          <a:hlinkClick r:id="rId7"/>
                        </a:rPr>
                        <a:t>Case study</a:t>
                      </a:r>
                      <a:endParaRPr lang="en-US" sz="1000" dirty="0">
                        <a:solidFill>
                          <a:srgbClr val="FF0000"/>
                        </a:solidFill>
                        <a:latin typeface="+mn-lt"/>
                      </a:endParaRPr>
                    </a:p>
                  </a:txBody>
                  <a:tcPr marL="50294" marR="0" marT="0" marB="0" anchor="ctr"/>
                </a:tc>
                <a:extLst>
                  <a:ext uri="{0D108BD9-81ED-4DB2-BD59-A6C34878D82A}">
                    <a16:rowId xmlns:a16="http://schemas.microsoft.com/office/drawing/2014/main" val="10001"/>
                  </a:ext>
                </a:extLst>
              </a:tr>
              <a:tr h="454176">
                <a:tc>
                  <a:txBody>
                    <a:bodyPr/>
                    <a:lstStyle/>
                    <a:p>
                      <a:pPr algn="ctr" fontAlgn="b"/>
                      <a:r>
                        <a:rPr lang="en-US" sz="1000" b="0" i="0" u="none" strike="noStrike" dirty="0">
                          <a:solidFill>
                            <a:srgbClr val="000000"/>
                          </a:solidFill>
                          <a:effectLst/>
                          <a:latin typeface="+mn-lt"/>
                        </a:rPr>
                        <a:t>65</a:t>
                      </a:r>
                    </a:p>
                  </a:txBody>
                  <a:tcPr marL="10479" marR="10479" marT="10800" marB="0" anchor="ctr"/>
                </a:tc>
                <a:tc>
                  <a:txBody>
                    <a:bodyPr/>
                    <a:lstStyle/>
                    <a:p>
                      <a:pPr algn="l"/>
                      <a:r>
                        <a:rPr lang="en-US" sz="1000" dirty="0">
                          <a:solidFill>
                            <a:schemeClr val="tx1"/>
                          </a:solidFill>
                          <a:latin typeface="+mn-lt"/>
                        </a:rPr>
                        <a:t>Buffalo David </a:t>
                      </a:r>
                      <a:r>
                        <a:rPr lang="en-US" sz="1000" dirty="0" err="1">
                          <a:solidFill>
                            <a:schemeClr val="tx1"/>
                          </a:solidFill>
                          <a:latin typeface="+mn-lt"/>
                        </a:rPr>
                        <a:t>Bitton</a:t>
                      </a:r>
                      <a:endParaRPr lang="en-US" sz="1000" dirty="0">
                        <a:solidFill>
                          <a:schemeClr val="tx1"/>
                        </a:solidFill>
                        <a:latin typeface="+mn-lt"/>
                      </a:endParaRPr>
                    </a:p>
                  </a:txBody>
                  <a:tcPr marL="50294" marR="0" marT="0" marB="0" anchor="ctr"/>
                </a:tc>
                <a:tc>
                  <a:txBody>
                    <a:bodyPr/>
                    <a:lstStyle/>
                    <a:p>
                      <a:pPr algn="l"/>
                      <a:r>
                        <a:rPr lang="en-US" sz="1000" b="1" dirty="0">
                          <a:solidFill>
                            <a:schemeClr val="tx1"/>
                          </a:solidFill>
                          <a:latin typeface="+mn-lt"/>
                        </a:rPr>
                        <a:t>Retail</a:t>
                      </a:r>
                    </a:p>
                  </a:txBody>
                  <a:tcPr marL="50294" marR="0" marT="0" marB="0" anchor="ctr"/>
                </a:tc>
                <a:tc>
                  <a:txBody>
                    <a:bodyPr/>
                    <a:lstStyle/>
                    <a:p>
                      <a:pPr marL="0" marR="0" indent="0" algn="ctr" defTabSz="509412"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mn-lt"/>
                        </a:rPr>
                        <a:t>NA</a:t>
                      </a:r>
                    </a:p>
                  </a:txBody>
                  <a:tcPr marL="50294" marR="0" marT="0" marB="0" anchor="ctr"/>
                </a:tc>
                <a:tc>
                  <a:txBody>
                    <a:bodyPr/>
                    <a:lstStyle/>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kern="1200" dirty="0">
                          <a:solidFill>
                            <a:schemeClr val="tx1"/>
                          </a:solidFill>
                          <a:latin typeface="+mn-lt"/>
                          <a:ea typeface="HelvNeue Light for IBM" charset="77"/>
                          <a:cs typeface="Arial" panose="020B0604020202020204" pitchFamily="34" charset="0"/>
                        </a:rPr>
                        <a:t>Cognos TM1</a:t>
                      </a:r>
                    </a:p>
                  </a:txBody>
                  <a:tcPr marL="50294" marR="0" marT="0" marB="0" anchor="ctr"/>
                </a:tc>
                <a:tc>
                  <a:txBody>
                    <a:bodyPr/>
                    <a:lstStyle/>
                    <a:p>
                      <a:pPr algn="ctr"/>
                      <a:r>
                        <a:rPr lang="en-US" sz="1000" dirty="0">
                          <a:solidFill>
                            <a:schemeClr val="tx1"/>
                          </a:solidFill>
                        </a:rPr>
                        <a:t>07-09-15</a:t>
                      </a:r>
                    </a:p>
                  </a:txBody>
                  <a:tcPr marL="50294" marR="0" marT="0" marB="0" anchor="ctr"/>
                </a:tc>
                <a:tc>
                  <a:txBody>
                    <a:bodyPr/>
                    <a:lstStyle/>
                    <a:p>
                      <a:pPr marL="0" marR="0" indent="0" algn="ctr" defTabSz="509412" rtl="0" eaLnBrk="1" fontAlgn="auto" latinLnBrk="0" hangingPunct="1">
                        <a:lnSpc>
                          <a:spcPct val="100000"/>
                        </a:lnSpc>
                        <a:spcBef>
                          <a:spcPts val="0"/>
                        </a:spcBef>
                        <a:spcAft>
                          <a:spcPts val="0"/>
                        </a:spcAft>
                        <a:buClrTx/>
                        <a:buSzTx/>
                        <a:buFontTx/>
                        <a:buNone/>
                        <a:tabLst/>
                        <a:defRPr/>
                      </a:pPr>
                      <a:r>
                        <a:rPr lang="en-US" sz="1000" kern="1200" dirty="0">
                          <a:solidFill>
                            <a:srgbClr val="FF0000"/>
                          </a:solidFill>
                          <a:latin typeface="+mn-lt"/>
                          <a:ea typeface="+mn-ea"/>
                          <a:cs typeface="+mn-cs"/>
                          <a:hlinkClick r:id="rId8"/>
                        </a:rPr>
                        <a:t>Case Study</a:t>
                      </a:r>
                      <a:endParaRPr lang="en-US" sz="1000" kern="1200" dirty="0">
                        <a:solidFill>
                          <a:srgbClr val="FF0000"/>
                        </a:solidFill>
                        <a:latin typeface="+mn-lt"/>
                        <a:ea typeface="+mn-ea"/>
                        <a:cs typeface="+mn-cs"/>
                      </a:endParaRPr>
                    </a:p>
                  </a:txBody>
                  <a:tcPr marL="50294" marR="0" marT="0" marB="0" anchor="ctr"/>
                </a:tc>
                <a:extLst>
                  <a:ext uri="{0D108BD9-81ED-4DB2-BD59-A6C34878D82A}">
                    <a16:rowId xmlns:a16="http://schemas.microsoft.com/office/drawing/2014/main" val="10002"/>
                  </a:ext>
                </a:extLst>
              </a:tr>
              <a:tr h="500273">
                <a:tc>
                  <a:txBody>
                    <a:bodyPr/>
                    <a:lstStyle/>
                    <a:p>
                      <a:pPr algn="ctr" fontAlgn="b"/>
                      <a:r>
                        <a:rPr lang="en-US" sz="1000" b="0" i="0" u="none" strike="noStrike" dirty="0">
                          <a:solidFill>
                            <a:srgbClr val="000000"/>
                          </a:solidFill>
                          <a:effectLst/>
                          <a:latin typeface="+mn-lt"/>
                        </a:rPr>
                        <a:t>66</a:t>
                      </a:r>
                    </a:p>
                  </a:txBody>
                  <a:tcPr marL="10479" marR="10479" marT="10800" marB="0" anchor="ctr"/>
                </a:tc>
                <a:tc>
                  <a:txBody>
                    <a:bodyPr/>
                    <a:lstStyle/>
                    <a:p>
                      <a:pPr algn="l"/>
                      <a:r>
                        <a:rPr lang="en-US" sz="1000" dirty="0">
                          <a:solidFill>
                            <a:schemeClr val="tx1"/>
                          </a:solidFill>
                          <a:latin typeface="+mn-lt"/>
                        </a:rPr>
                        <a:t>Columbia Sportswear Co.</a:t>
                      </a:r>
                    </a:p>
                  </a:txBody>
                  <a:tcPr marL="50294" marR="0" marT="0" marB="0" anchor="ctr"/>
                </a:tc>
                <a:tc>
                  <a:txBody>
                    <a:bodyPr/>
                    <a:lstStyle/>
                    <a:p>
                      <a:pPr algn="l"/>
                      <a:r>
                        <a:rPr lang="en-US" sz="1000" b="1" dirty="0">
                          <a:solidFill>
                            <a:schemeClr val="tx1"/>
                          </a:solidFill>
                          <a:latin typeface="+mn-lt"/>
                        </a:rPr>
                        <a:t>Retail</a:t>
                      </a:r>
                    </a:p>
                  </a:txBody>
                  <a:tcPr marL="50294" marR="0" marT="0" marB="0" anchor="ctr"/>
                </a:tc>
                <a:tc>
                  <a:txBody>
                    <a:bodyPr/>
                    <a:lstStyle/>
                    <a:p>
                      <a:pPr algn="ctr"/>
                      <a:r>
                        <a:rPr lang="en-US" sz="1000" dirty="0">
                          <a:solidFill>
                            <a:schemeClr val="tx1"/>
                          </a:solidFill>
                          <a:latin typeface="+mn-lt"/>
                        </a:rPr>
                        <a:t>NA</a:t>
                      </a:r>
                    </a:p>
                  </a:txBody>
                  <a:tcPr marL="50294" marR="10478" marT="10802" marB="0" anchor="ctr"/>
                </a:tc>
                <a:tc>
                  <a:txBody>
                    <a:bodyPr/>
                    <a:lstStyle/>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dirty="0">
                          <a:solidFill>
                            <a:schemeClr val="tx1"/>
                          </a:solidFill>
                          <a:latin typeface="Arial" panose="020B0604020202020204" pitchFamily="34" charset="0"/>
                          <a:ea typeface="HelvNeue Light for IBM" charset="77"/>
                          <a:cs typeface="Arial" panose="020B0604020202020204" pitchFamily="34" charset="0"/>
                        </a:rPr>
                        <a:t>Cognos BI</a:t>
                      </a:r>
                    </a:p>
                    <a:p>
                      <a:pPr marL="171450" indent="-171450" algn="l">
                        <a:lnSpc>
                          <a:spcPts val="1000"/>
                        </a:lnSpc>
                        <a:spcAft>
                          <a:spcPts val="400"/>
                        </a:spcAft>
                        <a:buClrTx/>
                        <a:buSzPct val="100000"/>
                        <a:buFont typeface="Wingdings" panose="05000000000000000000" pitchFamily="2" charset="2"/>
                        <a:buChar char="§"/>
                        <a:tabLst>
                          <a:tab pos="88900" algn="l"/>
                        </a:tabLst>
                        <a:defRPr/>
                      </a:pPr>
                      <a:r>
                        <a:rPr lang="en-US" sz="1000" dirty="0">
                          <a:solidFill>
                            <a:schemeClr val="tx1"/>
                          </a:solidFill>
                          <a:latin typeface="Arial" panose="020B0604020202020204" pitchFamily="34" charset="0"/>
                          <a:ea typeface="HelvNeue Light for IBM" charset="77"/>
                          <a:cs typeface="Arial" panose="020B0604020202020204" pitchFamily="34" charset="0"/>
                        </a:rPr>
                        <a:t>Cognos TM1</a:t>
                      </a:r>
                    </a:p>
                  </a:txBody>
                  <a:tcPr marL="50294" marR="10478" marT="10802" marB="0" anchor="ctr"/>
                </a:tc>
                <a:tc>
                  <a:txBody>
                    <a:bodyPr/>
                    <a:lstStyle/>
                    <a:p>
                      <a:pPr marL="0" marR="0" indent="0" algn="ctr" defTabSz="509292"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Arial" panose="020B0604020202020204" pitchFamily="34" charset="0"/>
                          <a:cs typeface="Arial" panose="020B0604020202020204" pitchFamily="34" charset="0"/>
                        </a:rPr>
                        <a:t>04-01-14</a:t>
                      </a:r>
                    </a:p>
                  </a:txBody>
                  <a:tcPr marL="50294" marR="0" marT="0" marB="0" anchor="ctr"/>
                </a:tc>
                <a:tc>
                  <a:txBody>
                    <a:bodyPr/>
                    <a:lstStyle/>
                    <a:p>
                      <a:pPr algn="ctr"/>
                      <a:r>
                        <a:rPr lang="en-US" sz="1000" dirty="0">
                          <a:latin typeface="+mn-lt"/>
                          <a:hlinkClick r:id="rId9"/>
                        </a:rPr>
                        <a:t>Case Study</a:t>
                      </a:r>
                      <a:endParaRPr lang="en-US" sz="1000" dirty="0">
                        <a:latin typeface="+mn-lt"/>
                      </a:endParaRPr>
                    </a:p>
                  </a:txBody>
                  <a:tcPr marL="50294" marR="0" marT="0" marB="0" anchor="ctr"/>
                </a:tc>
                <a:extLst>
                  <a:ext uri="{0D108BD9-81ED-4DB2-BD59-A6C34878D82A}">
                    <a16:rowId xmlns:a16="http://schemas.microsoft.com/office/drawing/2014/main" val="10003"/>
                  </a:ext>
                </a:extLst>
              </a:tr>
              <a:tr h="441422">
                <a:tc>
                  <a:txBody>
                    <a:bodyPr/>
                    <a:lstStyle/>
                    <a:p>
                      <a:pPr algn="ctr" fontAlgn="b"/>
                      <a:r>
                        <a:rPr lang="en-US" sz="1000" b="0" i="0" u="none" strike="noStrike" dirty="0">
                          <a:solidFill>
                            <a:srgbClr val="000000"/>
                          </a:solidFill>
                          <a:effectLst/>
                          <a:latin typeface="+mn-lt"/>
                        </a:rPr>
                        <a:t>67</a:t>
                      </a:r>
                    </a:p>
                  </a:txBody>
                  <a:tcPr marL="10479" marR="10479" marT="10800" marB="0" anchor="ctr"/>
                </a:tc>
                <a:tc>
                  <a:txBody>
                    <a:bodyPr/>
                    <a:lstStyle/>
                    <a:p>
                      <a:pPr algn="l"/>
                      <a:r>
                        <a:rPr lang="en-US" sz="1000" dirty="0">
                          <a:latin typeface="+mn-lt"/>
                        </a:rPr>
                        <a:t>Coop</a:t>
                      </a:r>
                    </a:p>
                  </a:txBody>
                  <a:tcPr marL="50294" marR="0" marT="0" marB="0" anchor="ctr"/>
                </a:tc>
                <a:tc>
                  <a:txBody>
                    <a:bodyPr/>
                    <a:lstStyle/>
                    <a:p>
                      <a:pPr algn="l"/>
                      <a:r>
                        <a:rPr lang="en-US" sz="1000" b="1" dirty="0">
                          <a:latin typeface="+mn-lt"/>
                        </a:rPr>
                        <a:t>Retail</a:t>
                      </a:r>
                    </a:p>
                  </a:txBody>
                  <a:tcPr marL="50294" marR="0" marT="0" marB="0" anchor="ctr"/>
                </a:tc>
                <a:tc>
                  <a:txBody>
                    <a:bodyPr/>
                    <a:lstStyle/>
                    <a:p>
                      <a:pPr marL="0" marR="0" indent="0" algn="ctr" defTabSz="509412" rtl="0" eaLnBrk="1" fontAlgn="auto" latinLnBrk="0" hangingPunct="1">
                        <a:lnSpc>
                          <a:spcPct val="100000"/>
                        </a:lnSpc>
                        <a:spcBef>
                          <a:spcPts val="0"/>
                        </a:spcBef>
                        <a:spcAft>
                          <a:spcPts val="0"/>
                        </a:spcAft>
                        <a:buClrTx/>
                        <a:buSzTx/>
                        <a:buFontTx/>
                        <a:buNone/>
                        <a:tabLst/>
                        <a:defRPr/>
                      </a:pPr>
                      <a:r>
                        <a:rPr lang="en-US" sz="1000" dirty="0">
                          <a:latin typeface="+mn-lt"/>
                        </a:rPr>
                        <a:t>Europe</a:t>
                      </a:r>
                    </a:p>
                  </a:txBody>
                  <a:tcPr marL="50294" marR="0" marT="0" marB="0" anchor="ctr"/>
                </a:tc>
                <a:tc>
                  <a:txBody>
                    <a:bodyPr/>
                    <a:lstStyle/>
                    <a:p>
                      <a:pPr marL="97790" indent="-97790" algn="l" eaLnBrk="1" hangingPunct="1">
                        <a:spcBef>
                          <a:spcPts val="0"/>
                        </a:spcBef>
                        <a:buClr>
                          <a:srgbClr val="0000FF"/>
                        </a:buClr>
                        <a:buFont typeface="Arial" pitchFamily="34" charset="0"/>
                        <a:buChar char="•"/>
                        <a:defRPr/>
                      </a:pPr>
                      <a:r>
                        <a:rPr lang="en-GB" sz="1000" dirty="0"/>
                        <a:t>IBM® Cognos TM1</a:t>
                      </a:r>
                    </a:p>
                  </a:txBody>
                  <a:tcPr marL="50294" marR="0" marT="0" marB="0" anchor="ctr"/>
                </a:tc>
                <a:tc>
                  <a:txBody>
                    <a:bodyPr/>
                    <a:lstStyle/>
                    <a:p>
                      <a:pPr algn="ctr"/>
                      <a:r>
                        <a:rPr lang="en-US" sz="1000" dirty="0"/>
                        <a:t>06-26-15</a:t>
                      </a:r>
                    </a:p>
                  </a:txBody>
                  <a:tcPr marL="50294" marR="0" marT="0" marB="0" anchor="ctr"/>
                </a:tc>
                <a:tc>
                  <a:txBody>
                    <a:bodyPr/>
                    <a:lstStyle/>
                    <a:p>
                      <a:pPr algn="ctr"/>
                      <a:endParaRPr lang="en-US" sz="1000" dirty="0">
                        <a:latin typeface="+mn-lt"/>
                      </a:endParaRPr>
                    </a:p>
                    <a:p>
                      <a:pPr algn="ctr"/>
                      <a:r>
                        <a:rPr lang="en-US" sz="1000" dirty="0">
                          <a:latin typeface="+mn-lt"/>
                          <a:hlinkClick r:id="rId10"/>
                        </a:rPr>
                        <a:t>Case Study</a:t>
                      </a:r>
                      <a:endParaRPr lang="en-US" sz="1000" dirty="0">
                        <a:latin typeface="+mn-lt"/>
                      </a:endParaRPr>
                    </a:p>
                  </a:txBody>
                  <a:tcPr marL="50294" marR="0" marT="0" marB="0" anchor="ctr"/>
                </a:tc>
                <a:extLst>
                  <a:ext uri="{0D108BD9-81ED-4DB2-BD59-A6C34878D82A}">
                    <a16:rowId xmlns:a16="http://schemas.microsoft.com/office/drawing/2014/main" val="10008"/>
                  </a:ext>
                </a:extLst>
              </a:tr>
              <a:tr h="423081">
                <a:tc>
                  <a:txBody>
                    <a:bodyPr/>
                    <a:lstStyle/>
                    <a:p>
                      <a:pPr algn="ctr" fontAlgn="b"/>
                      <a:r>
                        <a:rPr lang="en-US" sz="1000" b="0" i="0" u="none" strike="noStrike" dirty="0">
                          <a:solidFill>
                            <a:srgbClr val="000000"/>
                          </a:solidFill>
                          <a:effectLst/>
                          <a:latin typeface="+mn-lt"/>
                        </a:rPr>
                        <a:t>68</a:t>
                      </a:r>
                    </a:p>
                  </a:txBody>
                  <a:tcPr marL="10479" marR="10479" marT="10800" marB="0" anchor="ctr"/>
                </a:tc>
                <a:tc>
                  <a:txBody>
                    <a:bodyPr/>
                    <a:lstStyle/>
                    <a:p>
                      <a:pPr algn="l"/>
                      <a:r>
                        <a:rPr lang="en-US" sz="1000" dirty="0">
                          <a:solidFill>
                            <a:schemeClr val="tx1"/>
                          </a:solidFill>
                          <a:latin typeface="+mn-lt"/>
                        </a:rPr>
                        <a:t>City Beach</a:t>
                      </a:r>
                    </a:p>
                  </a:txBody>
                  <a:tcPr marL="50294" marR="0" marT="0" marB="0" anchor="ctr"/>
                </a:tc>
                <a:tc>
                  <a:txBody>
                    <a:bodyPr/>
                    <a:lstStyle/>
                    <a:p>
                      <a:pPr algn="l"/>
                      <a:r>
                        <a:rPr lang="en-US" sz="1000" b="1" dirty="0">
                          <a:solidFill>
                            <a:schemeClr val="tx1"/>
                          </a:solidFill>
                          <a:latin typeface="+mn-lt"/>
                        </a:rPr>
                        <a:t>Retail</a:t>
                      </a:r>
                    </a:p>
                  </a:txBody>
                  <a:tcPr marL="50294" marR="0" marT="0" marB="0" anchor="ctr"/>
                </a:tc>
                <a:tc>
                  <a:txBody>
                    <a:bodyPr/>
                    <a:lstStyle/>
                    <a:p>
                      <a:pPr algn="ctr"/>
                      <a:r>
                        <a:rPr lang="en-US" sz="1000" dirty="0">
                          <a:solidFill>
                            <a:schemeClr val="tx1"/>
                          </a:solidFill>
                          <a:latin typeface="+mn-lt"/>
                        </a:rPr>
                        <a:t>Asia/Pac</a:t>
                      </a:r>
                    </a:p>
                  </a:txBody>
                  <a:tcPr marL="50294" marR="10478" marT="10802" marB="0" anchor="ctr"/>
                </a:tc>
                <a:tc>
                  <a:txBody>
                    <a:bodyPr/>
                    <a:lstStyle/>
                    <a:p>
                      <a:pPr marL="171450" indent="-171450" algn="l" defTabSz="509412" rtl="0" eaLnBrk="1" latinLnBrk="0" hangingPunct="1">
                        <a:lnSpc>
                          <a:spcPts val="1000"/>
                        </a:lnSpc>
                        <a:spcAft>
                          <a:spcPts val="400"/>
                        </a:spcAft>
                        <a:buClr>
                          <a:schemeClr val="tx1"/>
                        </a:buClr>
                        <a:buSzPct val="100000"/>
                        <a:buFont typeface="Wingdings" panose="05000000000000000000" pitchFamily="2" charset="2"/>
                        <a:buChar char="§"/>
                        <a:tabLst>
                          <a:tab pos="88900" algn="l"/>
                        </a:tabLst>
                        <a:defRPr/>
                      </a:pPr>
                      <a:r>
                        <a:rPr lang="en-US" sz="1000" kern="1200" dirty="0">
                          <a:solidFill>
                            <a:schemeClr val="tx1"/>
                          </a:solidFill>
                          <a:latin typeface="+mn-lt"/>
                          <a:ea typeface="HelvNeue Light for IBM" charset="77"/>
                          <a:cs typeface="Arial" panose="020B0604020202020204" pitchFamily="34" charset="0"/>
                        </a:rPr>
                        <a:t>Cognos TM1</a:t>
                      </a:r>
                    </a:p>
                  </a:txBody>
                  <a:tcPr marL="50294" marR="10478" marT="10802" marB="0" anchor="ctr"/>
                </a:tc>
                <a:tc>
                  <a:txBody>
                    <a:bodyPr/>
                    <a:lstStyle/>
                    <a:p>
                      <a:pPr algn="ctr"/>
                      <a:r>
                        <a:rPr lang="en-US" sz="1000" dirty="0">
                          <a:solidFill>
                            <a:schemeClr val="tx1"/>
                          </a:solidFill>
                          <a:latin typeface="+mn-lt"/>
                        </a:rPr>
                        <a:t>01-11-12</a:t>
                      </a:r>
                    </a:p>
                  </a:txBody>
                  <a:tcPr marL="50294" marR="0" marT="0" marB="0" anchor="ctr"/>
                </a:tc>
                <a:tc>
                  <a:txBody>
                    <a:bodyPr/>
                    <a:lstStyle/>
                    <a:p>
                      <a:pPr algn="ctr"/>
                      <a:r>
                        <a:rPr lang="en-US" sz="1000" dirty="0">
                          <a:latin typeface="+mn-lt"/>
                          <a:hlinkClick r:id="rId11"/>
                        </a:rPr>
                        <a:t>Case Study</a:t>
                      </a:r>
                      <a:endParaRPr lang="en-US" sz="1000" dirty="0">
                        <a:latin typeface="+mn-lt"/>
                      </a:endParaRPr>
                    </a:p>
                  </a:txBody>
                  <a:tcPr marL="50294" marR="0" marT="0" marB="0" anchor="ctr"/>
                </a:tc>
                <a:extLst>
                  <a:ext uri="{0D108BD9-81ED-4DB2-BD59-A6C34878D82A}">
                    <a16:rowId xmlns:a16="http://schemas.microsoft.com/office/drawing/2014/main" val="10009"/>
                  </a:ext>
                </a:extLst>
              </a:tr>
              <a:tr h="39131">
                <a:tc>
                  <a:txBody>
                    <a:bodyPr/>
                    <a:lstStyle/>
                    <a:p>
                      <a:pPr algn="ctr" fontAlgn="b"/>
                      <a:r>
                        <a:rPr lang="en-US" sz="1000" b="0" i="0" u="none" strike="noStrike" dirty="0">
                          <a:solidFill>
                            <a:srgbClr val="000000"/>
                          </a:solidFill>
                          <a:effectLst/>
                          <a:latin typeface="+mn-lt"/>
                        </a:rPr>
                        <a:t>69</a:t>
                      </a:r>
                    </a:p>
                  </a:txBody>
                  <a:tcPr marL="10479" marR="10479" marT="10800" marB="0" anchor="ctr"/>
                </a:tc>
                <a:tc>
                  <a:txBody>
                    <a:bodyPr/>
                    <a:lstStyle/>
                    <a:p>
                      <a:pPr algn="l"/>
                      <a:r>
                        <a:rPr lang="en-US" sz="1000" dirty="0" err="1"/>
                        <a:t>Groupo</a:t>
                      </a:r>
                      <a:r>
                        <a:rPr lang="en-US" sz="1000" dirty="0"/>
                        <a:t> </a:t>
                      </a:r>
                      <a:r>
                        <a:rPr lang="en-US" sz="1000" dirty="0" err="1"/>
                        <a:t>Boticario</a:t>
                      </a:r>
                      <a:endParaRPr lang="en-US" sz="1000" dirty="0"/>
                    </a:p>
                  </a:txBody>
                  <a:tcPr marL="50294" marR="0" marT="0" marB="0" anchor="ctr"/>
                </a:tc>
                <a:tc>
                  <a:txBody>
                    <a:bodyPr/>
                    <a:lstStyle/>
                    <a:p>
                      <a:pPr marL="0" marR="0" indent="0" algn="l" defTabSz="509412" rtl="0" eaLnBrk="1" fontAlgn="auto" latinLnBrk="0" hangingPunct="1">
                        <a:lnSpc>
                          <a:spcPct val="100000"/>
                        </a:lnSpc>
                        <a:spcBef>
                          <a:spcPts val="0"/>
                        </a:spcBef>
                        <a:spcAft>
                          <a:spcPts val="0"/>
                        </a:spcAft>
                        <a:buClrTx/>
                        <a:buSzTx/>
                        <a:buFontTx/>
                        <a:buNone/>
                        <a:tabLst/>
                        <a:defRPr/>
                      </a:pPr>
                      <a:r>
                        <a:rPr lang="en-US" sz="1000" b="1" dirty="0">
                          <a:latin typeface="+mn-lt"/>
                        </a:rPr>
                        <a:t>Retail</a:t>
                      </a:r>
                    </a:p>
                  </a:txBody>
                  <a:tcPr marL="50294" marR="0" marT="0" marB="0" anchor="ctr"/>
                </a:tc>
                <a:tc>
                  <a:txBody>
                    <a:bodyPr/>
                    <a:lstStyle/>
                    <a:p>
                      <a:pPr marL="0" marR="0" indent="0" algn="ctr" defTabSz="509412" rtl="0" eaLnBrk="1" fontAlgn="auto" latinLnBrk="0" hangingPunct="1">
                        <a:lnSpc>
                          <a:spcPct val="100000"/>
                        </a:lnSpc>
                        <a:spcBef>
                          <a:spcPts val="0"/>
                        </a:spcBef>
                        <a:spcAft>
                          <a:spcPts val="0"/>
                        </a:spcAft>
                        <a:buClrTx/>
                        <a:buSzTx/>
                        <a:buFontTx/>
                        <a:buNone/>
                        <a:tabLst/>
                        <a:defRPr/>
                      </a:pPr>
                      <a:r>
                        <a:rPr lang="en-US" sz="1000" dirty="0">
                          <a:latin typeface="+mn-lt"/>
                        </a:rPr>
                        <a:t>LA</a:t>
                      </a:r>
                    </a:p>
                  </a:txBody>
                  <a:tcPr marL="50294" marR="0" marT="0" marB="0" anchor="ctr"/>
                </a:tc>
                <a:tc>
                  <a:txBody>
                    <a:bodyPr/>
                    <a:lstStyle/>
                    <a:p>
                      <a:pPr marL="88900" indent="-88900">
                        <a:lnSpc>
                          <a:spcPts val="1000"/>
                        </a:lnSpc>
                        <a:spcAft>
                          <a:spcPts val="400"/>
                        </a:spcAft>
                        <a:buClr>
                          <a:schemeClr val="tx1"/>
                        </a:buClr>
                        <a:buSzPct val="100000"/>
                        <a:buFont typeface="Arial" panose="020B0604020202020204" pitchFamily="34" charset="0"/>
                        <a:buChar char="•"/>
                        <a:tabLst>
                          <a:tab pos="88900" algn="l"/>
                        </a:tabLst>
                        <a:defRPr/>
                      </a:pPr>
                      <a:endParaRPr lang="en-US" sz="1000" dirty="0">
                        <a:solidFill>
                          <a:prstClr val="black"/>
                        </a:solidFill>
                        <a:latin typeface="Arial" panose="020B0604020202020204" pitchFamily="34" charset="0"/>
                        <a:ea typeface="HelvNeue Light for IBM" charset="77"/>
                        <a:cs typeface="Arial" panose="020B0604020202020204" pitchFamily="34" charset="0"/>
                      </a:endParaRPr>
                    </a:p>
                    <a:p>
                      <a:pPr marL="88900" indent="-88900">
                        <a:lnSpc>
                          <a:spcPts val="1000"/>
                        </a:lnSpc>
                        <a:spcAft>
                          <a:spcPts val="400"/>
                        </a:spcAft>
                        <a:buClr>
                          <a:schemeClr val="tx1"/>
                        </a:buClr>
                        <a:buSzPct val="100000"/>
                        <a:buFont typeface="Arial" panose="020B0604020202020204" pitchFamily="34" charset="0"/>
                        <a:buChar char="•"/>
                        <a:tabLst>
                          <a:tab pos="88900" algn="l"/>
                        </a:tabLst>
                        <a:defRPr/>
                      </a:pPr>
                      <a:r>
                        <a:rPr lang="en-US" sz="1000" dirty="0">
                          <a:solidFill>
                            <a:prstClr val="black"/>
                          </a:solidFill>
                          <a:latin typeface="Arial" panose="020B0604020202020204" pitchFamily="34" charset="0"/>
                          <a:ea typeface="HelvNeue Light for IBM" charset="77"/>
                          <a:cs typeface="Arial" panose="020B0604020202020204" pitchFamily="34" charset="0"/>
                        </a:rPr>
                        <a:t>IBM® Cognos® TM1® </a:t>
                      </a:r>
                    </a:p>
                    <a:p>
                      <a:pPr marL="88900" indent="-88900">
                        <a:lnSpc>
                          <a:spcPts val="1000"/>
                        </a:lnSpc>
                        <a:spcAft>
                          <a:spcPts val="400"/>
                        </a:spcAft>
                        <a:buClr>
                          <a:schemeClr val="tx1"/>
                        </a:buClr>
                        <a:buSzPct val="100000"/>
                        <a:buFont typeface="Arial" panose="020B0604020202020204" pitchFamily="34" charset="0"/>
                        <a:buChar char="•"/>
                        <a:tabLst>
                          <a:tab pos="88900" algn="l"/>
                        </a:tabLst>
                        <a:defRPr/>
                      </a:pPr>
                      <a:r>
                        <a:rPr lang="en-US" sz="1000" dirty="0">
                          <a:solidFill>
                            <a:prstClr val="black"/>
                          </a:solidFill>
                          <a:latin typeface="Arial" panose="020B0604020202020204" pitchFamily="34" charset="0"/>
                          <a:ea typeface="HelvNeue Light for IBM" charset="77"/>
                          <a:cs typeface="Arial" panose="020B0604020202020204" pitchFamily="34" charset="0"/>
                        </a:rPr>
                        <a:t>IBM DB2 ® </a:t>
                      </a:r>
                    </a:p>
                    <a:p>
                      <a:pPr marL="88900" indent="-88900">
                        <a:lnSpc>
                          <a:spcPts val="1000"/>
                        </a:lnSpc>
                        <a:spcAft>
                          <a:spcPts val="400"/>
                        </a:spcAft>
                        <a:buClr>
                          <a:schemeClr val="tx1"/>
                        </a:buClr>
                        <a:buSzPct val="100000"/>
                        <a:buFont typeface="Arial" panose="020B0604020202020204" pitchFamily="34" charset="0"/>
                        <a:buChar char="•"/>
                        <a:tabLst>
                          <a:tab pos="88900" algn="l"/>
                        </a:tabLst>
                        <a:defRPr/>
                      </a:pPr>
                      <a:r>
                        <a:rPr lang="en-US" sz="1000" dirty="0">
                          <a:solidFill>
                            <a:prstClr val="black"/>
                          </a:solidFill>
                          <a:latin typeface="Arial" panose="020B0604020202020204" pitchFamily="34" charset="0"/>
                          <a:ea typeface="HelvNeue Light for IBM" charset="77"/>
                          <a:cs typeface="Arial" panose="020B0604020202020204" pitchFamily="34" charset="0"/>
                        </a:rPr>
                        <a:t>IBM SPSS ® Collaboration and Deployment Services</a:t>
                      </a:r>
                    </a:p>
                    <a:p>
                      <a:pPr marL="88900" indent="-88900">
                        <a:lnSpc>
                          <a:spcPts val="1000"/>
                        </a:lnSpc>
                        <a:spcAft>
                          <a:spcPts val="400"/>
                        </a:spcAft>
                        <a:buClr>
                          <a:schemeClr val="tx1"/>
                        </a:buClr>
                        <a:buSzPct val="100000"/>
                        <a:buFont typeface="Arial" panose="020B0604020202020204" pitchFamily="34" charset="0"/>
                        <a:buChar char="•"/>
                        <a:tabLst>
                          <a:tab pos="88900" algn="l"/>
                        </a:tabLst>
                        <a:defRPr/>
                      </a:pPr>
                      <a:r>
                        <a:rPr lang="en-US" sz="1000" dirty="0">
                          <a:solidFill>
                            <a:prstClr val="black"/>
                          </a:solidFill>
                          <a:latin typeface="Arial" panose="020B0604020202020204" pitchFamily="34" charset="0"/>
                          <a:ea typeface="HelvNeue Light for IBM" charset="77"/>
                          <a:cs typeface="Arial" panose="020B0604020202020204" pitchFamily="34" charset="0"/>
                        </a:rPr>
                        <a:t>IBM SPSS Modeler</a:t>
                      </a:r>
                    </a:p>
                  </a:txBody>
                  <a:tcPr marL="50294" marR="10478" marT="10802" marB="0" anchor="ctr"/>
                </a:tc>
                <a:tc>
                  <a:txBody>
                    <a:bodyPr/>
                    <a:lstStyle/>
                    <a:p>
                      <a:pPr algn="ctr"/>
                      <a:r>
                        <a:rPr lang="en-US" sz="1000" dirty="0"/>
                        <a:t>10-04-17</a:t>
                      </a:r>
                    </a:p>
                  </a:txBody>
                  <a:tcPr marL="50294" marR="0" marT="0" marB="0" anchor="ctr"/>
                </a:tc>
                <a:tc>
                  <a:txBody>
                    <a:bodyPr/>
                    <a:lstStyle/>
                    <a:p>
                      <a:pPr algn="ctr"/>
                      <a:r>
                        <a:rPr lang="en-US" sz="1000" dirty="0">
                          <a:latin typeface="+mn-lt"/>
                          <a:hlinkClick r:id="rId12"/>
                        </a:rPr>
                        <a:t>Case Study</a:t>
                      </a:r>
                      <a:endParaRPr lang="en-US" sz="1000" dirty="0">
                        <a:latin typeface="+mn-lt"/>
                      </a:endParaRPr>
                    </a:p>
                  </a:txBody>
                  <a:tcPr marL="50294" marR="0" marT="0" marB="0" anchor="ctr"/>
                </a:tc>
                <a:extLst>
                  <a:ext uri="{0D108BD9-81ED-4DB2-BD59-A6C34878D82A}">
                    <a16:rowId xmlns:a16="http://schemas.microsoft.com/office/drawing/2014/main" val="10010"/>
                  </a:ext>
                </a:extLst>
              </a:tr>
              <a:tr h="500273">
                <a:tc>
                  <a:txBody>
                    <a:bodyPr/>
                    <a:lstStyle/>
                    <a:p>
                      <a:pPr algn="ctr" fontAlgn="b"/>
                      <a:r>
                        <a:rPr lang="en-US" sz="1000" b="0" i="0" u="none" strike="noStrike" dirty="0">
                          <a:solidFill>
                            <a:srgbClr val="000000"/>
                          </a:solidFill>
                          <a:effectLst/>
                          <a:latin typeface="+mn-lt"/>
                        </a:rPr>
                        <a:t>70</a:t>
                      </a:r>
                    </a:p>
                  </a:txBody>
                  <a:tcPr marL="10479" marR="10479" marT="10800" marB="0" anchor="ctr"/>
                </a:tc>
                <a:tc>
                  <a:txBody>
                    <a:bodyPr/>
                    <a:lstStyle/>
                    <a:p>
                      <a:pPr algn="l"/>
                      <a:r>
                        <a:rPr lang="en-US" sz="1000" dirty="0"/>
                        <a:t>Pebble</a:t>
                      </a:r>
                      <a:r>
                        <a:rPr lang="en-US" sz="1000" baseline="0" dirty="0"/>
                        <a:t> Beach</a:t>
                      </a:r>
                      <a:endParaRPr lang="en-US" sz="1000" dirty="0"/>
                    </a:p>
                  </a:txBody>
                  <a:tcPr marL="50294" marR="0" marT="0" marB="0" anchor="ctr"/>
                </a:tc>
                <a:tc>
                  <a:txBody>
                    <a:bodyPr/>
                    <a:lstStyle/>
                    <a:p>
                      <a:pPr marL="0" marR="0" indent="0" algn="l" defTabSz="509412" rtl="0" eaLnBrk="1" fontAlgn="auto" latinLnBrk="0" hangingPunct="1">
                        <a:lnSpc>
                          <a:spcPct val="100000"/>
                        </a:lnSpc>
                        <a:spcBef>
                          <a:spcPts val="0"/>
                        </a:spcBef>
                        <a:spcAft>
                          <a:spcPts val="0"/>
                        </a:spcAft>
                        <a:buClrTx/>
                        <a:buSzTx/>
                        <a:buFontTx/>
                        <a:buNone/>
                        <a:tabLst/>
                        <a:defRPr/>
                      </a:pPr>
                      <a:r>
                        <a:rPr lang="en-US" sz="1000" b="1" dirty="0">
                          <a:latin typeface="+mn-lt"/>
                        </a:rPr>
                        <a:t>Retail</a:t>
                      </a:r>
                    </a:p>
                  </a:txBody>
                  <a:tcPr marL="50294" marR="0" marT="0" marB="0" anchor="ctr"/>
                </a:tc>
                <a:tc>
                  <a:txBody>
                    <a:bodyPr/>
                    <a:lstStyle/>
                    <a:p>
                      <a:pPr marL="0" marR="0" indent="0" algn="ctr" defTabSz="509412" rtl="0" eaLnBrk="1" fontAlgn="auto" latinLnBrk="0" hangingPunct="1">
                        <a:lnSpc>
                          <a:spcPct val="100000"/>
                        </a:lnSpc>
                        <a:spcBef>
                          <a:spcPts val="0"/>
                        </a:spcBef>
                        <a:spcAft>
                          <a:spcPts val="0"/>
                        </a:spcAft>
                        <a:buClrTx/>
                        <a:buSzTx/>
                        <a:buFontTx/>
                        <a:buNone/>
                        <a:tabLst/>
                        <a:defRPr/>
                      </a:pPr>
                      <a:r>
                        <a:rPr lang="en-US" sz="1000" dirty="0">
                          <a:latin typeface="+mn-lt"/>
                        </a:rPr>
                        <a:t>NA</a:t>
                      </a:r>
                    </a:p>
                  </a:txBody>
                  <a:tcPr marL="50294" marR="0" marT="0" marB="0" anchor="ctr"/>
                </a:tc>
                <a:tc>
                  <a:txBody>
                    <a:bodyPr/>
                    <a:lstStyle/>
                    <a:p>
                      <a:pPr marL="88900" indent="-88900">
                        <a:lnSpc>
                          <a:spcPts val="1000"/>
                        </a:lnSpc>
                        <a:spcAft>
                          <a:spcPts val="400"/>
                        </a:spcAft>
                        <a:buClr>
                          <a:schemeClr val="tx1"/>
                        </a:buClr>
                        <a:buSzPct val="100000"/>
                        <a:buFont typeface="Arial" panose="020B0604020202020204" pitchFamily="34" charset="0"/>
                        <a:buChar char="•"/>
                        <a:tabLst>
                          <a:tab pos="88900" algn="l"/>
                        </a:tabLst>
                        <a:defRPr/>
                      </a:pPr>
                      <a:r>
                        <a:rPr lang="en-US" sz="1000" dirty="0">
                          <a:solidFill>
                            <a:prstClr val="black"/>
                          </a:solidFill>
                          <a:latin typeface="Arial" panose="020B0604020202020204" pitchFamily="34" charset="0"/>
                          <a:ea typeface="HelvNeue Light for IBM" charset="77"/>
                          <a:cs typeface="Arial" panose="020B0604020202020204" pitchFamily="34" charset="0"/>
                        </a:rPr>
                        <a:t>IBM</a:t>
                      </a:r>
                      <a:r>
                        <a:rPr lang="en-US" sz="1000" baseline="0" dirty="0">
                          <a:solidFill>
                            <a:prstClr val="black"/>
                          </a:solidFill>
                          <a:latin typeface="Arial" panose="020B0604020202020204" pitchFamily="34" charset="0"/>
                          <a:ea typeface="HelvNeue Light for IBM" charset="77"/>
                          <a:cs typeface="Arial" panose="020B0604020202020204" pitchFamily="34" charset="0"/>
                        </a:rPr>
                        <a:t> Planning Analytics</a:t>
                      </a:r>
                      <a:endParaRPr lang="en-US" sz="1000" dirty="0">
                        <a:solidFill>
                          <a:prstClr val="black"/>
                        </a:solidFill>
                        <a:latin typeface="Arial" panose="020B0604020202020204" pitchFamily="34" charset="0"/>
                        <a:ea typeface="HelvNeue Light for IBM" charset="77"/>
                        <a:cs typeface="Arial" panose="020B0604020202020204" pitchFamily="34" charset="0"/>
                      </a:endParaRPr>
                    </a:p>
                  </a:txBody>
                  <a:tcPr marL="50294" marR="10478" marT="10802" marB="0" anchor="ctr"/>
                </a:tc>
                <a:tc>
                  <a:txBody>
                    <a:bodyPr/>
                    <a:lstStyle/>
                    <a:p>
                      <a:pPr algn="ctr"/>
                      <a:r>
                        <a:rPr lang="en-US" sz="1000" dirty="0"/>
                        <a:t>1-23-17</a:t>
                      </a:r>
                    </a:p>
                  </a:txBody>
                  <a:tcPr marL="50294" marR="0" marT="0" marB="0" anchor="ctr"/>
                </a:tc>
                <a:tc>
                  <a:txBody>
                    <a:bodyPr/>
                    <a:lstStyle/>
                    <a:p>
                      <a:pPr algn="ctr"/>
                      <a:r>
                        <a:rPr lang="en-US" sz="1000" dirty="0">
                          <a:latin typeface="+mn-lt"/>
                        </a:rPr>
                        <a:t>Case Study</a:t>
                      </a:r>
                    </a:p>
                  </a:txBody>
                  <a:tcPr marL="50294" marR="0" marT="0" marB="0" anchor="ctr"/>
                </a:tc>
                <a:extLst>
                  <a:ext uri="{0D108BD9-81ED-4DB2-BD59-A6C34878D82A}">
                    <a16:rowId xmlns:a16="http://schemas.microsoft.com/office/drawing/2014/main" val="1964878766"/>
                  </a:ext>
                </a:extLst>
              </a:tr>
            </a:tbl>
          </a:graphicData>
        </a:graphic>
      </p:graphicFrame>
      <p:sp>
        <p:nvSpPr>
          <p:cNvPr id="10" name="TextBox 9"/>
          <p:cNvSpPr txBox="1"/>
          <p:nvPr/>
        </p:nvSpPr>
        <p:spPr>
          <a:xfrm>
            <a:off x="2451528" y="210672"/>
            <a:ext cx="3097323" cy="276999"/>
          </a:xfrm>
          <a:prstGeom prst="rect">
            <a:avLst/>
          </a:prstGeom>
          <a:noFill/>
        </p:spPr>
        <p:txBody>
          <a:bodyPr wrap="none" rtlCol="0">
            <a:spAutoFit/>
          </a:bodyPr>
          <a:lstStyle/>
          <a:p>
            <a:r>
              <a:rPr lang="en-US" sz="1200" dirty="0"/>
              <a:t>FOPM Client Reference assets by Industry</a:t>
            </a:r>
          </a:p>
        </p:txBody>
      </p:sp>
      <p:grpSp>
        <p:nvGrpSpPr>
          <p:cNvPr id="12" name="Group 11"/>
          <p:cNvGrpSpPr/>
          <p:nvPr/>
        </p:nvGrpSpPr>
        <p:grpSpPr>
          <a:xfrm>
            <a:off x="6952572" y="269276"/>
            <a:ext cx="1586238" cy="306445"/>
            <a:chOff x="6952572" y="269276"/>
            <a:chExt cx="1586238" cy="306445"/>
          </a:xfrm>
        </p:grpSpPr>
        <p:sp>
          <p:nvSpPr>
            <p:cNvPr id="13" name="TextBox 12"/>
            <p:cNvSpPr txBox="1"/>
            <p:nvPr/>
          </p:nvSpPr>
          <p:spPr>
            <a:xfrm>
              <a:off x="7237500" y="298722"/>
              <a:ext cx="524503" cy="276999"/>
            </a:xfrm>
            <a:prstGeom prst="rect">
              <a:avLst/>
            </a:prstGeom>
            <a:noFill/>
          </p:spPr>
          <p:txBody>
            <a:bodyPr wrap="none" rtlCol="0">
              <a:spAutoFit/>
            </a:bodyPr>
            <a:lstStyle/>
            <a:p>
              <a:r>
                <a:rPr lang="en-US" sz="1200" dirty="0"/>
                <a:t>2016</a:t>
              </a:r>
            </a:p>
          </p:txBody>
        </p:sp>
        <p:sp>
          <p:nvSpPr>
            <p:cNvPr id="15" name="TextBox 14"/>
            <p:cNvSpPr txBox="1"/>
            <p:nvPr/>
          </p:nvSpPr>
          <p:spPr>
            <a:xfrm>
              <a:off x="8014307" y="298722"/>
              <a:ext cx="524503" cy="276999"/>
            </a:xfrm>
            <a:prstGeom prst="rect">
              <a:avLst/>
            </a:prstGeom>
            <a:noFill/>
          </p:spPr>
          <p:txBody>
            <a:bodyPr wrap="none" rtlCol="0">
              <a:spAutoFit/>
            </a:bodyPr>
            <a:lstStyle/>
            <a:p>
              <a:r>
                <a:rPr lang="en-US" sz="1200" dirty="0"/>
                <a:t>2017</a:t>
              </a:r>
            </a:p>
          </p:txBody>
        </p:sp>
        <p:sp>
          <p:nvSpPr>
            <p:cNvPr id="16" name="Star: 5 Points 15"/>
            <p:cNvSpPr/>
            <p:nvPr/>
          </p:nvSpPr>
          <p:spPr>
            <a:xfrm>
              <a:off x="6952572" y="269276"/>
              <a:ext cx="322584" cy="276999"/>
            </a:xfrm>
            <a:prstGeom prst="star5">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Star: 5 Points 16"/>
            <p:cNvSpPr/>
            <p:nvPr/>
          </p:nvSpPr>
          <p:spPr>
            <a:xfrm>
              <a:off x="7726863" y="269277"/>
              <a:ext cx="322584" cy="276999"/>
            </a:xfrm>
            <a:prstGeom prst="star5">
              <a:avLst/>
            </a:prstGeom>
            <a:solidFill>
              <a:srgbClr val="FFFF00"/>
            </a:solidFill>
            <a:ln>
              <a:solidFill>
                <a:srgbClr val="FFFF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Star: 5 Points 17"/>
          <p:cNvSpPr/>
          <p:nvPr/>
        </p:nvSpPr>
        <p:spPr>
          <a:xfrm>
            <a:off x="2186069" y="1920581"/>
            <a:ext cx="272143" cy="181214"/>
          </a:xfrm>
          <a:prstGeom prst="star5">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Star: 5 Points 18"/>
          <p:cNvSpPr/>
          <p:nvPr/>
        </p:nvSpPr>
        <p:spPr>
          <a:xfrm>
            <a:off x="2179384" y="5962279"/>
            <a:ext cx="272143" cy="181214"/>
          </a:xfrm>
          <a:prstGeom prst="star5">
            <a:avLst/>
          </a:prstGeom>
          <a:solidFill>
            <a:srgbClr val="FFFF00"/>
          </a:solidFill>
          <a:ln>
            <a:solidFill>
              <a:srgbClr val="FFFF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tar: 5 Points 10"/>
          <p:cNvSpPr/>
          <p:nvPr/>
        </p:nvSpPr>
        <p:spPr>
          <a:xfrm>
            <a:off x="2179385" y="6687885"/>
            <a:ext cx="272143" cy="181214"/>
          </a:xfrm>
          <a:prstGeom prst="star5">
            <a:avLst/>
          </a:prstGeom>
          <a:solidFill>
            <a:srgbClr val="FFFF00"/>
          </a:solidFill>
          <a:ln>
            <a:solidFill>
              <a:srgbClr val="FFFF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6419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25900"/>
            <a:ext cx="4428000" cy="3121708"/>
          </a:xfrm>
          <a:prstGeom prst="rect">
            <a:avLst/>
          </a:prstGeom>
          <a:noFill/>
          <a:ln>
            <a:noFill/>
          </a:ln>
        </p:spPr>
        <p:txBody>
          <a:bodyPr wrap="square" lIns="0" tIns="0" rIns="0" bIns="0" anchor="t"/>
          <a:lstStyle/>
          <a:p>
            <a:pPr marL="0" marR="0" lvl="0" indent="0" algn="l" defTabSz="914400" rtl="0" eaLnBrk="1" fontAlgn="auto" latinLnBrk="0" hangingPunct="1">
              <a:lnSpc>
                <a:spcPct val="100000"/>
              </a:lnSpc>
              <a:spcBef>
                <a:spcPts val="0"/>
              </a:spcBef>
              <a:spcAft>
                <a:spcPts val="800"/>
              </a:spcAft>
              <a:buClrTx/>
              <a:buSzTx/>
              <a:buFontTx/>
              <a:buNone/>
              <a:tabLst/>
              <a:defRPr lang="en-US"/>
            </a:pPr>
            <a:r>
              <a:rPr lang="en-US" sz="2800" b="1" kern="0" dirty="0">
                <a:solidFill>
                  <a:srgbClr val="00639C"/>
                </a:solidFill>
                <a:latin typeface="Arial" panose="020B0604020202020204" pitchFamily="34" charset="0"/>
                <a:ea typeface="Lubalin Demi for IBM" charset="77"/>
                <a:cs typeface="Arial" panose="020B0604020202020204" pitchFamily="34" charset="0"/>
              </a:rPr>
              <a:t>Safelite </a:t>
            </a:r>
            <a:r>
              <a:rPr lang="en-US" sz="2800" b="1" kern="0" dirty="0" err="1">
                <a:solidFill>
                  <a:srgbClr val="00639C"/>
                </a:solidFill>
                <a:latin typeface="Arial" panose="020B0604020202020204" pitchFamily="34" charset="0"/>
                <a:ea typeface="Lubalin Demi for IBM" charset="77"/>
                <a:cs typeface="Arial" panose="020B0604020202020204" pitchFamily="34" charset="0"/>
              </a:rPr>
              <a:t>AutoGlass</a:t>
            </a:r>
            <a:endPar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endParaRPr>
          </a:p>
          <a:p>
            <a:pPr marL="0" marR="0" lvl="0" indent="0" algn="l" defTabSz="914400" rtl="0" eaLnBrk="1" fontAlgn="auto" latinLnBrk="0" hangingPunct="1">
              <a:lnSpc>
                <a:spcPct val="100000"/>
              </a:lnSpc>
              <a:spcBef>
                <a:spcPts val="0"/>
              </a:spcBef>
              <a:spcAft>
                <a:spcPts val="800"/>
              </a:spcAft>
              <a:buClrTx/>
              <a:buSzTx/>
              <a:buFontTx/>
              <a:buNone/>
              <a:tabLst/>
              <a:defRPr lang="en-US"/>
            </a:pPr>
            <a:r>
              <a:rPr lang="en-US" sz="2400" b="1" kern="0" dirty="0">
                <a:solidFill>
                  <a:srgbClr val="00AFD8"/>
                </a:solidFill>
                <a:latin typeface="Arial" panose="020B0604020202020204" pitchFamily="34" charset="0"/>
                <a:ea typeface="Lubalin Demi for IBM" charset="77"/>
                <a:cs typeface="Arial" panose="020B0604020202020204" pitchFamily="34" charset="0"/>
              </a:rPr>
              <a:t>Driving smarter business planning with deep insight from IBM Analytics</a:t>
            </a:r>
            <a:endPar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endParaRPr>
          </a:p>
        </p:txBody>
      </p:sp>
      <p:sp>
        <p:nvSpPr>
          <p:cNvPr id="4" name="TextBox 4"/>
          <p:cNvSpPr txBox="1"/>
          <p:nvPr/>
        </p:nvSpPr>
        <p:spPr>
          <a:xfrm>
            <a:off x="5173200" y="1241799"/>
            <a:ext cx="4243516" cy="1155679"/>
          </a:xfrm>
          <a:prstGeom prst="rect">
            <a:avLst/>
          </a:prstGeom>
          <a:noFill/>
          <a:ln>
            <a:noFill/>
          </a:ln>
        </p:spPr>
        <p:txBody>
          <a:bodyPr wrap="square" lIns="0" tIns="0" rIns="0" bIns="0" anchor="t"/>
          <a:lstStyle/>
          <a:p>
            <a:pPr marL="0" marR="0" lvl="0" indent="0" algn="l" defTabSz="914400" rtl="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lvl="0">
              <a:defRPr/>
            </a:pPr>
            <a:r>
              <a:rPr lang="en-US" sz="1000" dirty="0">
                <a:latin typeface="Arial" panose="020B0604020202020204" pitchFamily="34" charset="0"/>
                <a:cs typeface="Arial" panose="020B0604020202020204" pitchFamily="34" charset="0"/>
              </a:rPr>
              <a:t>To get customers back on the road more quickly, Safelite </a:t>
            </a:r>
            <a:r>
              <a:rPr lang="en-US" sz="1000" dirty="0" err="1">
                <a:latin typeface="Arial" panose="020B0604020202020204" pitchFamily="34" charset="0"/>
                <a:cs typeface="Arial" panose="020B0604020202020204" pitchFamily="34" charset="0"/>
              </a:rPr>
              <a:t>AutoGlass</a:t>
            </a:r>
            <a:r>
              <a:rPr lang="en-US" sz="1000" dirty="0">
                <a:latin typeface="Arial" panose="020B0604020202020204" pitchFamily="34" charset="0"/>
                <a:cs typeface="Arial" panose="020B0604020202020204" pitchFamily="34" charset="0"/>
              </a:rPr>
              <a:t> aimed to allocate resources to where they are needed most. To do so, the company needed to forecast demand accurately at each store.</a:t>
            </a:r>
            <a:endPar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1440"/>
              </a:spcBef>
              <a:spcAft>
                <a:spcPts val="0"/>
              </a:spcAft>
              <a:buClrTx/>
              <a:buSzTx/>
              <a:buFont typeface="Times New Roman" pitchFamily="16" charset="0"/>
              <a:buNone/>
              <a:tabLst/>
              <a:defRPr/>
            </a:pPr>
            <a:endParaRPr kumimoji="0" lang="en-US" sz="800" b="1"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algn="l" defTabSz="914400" rtl="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500"/>
              </a:spcAft>
              <a:buClrTx/>
              <a:buSzTx/>
              <a:buFontTx/>
              <a:buNone/>
              <a:tabLst/>
              <a:defRPr lang="en-US"/>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algn="l" defTabSz="914400" rtl="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5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b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5" name="TextBox 5"/>
          <p:cNvSpPr txBox="1"/>
          <p:nvPr/>
        </p:nvSpPr>
        <p:spPr>
          <a:xfrm>
            <a:off x="5173200" y="2281083"/>
            <a:ext cx="4392688" cy="1158172"/>
          </a:xfrm>
          <a:prstGeom prst="rect">
            <a:avLst/>
          </a:prstGeom>
          <a:noFill/>
          <a:ln>
            <a:noFill/>
          </a:ln>
        </p:spPr>
        <p:txBody>
          <a:bodyPr wrap="square" lIns="0" tIns="0" rIns="0" bIns="0" anchor="t"/>
          <a:lstStyle/>
          <a:p>
            <a:pPr marL="0" marR="0" lvl="0" indent="0" algn="l" defTabSz="914400" rtl="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lvl="0">
              <a:spcAft>
                <a:spcPts val="400"/>
              </a:spcAft>
              <a:defRPr lang="en-US"/>
            </a:pPr>
            <a:r>
              <a:rPr lang="en-US" sz="1000" dirty="0">
                <a:latin typeface="Arial" panose="020B0604020202020204" pitchFamily="34" charset="0"/>
                <a:cs typeface="Arial" panose="020B0604020202020204" pitchFamily="34" charset="0"/>
              </a:rPr>
              <a:t>Safelite replaced spreadsheet-based enterprise planning with a collaborative approach based on IBM Analytics. Greater local involvement boosts forecast accuracy, driving smarter decision-making, while powerful automation cuts budget cycles by 40 percent, saving 450 person-hours a year.</a:t>
            </a: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endParaRPr>
          </a:p>
        </p:txBody>
      </p:sp>
      <p:sp>
        <p:nvSpPr>
          <p:cNvPr id="8" name="TextBox 8"/>
          <p:cNvSpPr txBox="1"/>
          <p:nvPr/>
        </p:nvSpPr>
        <p:spPr>
          <a:xfrm>
            <a:off x="2815200" y="6154994"/>
            <a:ext cx="4428000" cy="914868"/>
          </a:xfrm>
          <a:prstGeom prst="rect">
            <a:avLst/>
          </a:prstGeom>
          <a:noFill/>
          <a:ln>
            <a:noFill/>
          </a:ln>
        </p:spPr>
        <p:txBody>
          <a:bodyPr wrap="square" lIns="0" tIns="0" rIns="0" bIns="0" anchor="t"/>
          <a:lstStyle/>
          <a:p>
            <a:pPr lvl="0">
              <a:spcBef>
                <a:spcPts val="1440"/>
              </a:spcBef>
              <a:defRPr/>
            </a:pPr>
            <a:r>
              <a:rPr lang="en-US" sz="1000" dirty="0">
                <a:latin typeface="Arial" panose="020B0604020202020204" pitchFamily="34" charset="0"/>
                <a:cs typeface="Arial" panose="020B0604020202020204" pitchFamily="34" charset="0"/>
              </a:rPr>
              <a:t>Safelite </a:t>
            </a:r>
            <a:r>
              <a:rPr lang="en-US" sz="1000" dirty="0" err="1">
                <a:latin typeface="Arial" panose="020B0604020202020204" pitchFamily="34" charset="0"/>
                <a:cs typeface="Arial" panose="020B0604020202020204" pitchFamily="34" charset="0"/>
              </a:rPr>
              <a:t>AutoGlass</a:t>
            </a:r>
            <a:r>
              <a:rPr lang="en-US" sz="1000" dirty="0">
                <a:latin typeface="Arial" panose="020B0604020202020204" pitchFamily="34" charset="0"/>
                <a:cs typeface="Arial" panose="020B0604020202020204" pitchFamily="34" charset="0"/>
              </a:rPr>
              <a:t> has grown to become the largest auto glass specialist in the United States. Operating around 600 bricks-and-mortar outlets and 6,500 mobile stores, the company helps more than five million customers every year to repair or replace their vehicle glass.</a:t>
            </a:r>
            <a:endParaRPr kumimoji="0" lang="en-US" sz="1000" b="0" i="0" u="none" strike="noStrike" kern="50" cap="none" spc="0" normalizeH="0" baseline="0" noProof="0" dirty="0">
              <a:ln>
                <a:noFill/>
              </a:ln>
              <a:solidFill>
                <a:srgbClr val="808080"/>
              </a:solidFill>
              <a:effectLst/>
              <a:uLnTx/>
              <a:uFillTx/>
              <a:latin typeface="Arial" panose="020B0604020202020204" pitchFamily="34" charset="0"/>
              <a:ea typeface="Arial Unicode MS"/>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algn="l" defTabSz="914400" rtl="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922206" cy="2698861"/>
        </p:xfrm>
        <a:graphic>
          <a:graphicData uri="http://schemas.openxmlformats.org/drawingml/2006/table">
            <a:tbl>
              <a:tblPr/>
              <a:tblGrid>
                <a:gridCol w="1922206">
                  <a:extLst>
                    <a:ext uri="{9D8B030D-6E8A-4147-A177-3AD203B41FA5}">
                      <a16:colId xmlns:a16="http://schemas.microsoft.com/office/drawing/2014/main" val="20000"/>
                    </a:ext>
                  </a:extLst>
                </a:gridCol>
              </a:tblGrid>
              <a:tr h="340038">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231820">
                <a:tc>
                  <a:txBody>
                    <a:bodyPr/>
                    <a:lstStyle/>
                    <a:p>
                      <a:pPr marL="50800" marR="50800" lvl="0" indent="0">
                        <a:lnSpc>
                          <a:spcPct val="100000"/>
                        </a:lnSpc>
                        <a:spcAft>
                          <a:spcPts val="600"/>
                        </a:spcAft>
                        <a:defRPr lang="en-US"/>
                      </a:pPr>
                      <a:r>
                        <a:rPr lang="en-US" sz="1200" b="1" baseline="0" dirty="0">
                          <a:solidFill>
                            <a:srgbClr val="00AFD8"/>
                          </a:solidFill>
                          <a:latin typeface="Arial" panose="020B0604020202020204" pitchFamily="34" charset="0"/>
                          <a:ea typeface="HelvNeue Bold for IBM" charset="77"/>
                          <a:cs typeface="Arial" panose="020B0604020202020204" pitchFamily="34" charset="0"/>
                        </a:rPr>
                        <a:t>Reduces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476518">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US" altLang="en-US" sz="1000" dirty="0">
                          <a:latin typeface="Arial" panose="020B0604020202020204" pitchFamily="34" charset="0"/>
                          <a:cs typeface="Arial" panose="020B0604020202020204" pitchFamily="34" charset="0"/>
                        </a:rPr>
                        <a:t>Time</a:t>
                      </a:r>
                      <a:r>
                        <a:rPr lang="en-US" altLang="en-US" sz="1000" baseline="0" dirty="0">
                          <a:latin typeface="Arial" panose="020B0604020202020204" pitchFamily="34" charset="0"/>
                          <a:cs typeface="Arial" panose="020B0604020202020204" pitchFamily="34" charset="0"/>
                        </a:rPr>
                        <a:t> spent on manual work by 50 percent</a:t>
                      </a: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204584">
                <a:tc>
                  <a:txBody>
                    <a:bodyPr/>
                    <a:lstStyle/>
                    <a:p>
                      <a:pPr marL="50800" marR="50800" lvl="0" indent="0">
                        <a:lnSpc>
                          <a:spcPct val="100000"/>
                        </a:lnSpc>
                        <a:spcAft>
                          <a:spcPts val="600"/>
                        </a:spcAft>
                        <a:defRPr lang="en-US"/>
                      </a:pPr>
                      <a:r>
                        <a:rPr lang="en-US" sz="1200" b="1" baseline="0" dirty="0">
                          <a:solidFill>
                            <a:srgbClr val="00AFD8"/>
                          </a:solidFill>
                          <a:latin typeface="Arial" panose="020B0604020202020204" pitchFamily="34" charset="0"/>
                          <a:ea typeface="HelvNeue Bold for IBM" charset="77"/>
                          <a:cs typeface="Arial" panose="020B0604020202020204" pitchFamily="34" charset="0"/>
                        </a:rPr>
                        <a:t>Cuts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407878">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ea typeface="+mn-ea"/>
                          <a:cs typeface="Arial" panose="020B0604020202020204" pitchFamily="34" charset="0"/>
                        </a:rPr>
                        <a:t>Budget</a:t>
                      </a:r>
                      <a:r>
                        <a:rPr lang="en-GB" altLang="en-US" sz="1000" baseline="0" dirty="0">
                          <a:solidFill>
                            <a:schemeClr val="tx1"/>
                          </a:solidFill>
                          <a:latin typeface="Arial" panose="020B0604020202020204" pitchFamily="34" charset="0"/>
                          <a:ea typeface="+mn-ea"/>
                          <a:cs typeface="Arial" panose="020B0604020202020204" pitchFamily="34" charset="0"/>
                        </a:rPr>
                        <a:t> cycles by 40 percent</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18288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Saves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823661">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cs typeface="Arial" panose="020B0604020202020204" pitchFamily="34" charset="0"/>
                        </a:rPr>
                        <a:t>450</a:t>
                      </a:r>
                      <a:r>
                        <a:rPr lang="en-GB" altLang="en-US" sz="1000" baseline="0" dirty="0">
                          <a:solidFill>
                            <a:schemeClr val="tx1"/>
                          </a:solidFill>
                          <a:latin typeface="Arial" panose="020B0604020202020204" pitchFamily="34" charset="0"/>
                          <a:cs typeface="Arial" panose="020B0604020202020204" pitchFamily="34" charset="0"/>
                        </a:rPr>
                        <a:t> person – hours a year</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69999" y="4201973"/>
            <a:ext cx="2070000" cy="843556"/>
          </a:xfrm>
          <a:prstGeom prst="rect">
            <a:avLst/>
          </a:prstGeom>
          <a:solidFill>
            <a:srgbClr val="00AFD9"/>
          </a:solidFill>
          <a:ln>
            <a:noFill/>
          </a:ln>
        </p:spPr>
        <p:txBody>
          <a:bodyPr wrap="square" lIns="101600" tIns="101600" rIns="101600" bIns="101600" anchor="t"/>
          <a:lstStyle/>
          <a:p>
            <a:pPr marL="0" marR="0" lvl="0" indent="0" algn="l" defTabSz="914400" rtl="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 typeface="Arial" charset="0"/>
              <a:buChar char="•"/>
              <a:tabLst/>
              <a:defRPr/>
            </a:pP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lang="en-US" altLang="en-US" sz="1000" kern="0" dirty="0" err="1">
                <a:solidFill>
                  <a:sysClr val="windowText" lastClr="000000"/>
                </a:solidFill>
                <a:latin typeface="Arial" panose="020B0604020202020204" pitchFamily="34" charset="0"/>
                <a:cs typeface="Arial" panose="020B0604020202020204" pitchFamily="34" charset="0"/>
              </a:rPr>
              <a:t>Cognos</a:t>
            </a:r>
            <a:r>
              <a:rPr lang="en-US" altLang="en-US" sz="1000" kern="0" dirty="0">
                <a:solidFill>
                  <a:sysClr val="windowText" lastClr="000000"/>
                </a:solidFill>
                <a:latin typeface="Arial" panose="020B0604020202020204" pitchFamily="34" charset="0"/>
                <a:cs typeface="Arial" panose="020B0604020202020204" pitchFamily="34" charset="0"/>
              </a:rPr>
              <a:t> 8 Business Intelligence</a:t>
            </a:r>
          </a:p>
          <a:p>
            <a:pPr marL="0" marR="0" lvl="0" indent="0" algn="l" defTabSz="914400" rtl="0" eaLnBrk="1" fontAlgn="auto" latinLnBrk="0" hangingPunct="1">
              <a:lnSpc>
                <a:spcPct val="100000"/>
              </a:lnSpc>
              <a:spcBef>
                <a:spcPct val="0"/>
              </a:spcBef>
              <a:spcAft>
                <a:spcPts val="0"/>
              </a:spcAft>
              <a:buClrTx/>
              <a:buSzTx/>
              <a:buFont typeface="Arial" charset="0"/>
              <a:buChar char="•"/>
              <a:tabLst/>
              <a:defRPr/>
            </a:pPr>
            <a:r>
              <a:rPr lang="en-US" altLang="en-US" sz="1000" kern="0" dirty="0">
                <a:solidFill>
                  <a:sysClr val="windowText" lastClr="000000"/>
                </a:solidFill>
                <a:latin typeface="Arial" panose="020B0604020202020204" pitchFamily="34" charset="0"/>
                <a:ea typeface="Arial Unicode MS" charset="0"/>
                <a:cs typeface="Arial" panose="020B0604020202020204" pitchFamily="34" charset="0"/>
              </a:rPr>
              <a:t> </a:t>
            </a:r>
            <a:r>
              <a:rPr lang="en-US" altLang="en-US" sz="1000" kern="0" dirty="0" err="1">
                <a:solidFill>
                  <a:sysClr val="windowText" lastClr="000000"/>
                </a:solidFill>
                <a:latin typeface="Arial" panose="020B0604020202020204" pitchFamily="34" charset="0"/>
                <a:ea typeface="Arial Unicode MS" charset="0"/>
                <a:cs typeface="Arial" panose="020B0604020202020204" pitchFamily="34" charset="0"/>
              </a:rPr>
              <a:t>Cognos</a:t>
            </a:r>
            <a:r>
              <a:rPr lang="en-US" altLang="en-US" sz="1000" kern="0" dirty="0">
                <a:solidFill>
                  <a:sysClr val="windowText" lastClr="000000"/>
                </a:solidFill>
                <a:latin typeface="Arial" panose="020B0604020202020204" pitchFamily="34" charset="0"/>
                <a:ea typeface="Arial Unicode MS" charset="0"/>
                <a:cs typeface="Arial" panose="020B0604020202020204" pitchFamily="34" charset="0"/>
              </a:rPr>
              <a:t> TM1</a:t>
            </a:r>
          </a:p>
          <a:p>
            <a:pPr marL="0" marR="0" lvl="0" indent="0" algn="l" defTabSz="914400" rtl="0" eaLnBrk="1" fontAlgn="auto" latinLnBrk="0" hangingPunct="1">
              <a:lnSpc>
                <a:spcPct val="100000"/>
              </a:lnSpc>
              <a:spcBef>
                <a:spcPct val="0"/>
              </a:spcBef>
              <a:spcAft>
                <a:spcPts val="0"/>
              </a:spcAft>
              <a:buClrTx/>
              <a:buSzTx/>
              <a:buFont typeface="Arial" charset="0"/>
              <a:buChar char="•"/>
              <a:tabLst/>
              <a:defRPr/>
            </a:pPr>
            <a:r>
              <a:rPr kumimoji="0" lang="en-US" altLang="en-US" sz="1000" b="0" i="0" u="none" strike="noStrike" kern="0" cap="none" spc="0" normalizeH="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 SPSS Modeler</a:t>
            </a: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 typeface="Arial" charset="0"/>
              <a:buChar char="•"/>
              <a:tabLst/>
              <a:defRPr/>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000" b="0" i="0" u="none" strike="noStrike" kern="0" cap="none" spc="0" normalizeH="0" baseline="30000" noProof="0" dirty="0">
              <a:ln>
                <a:noFill/>
              </a:ln>
              <a:solidFill>
                <a:sysClr val="windowText" lastClr="000000"/>
              </a:solidFill>
              <a:effectLst/>
              <a:uLnTx/>
              <a:uFillTx/>
              <a:latin typeface="Arial" pitchFamily="34" charset="0"/>
              <a:ea typeface="Arial Unicode MS"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30000" noProof="0" dirty="0">
              <a:ln>
                <a:noFill/>
              </a:ln>
              <a:solidFill>
                <a:sysClr val="windowText" lastClr="000000"/>
              </a:solidFill>
              <a:effectLst/>
              <a:uLnTx/>
              <a:uFillTx/>
              <a:latin typeface="Arial" pitchFamily="34" charset="0"/>
              <a:ea typeface="Arial Unicode MS"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prstClr val="white"/>
              </a:buClr>
              <a:buSzTx/>
              <a:buFont typeface="Arial" charset="0"/>
              <a:buChar char="•"/>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prstClr val="white"/>
              </a:buClr>
              <a:buSzTx/>
              <a:buFont typeface="Arial" charset="0"/>
              <a:buChar char="•"/>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prstClr val="white"/>
              </a:buClr>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prstClr val="white"/>
              </a:buClr>
              <a:buSzTx/>
              <a:buFont typeface="Arial" charset="0"/>
              <a:buChar char="•"/>
              <a:tabLst/>
              <a:defRPr/>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prstClr val="white"/>
              </a:buClr>
              <a:buSzTx/>
              <a:buFont typeface="Arial" charset="0"/>
              <a:buChar char="•"/>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ea typeface="+mn-ea"/>
                <a:cs typeface="Arial" pitchFamily="34" charset="0"/>
              </a:rPr>
              <a:t>Share this</a:t>
            </a:r>
            <a:endParaRPr kumimoji="0" lang="en-IN" altLang="en-US" sz="1100" b="0" i="0" u="none" strike="noStrike" kern="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28RIhGA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94834" y="495256"/>
            <a:ext cx="175673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kern="0" dirty="0">
                <a:solidFill>
                  <a:sysClr val="windowText" lastClr="000000"/>
                </a:solidFill>
                <a:latin typeface="Arial" panose="020B0604020202020204" pitchFamily="34" charset="0"/>
                <a:cs typeface="Arial" panose="020B0604020202020204" pitchFamily="34" charset="0"/>
              </a:rPr>
              <a:t>Consumer Products</a:t>
            </a:r>
            <a:endPar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6" name="Rectangle 2"/>
          <p:cNvSpPr>
            <a:spLocks noChangeArrowheads="1"/>
          </p:cNvSpPr>
          <p:nvPr/>
        </p:nvSpPr>
        <p:spPr bwMode="auto">
          <a:xfrm>
            <a:off x="622199" y="1093679"/>
            <a:ext cx="225792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 name="Rectangle 4"/>
          <p:cNvSpPr>
            <a:spLocks noChangeArrowheads="1"/>
          </p:cNvSpPr>
          <p:nvPr/>
        </p:nvSpPr>
        <p:spPr bwMode="auto">
          <a:xfrm>
            <a:off x="7497344" y="495256"/>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7200" y="1088893"/>
            <a:ext cx="4429824" cy="2654727"/>
          </a:xfrm>
          <a:prstGeom prst="rect">
            <a:avLst/>
          </a:prstGeom>
        </p:spPr>
      </p:pic>
      <p:sp>
        <p:nvSpPr>
          <p:cNvPr id="26" name="TextBox 6"/>
          <p:cNvSpPr txBox="1"/>
          <p:nvPr/>
        </p:nvSpPr>
        <p:spPr>
          <a:xfrm>
            <a:off x="457200" y="1276876"/>
            <a:ext cx="4278086" cy="1270381"/>
          </a:xfrm>
          <a:prstGeom prst="rect">
            <a:avLst/>
          </a:prstGeom>
          <a:solidFill>
            <a:schemeClr val="bg1">
              <a:alpha val="90000"/>
            </a:schemeClr>
          </a:solidFill>
          <a:ln>
            <a:noFill/>
          </a:ln>
        </p:spPr>
        <p:txBody>
          <a:bodyPr wrap="square" lIns="72000" tIns="72000" rIns="72000" bIns="7200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We have only scratched the surface</a:t>
            </a:r>
            <a:r>
              <a:rPr kumimoji="0" lang="en-US" sz="1200" b="1" i="1" u="none" strike="noStrike" kern="1200" cap="none" spc="0" normalizeH="0" noProof="0" dirty="0">
                <a:ln>
                  <a:noFill/>
                </a:ln>
                <a:solidFill>
                  <a:srgbClr val="0070C0"/>
                </a:solidFill>
                <a:effectLst/>
                <a:uLnTx/>
                <a:uFillTx/>
                <a:latin typeface="Arial" panose="020B0604020202020204" pitchFamily="34" charset="0"/>
                <a:ea typeface="+mn-ea"/>
                <a:cs typeface="Arial" panose="020B0604020202020204" pitchFamily="34" charset="0"/>
              </a:rPr>
              <a:t> of what we can do with SPSS and TM1, and we have so much more to look forward to. Our journey with IBM started about ten years ago and today the future is looking brighter than ever</a:t>
            </a:r>
            <a:r>
              <a:rPr kumimoji="0" lang="en-US" sz="12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200" b="1" i="1"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100" b="1" i="1" u="none" strike="noStrike" kern="0" cap="none" spc="0" normalizeH="0" baseline="0" noProof="0" dirty="0">
                <a:ln>
                  <a:noFill/>
                </a:ln>
                <a:solidFill>
                  <a:srgbClr val="1F497D">
                    <a:lumMod val="60000"/>
                    <a:lumOff val="40000"/>
                  </a:srgbClr>
                </a:solidFill>
                <a:effectLst/>
                <a:uLnTx/>
                <a:uFillTx/>
                <a:latin typeface="Arial" panose="020B0604020202020204" pitchFamily="34" charset="0"/>
                <a:cs typeface="Arial" panose="020B0604020202020204" pitchFamily="34" charset="0"/>
              </a:rPr>
              <a:t>- </a:t>
            </a:r>
            <a:r>
              <a:rPr kumimoji="0" lang="en-US" sz="1100" b="0" i="0" u="none" strike="noStrike" kern="1200" cap="none" spc="0" normalizeH="0" baseline="0" noProof="0" dirty="0">
                <a:ln>
                  <a:noFill/>
                </a:ln>
                <a:solidFill>
                  <a:srgbClr val="1F497D">
                    <a:lumMod val="60000"/>
                    <a:lumOff val="40000"/>
                  </a:srgbClr>
                </a:solidFill>
                <a:effectLst/>
                <a:uLnTx/>
                <a:uFillTx/>
                <a:latin typeface="Arial" panose="020B0604020202020204" pitchFamily="34" charset="0"/>
                <a:cs typeface="Arial" panose="020B0604020202020204" pitchFamily="34" charset="0"/>
              </a:rPr>
              <a:t>Mike</a:t>
            </a:r>
            <a:r>
              <a:rPr kumimoji="0" lang="en-US" sz="1100" b="0" i="0" u="none" strike="noStrike" kern="1200" cap="none" spc="0" normalizeH="0" noProof="0" dirty="0">
                <a:ln>
                  <a:noFill/>
                </a:ln>
                <a:solidFill>
                  <a:srgbClr val="1F497D">
                    <a:lumMod val="60000"/>
                    <a:lumOff val="40000"/>
                  </a:srgbClr>
                </a:solidFill>
                <a:effectLst/>
                <a:uLnTx/>
                <a:uFillTx/>
                <a:latin typeface="Arial" panose="020B0604020202020204" pitchFamily="34" charset="0"/>
                <a:cs typeface="Arial" panose="020B0604020202020204" pitchFamily="34" charset="0"/>
              </a:rPr>
              <a:t> Lyons, Director of Financial Planning and Analysis</a:t>
            </a:r>
            <a:endParaRPr kumimoji="0" lang="en-US" sz="1100" b="0" i="1" u="none" strike="noStrike" kern="0" cap="none" spc="0" normalizeH="0" baseline="0" noProof="0" dirty="0">
              <a:ln>
                <a:noFill/>
              </a:ln>
              <a:solidFill>
                <a:srgbClr val="1F497D">
                  <a:lumMod val="60000"/>
                  <a:lumOff val="40000"/>
                </a:srgbClr>
              </a:solidFill>
              <a:effectLst/>
              <a:uLnTx/>
              <a:uFillTx/>
              <a:latin typeface="Arial" panose="020B0604020202020204" pitchFamily="34" charset="0"/>
              <a:ea typeface="Arial" charset="0"/>
              <a:cs typeface="Arial" panose="020B0604020202020204" pitchFamily="34" charset="0"/>
            </a:endParaRPr>
          </a:p>
        </p:txBody>
      </p:sp>
      <p:pic>
        <p:nvPicPr>
          <p:cNvPr id="7" name="Picture 6">
            <a:hlinkClick r:id="rId12" action="ppaction://hlinkfile"/>
          </p:cNvPr>
          <p:cNvPicPr>
            <a:picLocks noChangeAspect="1"/>
          </p:cNvPicPr>
          <p:nvPr/>
        </p:nvPicPr>
        <p:blipFill>
          <a:blip r:embed="rId13"/>
          <a:stretch>
            <a:fillRect/>
          </a:stretch>
        </p:blipFill>
        <p:spPr>
          <a:xfrm>
            <a:off x="7793899" y="5472329"/>
            <a:ext cx="1790969" cy="1101035"/>
          </a:xfrm>
          <a:prstGeom prst="rect">
            <a:avLst/>
          </a:prstGeom>
        </p:spPr>
      </p:pic>
      <p:sp>
        <p:nvSpPr>
          <p:cNvPr id="17" name="TextBox 16">
            <a:hlinkClick r:id="rId12" action="ppaction://hlinkfile"/>
          </p:cNvPr>
          <p:cNvSpPr txBox="1"/>
          <p:nvPr/>
        </p:nvSpPr>
        <p:spPr>
          <a:xfrm>
            <a:off x="7793899" y="5195330"/>
            <a:ext cx="1846100" cy="276999"/>
          </a:xfrm>
          <a:prstGeom prst="rect">
            <a:avLst/>
          </a:prstGeom>
          <a:noFill/>
        </p:spPr>
        <p:txBody>
          <a:bodyPr wrap="square" rtlCol="0">
            <a:spAutoFit/>
          </a:bodyPr>
          <a:lstStyle/>
          <a:p>
            <a:r>
              <a:rPr lang="en-US" sz="1200" dirty="0">
                <a:hlinkClick r:id="rId12" action="ppaction://hlinkfile"/>
              </a:rPr>
              <a:t>Safelite </a:t>
            </a:r>
            <a:r>
              <a:rPr lang="en-US" sz="1200" dirty="0" err="1">
                <a:hlinkClick r:id="rId12" action="ppaction://hlinkfile"/>
              </a:rPr>
              <a:t>AutoGlass</a:t>
            </a:r>
            <a:r>
              <a:rPr lang="en-US" sz="1200" dirty="0">
                <a:hlinkClick r:id="rId12" action="ppaction://hlinkfile"/>
              </a:rPr>
              <a:t> video</a:t>
            </a:r>
            <a:endParaRPr lang="en-US" sz="1200" dirty="0"/>
          </a:p>
        </p:txBody>
      </p:sp>
      <p:pic>
        <p:nvPicPr>
          <p:cNvPr id="24" name="Picture 23">
            <a:hlinkClick r:id="rId12" action="ppaction://hlinkfile"/>
          </p:cNvPr>
          <p:cNvPicPr>
            <a:picLocks noChangeAspect="1"/>
          </p:cNvPicPr>
          <p:nvPr/>
        </p:nvPicPr>
        <p:blipFill>
          <a:blip r:embed="rId13"/>
          <a:stretch>
            <a:fillRect/>
          </a:stretch>
        </p:blipFill>
        <p:spPr>
          <a:xfrm>
            <a:off x="7767229" y="5472329"/>
            <a:ext cx="1790969" cy="1101035"/>
          </a:xfrm>
          <a:prstGeom prst="rect">
            <a:avLst/>
          </a:prstGeom>
        </p:spPr>
      </p:pic>
    </p:spTree>
    <p:extLst>
      <p:ext uri="{BB962C8B-B14F-4D97-AF65-F5344CB8AC3E}">
        <p14:creationId xmlns:p14="http://schemas.microsoft.com/office/powerpoint/2010/main" val="13641258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956" y="1097705"/>
            <a:ext cx="4367746" cy="2649105"/>
          </a:xfrm>
          <a:prstGeom prst="rect">
            <a:avLst/>
          </a:prstGeom>
          <a:solidFill>
            <a:srgbClr val="FFFFFF"/>
          </a:solidFill>
        </p:spPr>
      </p:pic>
      <p:sp>
        <p:nvSpPr>
          <p:cNvPr id="3" name="TextBox 3"/>
          <p:cNvSpPr txBox="1"/>
          <p:nvPr/>
        </p:nvSpPr>
        <p:spPr>
          <a:xfrm>
            <a:off x="2815200" y="4025900"/>
            <a:ext cx="4428000" cy="2289511"/>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San Miguel Brewery</a:t>
            </a:r>
          </a:p>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Applies business insight to boost profitability 	and retain market dominance</a:t>
            </a:r>
          </a:p>
        </p:txBody>
      </p:sp>
      <p:sp>
        <p:nvSpPr>
          <p:cNvPr id="4" name="TextBox 4"/>
          <p:cNvSpPr txBox="1"/>
          <p:nvPr/>
        </p:nvSpPr>
        <p:spPr>
          <a:xfrm>
            <a:off x="5173199" y="1362013"/>
            <a:ext cx="4243516" cy="831591"/>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lvl="0">
              <a:spcAft>
                <a:spcPts val="500"/>
              </a:spcAft>
              <a:defRPr lang="en-US"/>
            </a:pPr>
            <a:r>
              <a:rPr lang="en-US" sz="1000" dirty="0">
                <a:latin typeface="Arial" charset="0"/>
                <a:ea typeface="Arial" charset="0"/>
                <a:cs typeface="Arial" charset="0"/>
              </a:rPr>
              <a:t>San Miguel Brewery (SMB) sought to maintain its market dominance and improve profitability, but a manual approach to budgeting and reporting impaired its ability to make informed strategic decisions</a:t>
            </a:r>
            <a:endParaRPr kumimoji="0" lang="en-GB" sz="1000" b="0" i="0" u="none" strike="noStrike" kern="50" cap="none" spc="0" normalizeH="0" baseline="0" noProof="0" dirty="0">
              <a:ln>
                <a:noFill/>
              </a:ln>
              <a:solidFill>
                <a:sysClr val="windowText" lastClr="000000"/>
              </a:solidFill>
              <a:effectLst/>
              <a:uLnTx/>
              <a:uFillTx/>
              <a:latin typeface="Arial" charset="0"/>
              <a:ea typeface="Arial" charset="0"/>
              <a:cs typeface="Arial" charset="0"/>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5" name="TextBox 5"/>
          <p:cNvSpPr txBox="1"/>
          <p:nvPr/>
        </p:nvSpPr>
        <p:spPr>
          <a:xfrm>
            <a:off x="5173199" y="2258264"/>
            <a:ext cx="4392688" cy="1294144"/>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lvl="0">
              <a:spcAft>
                <a:spcPts val="400"/>
              </a:spcAft>
              <a:defRPr lang="en-US"/>
            </a:pPr>
            <a:r>
              <a:rPr lang="en-US" sz="1000" dirty="0">
                <a:latin typeface="Arial" charset="0"/>
                <a:ea typeface="Arial" charset="0"/>
                <a:cs typeface="Arial" charset="0"/>
              </a:rPr>
              <a:t>San Miguel Brewery leveraged analytics from IBM to implement a centralized budgeting and forecasting system to automate many previously manual processes, gaining the advantage of consolidated and accurate data in real-time. With dashboards presenting a unified, accurate and more granular view of its financial performance, SMB can pursue the what-if scenarios and analysis needed to make data-driven decisions.</a:t>
            </a:r>
            <a:b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br>
            <a:endParaRPr kumimoji="0" lang="en-US" sz="1000" b="1" i="0" u="none" strike="noStrike" kern="0" cap="none" spc="0" normalizeH="0" baseline="0" noProof="0" dirty="0">
              <a:ln>
                <a:noFill/>
              </a:ln>
              <a:solidFill>
                <a:srgbClr val="FFFFFF"/>
              </a:solidFill>
              <a:effectLst/>
              <a:uLnTx/>
              <a:uFillTx/>
              <a:latin typeface="Arial" charset="0"/>
              <a:ea typeface="Arial" charset="0"/>
              <a:cs typeface="Arial" charset="0"/>
            </a:endParaRPr>
          </a:p>
        </p:txBody>
      </p:sp>
      <p:sp>
        <p:nvSpPr>
          <p:cNvPr id="8" name="TextBox 8"/>
          <p:cNvSpPr txBox="1"/>
          <p:nvPr/>
        </p:nvSpPr>
        <p:spPr>
          <a:xfrm>
            <a:off x="2815200" y="5944624"/>
            <a:ext cx="4428000" cy="1301750"/>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Since its inception in 1890, San Miguel Brewery Inc (SMB) has grown to become the largest producer of beer in the Philippines. With a portfolio of ten popular beers, SMB champions the San Miguel brand as a subsidiary of San Miguel Corp., the Philippines’ biggest diversified conglomerate.</a:t>
            </a: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37360" cy="3008568"/>
        </p:xfrm>
        <a:graphic>
          <a:graphicData uri="http://schemas.openxmlformats.org/drawingml/2006/table">
            <a:tbl>
              <a:tblPr/>
              <a:tblGrid>
                <a:gridCol w="1737360">
                  <a:extLst>
                    <a:ext uri="{9D8B030D-6E8A-4147-A177-3AD203B41FA5}">
                      <a16:colId xmlns:a16="http://schemas.microsoft.com/office/drawing/2014/main" val="20000"/>
                    </a:ext>
                  </a:extLst>
                </a:gridCol>
              </a:tblGrid>
              <a:tr h="296464">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Better</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64050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cs typeface="Arial" panose="020B0604020202020204" pitchFamily="34" charset="0"/>
                        </a:rPr>
                        <a:t>Decision</a:t>
                      </a:r>
                      <a:r>
                        <a:rPr lang="en-GB" altLang="en-US" sz="1000" baseline="0" dirty="0">
                          <a:solidFill>
                            <a:schemeClr val="tx1"/>
                          </a:solidFill>
                          <a:latin typeface="Arial" panose="020B0604020202020204" pitchFamily="34" charset="0"/>
                          <a:cs typeface="Arial" panose="020B0604020202020204" pitchFamily="34" charset="0"/>
                        </a:rPr>
                        <a:t> Making</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Maintain</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686337">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ea typeface="+mn-ea"/>
                          <a:cs typeface="Arial" panose="020B0604020202020204" pitchFamily="34" charset="0"/>
                        </a:rPr>
                        <a:t>Market</a:t>
                      </a:r>
                      <a:r>
                        <a:rPr lang="en-GB" altLang="en-US" sz="1000" baseline="0" dirty="0">
                          <a:solidFill>
                            <a:schemeClr val="tx1"/>
                          </a:solidFill>
                          <a:latin typeface="Arial" panose="020B0604020202020204" pitchFamily="34" charset="0"/>
                          <a:ea typeface="+mn-ea"/>
                          <a:cs typeface="Arial" panose="020B0604020202020204" pitchFamily="34" charset="0"/>
                        </a:rPr>
                        <a:t> Dominance</a:t>
                      </a:r>
                      <a:endParaRPr lang="en-US" altLang="en-US" sz="1000" dirty="0">
                        <a:latin typeface="Arial" panose="020B0604020202020204" pitchFamily="34" charset="0"/>
                        <a:ea typeface="MS PGothic" panose="020B0600070205080204" pitchFamily="34" charset="-128"/>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Improve</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561721">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cs typeface="Arial" panose="020B0604020202020204" pitchFamily="34" charset="0"/>
                        </a:rPr>
                        <a:t>Profitability</a:t>
                      </a:r>
                      <a:r>
                        <a:rPr lang="en-GB" altLang="en-US" sz="1000" baseline="0" dirty="0">
                          <a:solidFill>
                            <a:schemeClr val="tx1"/>
                          </a:solidFill>
                          <a:latin typeface="Arial" panose="020B0604020202020204" pitchFamily="34" charset="0"/>
                          <a:cs typeface="Arial" panose="020B0604020202020204" pitchFamily="34" charset="0"/>
                        </a:rPr>
                        <a:t> and build a stronger business</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1184409"/>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Cognos Business Intelligence</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Cognos TM1</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pic>
        <p:nvPicPr>
          <p:cNvPr id="2" name="Picture 1">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10" invalidUrl="https://twitter.com/home?status=http://ibm.co/28RIhGA via @ibmclientvoices"/>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94834" y="495256"/>
            <a:ext cx="1756731"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Consumer Products</a:t>
            </a:r>
          </a:p>
        </p:txBody>
      </p:sp>
      <p:sp>
        <p:nvSpPr>
          <p:cNvPr id="6" name="Rectangle 2"/>
          <p:cNvSpPr>
            <a:spLocks noChangeArrowheads="1"/>
          </p:cNvSpPr>
          <p:nvPr/>
        </p:nvSpPr>
        <p:spPr bwMode="auto">
          <a:xfrm>
            <a:off x="622199" y="1093679"/>
            <a:ext cx="225792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Rectangle 4"/>
          <p:cNvSpPr>
            <a:spLocks noChangeArrowheads="1"/>
          </p:cNvSpPr>
          <p:nvPr/>
        </p:nvSpPr>
        <p:spPr bwMode="auto">
          <a:xfrm>
            <a:off x="7497344" y="495256"/>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 name="TextBox 6"/>
          <p:cNvSpPr txBox="1"/>
          <p:nvPr/>
        </p:nvSpPr>
        <p:spPr>
          <a:xfrm>
            <a:off x="457200" y="2625797"/>
            <a:ext cx="4306529" cy="830098"/>
          </a:xfrm>
          <a:prstGeom prst="rect">
            <a:avLst/>
          </a:prstGeom>
          <a:solidFill>
            <a:schemeClr val="bg1">
              <a:alpha val="90000"/>
            </a:schemeClr>
          </a:solidFill>
          <a:ln>
            <a:noFill/>
          </a:ln>
        </p:spPr>
        <p:txBody>
          <a:bodyPr wrap="square" lIns="72000" tIns="72000" rIns="72000" bIns="7200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200" b="1" i="1" u="none" strike="noStrike" kern="0" cap="none" spc="0" normalizeH="0" baseline="0" noProof="0" dirty="0">
                <a:ln>
                  <a:noFill/>
                </a:ln>
                <a:solidFill>
                  <a:srgbClr val="0070C0"/>
                </a:solidFill>
                <a:effectLst/>
                <a:uLnTx/>
                <a:uFillTx/>
                <a:latin typeface="Arial" panose="020B0604020202020204" pitchFamily="34" charset="0"/>
                <a:ea typeface="DejaVu Sans" charset="0"/>
                <a:cs typeface="Arial" panose="020B0604020202020204" pitchFamily="34" charset="0"/>
              </a:rPr>
              <a:t>“</a:t>
            </a:r>
            <a:r>
              <a:rPr lang="en-US" altLang="en-US" sz="1200" b="1" i="1" kern="0" noProof="0" dirty="0">
                <a:solidFill>
                  <a:srgbClr val="0070C0"/>
                </a:solidFill>
                <a:latin typeface="Arial" panose="020B0604020202020204" pitchFamily="34" charset="0"/>
                <a:cs typeface="Arial" panose="020B0604020202020204" pitchFamily="34" charset="0"/>
              </a:rPr>
              <a:t>You don’t want to rely only on numbers; it’s insights that are important and give you the impetus to make decisions</a:t>
            </a:r>
            <a:r>
              <a:rPr kumimoji="0" lang="en-US" sz="1200" b="0" i="1" u="none" strike="noStrike" kern="0" cap="none" spc="0" normalizeH="0" baseline="0" noProof="0" dirty="0">
                <a:ln>
                  <a:noFill/>
                </a:ln>
                <a:solidFill>
                  <a:sysClr val="windowText" lastClr="000000"/>
                </a:solidFill>
                <a:effectLst/>
                <a:uLnTx/>
                <a:uFillTx/>
              </a:rPr>
              <a:t>.</a:t>
            </a:r>
            <a:r>
              <a:rPr kumimoji="0" lang="en-US" sz="1200" b="1" i="1"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t>
            </a:r>
            <a:endParaRPr kumimoji="0" lang="en-US" altLang="en-US" sz="1200" b="1" i="1" u="none" strike="noStrike" kern="0" cap="none" spc="0" normalizeH="0" baseline="0" noProof="0" dirty="0">
              <a:ln>
                <a:noFill/>
              </a:ln>
              <a:solidFill>
                <a:srgbClr val="0070C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rPr>
              <a:t>— </a:t>
            </a:r>
            <a:r>
              <a:rPr kumimoji="0" 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Mae Amador, CFO, San Miguel Brewery</a:t>
            </a:r>
            <a:endParaRPr kumimoji="0" lang="en-GB"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Arial" charset="0"/>
              <a:cs typeface="Arial" panose="020B0604020202020204" pitchFamily="34" charset="0"/>
            </a:endParaRPr>
          </a:p>
        </p:txBody>
      </p:sp>
      <p:pic>
        <p:nvPicPr>
          <p:cNvPr id="14" name="Picture 13">
            <a:hlinkClick r:id="rId12"/>
          </p:cNvPr>
          <p:cNvPicPr>
            <a:picLocks noChangeAspect="1"/>
          </p:cNvPicPr>
          <p:nvPr/>
        </p:nvPicPr>
        <p:blipFill>
          <a:blip r:embed="rId13"/>
          <a:stretch>
            <a:fillRect/>
          </a:stretch>
        </p:blipFill>
        <p:spPr>
          <a:xfrm>
            <a:off x="7664015" y="5622487"/>
            <a:ext cx="1813367" cy="905112"/>
          </a:xfrm>
          <a:prstGeom prst="rect">
            <a:avLst/>
          </a:prstGeom>
        </p:spPr>
      </p:pic>
      <p:sp>
        <p:nvSpPr>
          <p:cNvPr id="24" name="TextBox 23">
            <a:hlinkClick r:id="rId14" action="ppaction://hlinkfile"/>
          </p:cNvPr>
          <p:cNvSpPr txBox="1"/>
          <p:nvPr/>
        </p:nvSpPr>
        <p:spPr>
          <a:xfrm>
            <a:off x="7647648" y="5345488"/>
            <a:ext cx="1846100" cy="276999"/>
          </a:xfrm>
          <a:prstGeom prst="rect">
            <a:avLst/>
          </a:prstGeom>
          <a:noFill/>
        </p:spPr>
        <p:txBody>
          <a:bodyPr wrap="square" rtlCol="0">
            <a:spAutoFit/>
          </a:bodyPr>
          <a:lstStyle/>
          <a:p>
            <a:r>
              <a:rPr lang="en-US" sz="1200" dirty="0">
                <a:hlinkClick r:id="rId12"/>
              </a:rPr>
              <a:t>San Miguel Brewery video</a:t>
            </a:r>
            <a:endParaRPr lang="en-US" sz="1200" dirty="0"/>
          </a:p>
        </p:txBody>
      </p:sp>
    </p:spTree>
    <p:extLst>
      <p:ext uri="{BB962C8B-B14F-4D97-AF65-F5344CB8AC3E}">
        <p14:creationId xmlns:p14="http://schemas.microsoft.com/office/powerpoint/2010/main" val="22820337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p:cNvPicPr>
          <p:nvPr/>
        </p:nvPicPr>
        <p:blipFill rotWithShape="1">
          <a:blip r:embed="rId3" cstate="print">
            <a:extLst>
              <a:ext uri="{28A0092B-C50C-407E-A947-70E740481C1C}">
                <a14:useLocalDpi xmlns:a14="http://schemas.microsoft.com/office/drawing/2010/main" val="0"/>
              </a:ext>
            </a:extLst>
          </a:blip>
          <a:srcRect l="27650" t="855" r="19089" b="6703"/>
          <a:stretch/>
        </p:blipFill>
        <p:spPr>
          <a:xfrm>
            <a:off x="463443" y="1104900"/>
            <a:ext cx="4492800" cy="2638800"/>
          </a:xfrm>
          <a:prstGeom prst="rect">
            <a:avLst/>
          </a:prstGeom>
        </p:spPr>
      </p:pic>
      <p:sp>
        <p:nvSpPr>
          <p:cNvPr id="14" name="TextBox 6"/>
          <p:cNvSpPr txBox="1"/>
          <p:nvPr/>
        </p:nvSpPr>
        <p:spPr>
          <a:xfrm>
            <a:off x="452610" y="2664000"/>
            <a:ext cx="4220990" cy="761257"/>
          </a:xfrm>
          <a:prstGeom prst="rect">
            <a:avLst/>
          </a:prstGeom>
          <a:solidFill>
            <a:schemeClr val="bg1">
              <a:alpha val="90000"/>
            </a:schemeClr>
          </a:solidFill>
          <a:ln>
            <a:noFill/>
          </a:ln>
        </p:spPr>
        <p:txBody>
          <a:bodyPr wrap="square" lIns="72000" tIns="72000" rIns="72000" bIns="72000" anchor="t"/>
          <a:lstStyle/>
          <a:p>
            <a:pPr marL="63500" marR="0" lvl="0" indent="-76200" defTabSz="914400" eaLnBrk="1" fontAlgn="auto" latinLnBrk="0" hangingPunct="1">
              <a:lnSpc>
                <a:spcPts val="1300"/>
              </a:lnSpc>
              <a:spcBef>
                <a:spcPts val="0"/>
              </a:spcBef>
              <a:spcAft>
                <a:spcPts val="1100"/>
              </a:spcAft>
              <a:buClrTx/>
              <a:buSzTx/>
              <a:buFontTx/>
              <a:buNone/>
              <a:tabLst/>
              <a:defRPr lang="en-US"/>
            </a:pPr>
            <a:r>
              <a:rPr kumimoji="0" lang="en-GB" sz="1200" b="1" i="1" u="none" strike="noStrike" kern="0" cap="none" spc="0" normalizeH="0" baseline="0" noProof="0" dirty="0">
                <a:ln>
                  <a:noFill/>
                </a:ln>
                <a:solidFill>
                  <a:srgbClr val="00639C"/>
                </a:solidFill>
                <a:effectLst/>
                <a:uLnTx/>
                <a:uFillTx/>
                <a:latin typeface="Arial" panose="020B0604020202020204" pitchFamily="34" charset="0"/>
                <a:ea typeface="Lubalin Demi Italic for IBM" charset="77"/>
                <a:cs typeface="Arial" panose="020B0604020202020204" pitchFamily="34" charset="0"/>
              </a:rPr>
              <a:t>“IBM Cognos TM1 is a powerful tool that is helping The Hershey Company in Brazil transform its business.”</a:t>
            </a:r>
          </a:p>
          <a:p>
            <a:pPr marL="63500" marR="0" lvl="0" indent="-76200" defTabSz="914400" eaLnBrk="1" fontAlgn="auto" latinLnBrk="0" hangingPunct="1">
              <a:lnSpc>
                <a:spcPts val="1300"/>
              </a:lnSpc>
              <a:spcBef>
                <a:spcPts val="0"/>
              </a:spcBef>
              <a:spcAft>
                <a:spcPts val="1100"/>
              </a:spcAft>
              <a:buClrTx/>
              <a:buSzTx/>
              <a:buFontTx/>
              <a:buNone/>
              <a:tabLst/>
              <a:defRPr lang="en-US"/>
            </a:pPr>
            <a:r>
              <a:rPr kumimoji="0" lang="en-US" altLang="en-US" sz="1000" b="0" i="0" u="none" strike="noStrike" kern="0" cap="none" spc="0" normalizeH="0" baseline="0" noProof="0" dirty="0">
                <a:ln>
                  <a:noFill/>
                </a:ln>
                <a:solidFill>
                  <a:srgbClr val="00AFD8"/>
                </a:solidFill>
                <a:effectLst/>
                <a:uLnTx/>
                <a:uFillTx/>
                <a:latin typeface="Arial" panose="020B0604020202020204" pitchFamily="34" charset="0"/>
                <a:cs typeface="Arial" panose="020B0604020202020204" pitchFamily="34" charset="0"/>
              </a:rPr>
              <a:t>—</a:t>
            </a:r>
            <a:r>
              <a:rPr kumimoji="0" lang="en-GB" altLang="en-US" sz="1000" b="0" i="0" u="none" strike="noStrike" kern="0" cap="none" spc="0" normalizeH="0" baseline="0" noProof="0" dirty="0">
                <a:ln>
                  <a:noFill/>
                </a:ln>
                <a:solidFill>
                  <a:srgbClr val="00AFD8"/>
                </a:solidFill>
                <a:effectLst/>
                <a:uLnTx/>
                <a:uFillTx/>
                <a:latin typeface="Arial" panose="020B0604020202020204" pitchFamily="34" charset="0"/>
                <a:cs typeface="Arial" panose="020B0604020202020204" pitchFamily="34" charset="0"/>
              </a:rPr>
              <a:t>Wilmar Moreira Junior, Head of Planning, Hershey’s Brazil</a:t>
            </a:r>
            <a:endParaRPr kumimoji="0" lang="en-US" sz="800" b="0" i="0" u="none" strike="noStrike" kern="0" cap="none" spc="0" normalizeH="0" baseline="0" noProof="0" dirty="0">
              <a:ln>
                <a:noFill/>
              </a:ln>
              <a:solidFill>
                <a:srgbClr val="00AFD8"/>
              </a:solidFill>
              <a:effectLst/>
              <a:uLnTx/>
              <a:uFillTx/>
              <a:latin typeface="Arial" panose="020B0604020202020204" pitchFamily="34" charset="0"/>
              <a:ea typeface="HelvNeue Light for IBM" charset="77"/>
              <a:cs typeface="Arial" panose="020B0604020202020204" pitchFamily="34" charset="0"/>
            </a:endParaRPr>
          </a:p>
        </p:txBody>
      </p:sp>
      <p:sp>
        <p:nvSpPr>
          <p:cNvPr id="3" name="TextBox 3"/>
          <p:cNvSpPr txBox="1"/>
          <p:nvPr/>
        </p:nvSpPr>
        <p:spPr>
          <a:xfrm>
            <a:off x="2815200" y="4009480"/>
            <a:ext cx="4428000" cy="2218292"/>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The Hershey Company</a:t>
            </a:r>
          </a:p>
          <a:p>
            <a:pPr marL="0" marR="0" lvl="0" indent="0" defTabSz="914400" eaLnBrk="1" fontAlgn="auto" latinLnBrk="0" hangingPunct="1">
              <a:lnSpc>
                <a:spcPct val="100000"/>
              </a:lnSpc>
              <a:spcBef>
                <a:spcPts val="0"/>
              </a:spcBef>
              <a:spcAft>
                <a:spcPts val="800"/>
              </a:spcAft>
              <a:buClrTx/>
              <a:buSzTx/>
              <a:buFontTx/>
              <a:buNone/>
              <a:tabLst/>
              <a:defRPr lang="en-US"/>
            </a:pPr>
            <a:r>
              <a:rPr kumimoji="0" lang="en-GB"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Uses analytics to provide insights into sales and demand</a:t>
            </a:r>
            <a:endPar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endParaRPr>
          </a:p>
        </p:txBody>
      </p:sp>
      <p:sp>
        <p:nvSpPr>
          <p:cNvPr id="4" name="TextBox 4"/>
          <p:cNvSpPr txBox="1"/>
          <p:nvPr/>
        </p:nvSpPr>
        <p:spPr>
          <a:xfrm>
            <a:off x="5173200" y="1241799"/>
            <a:ext cx="4196087" cy="10356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auto" latinLnBrk="0" hangingPunct="1">
              <a:lnSpc>
                <a:spcPct val="100000"/>
              </a:lnSpc>
              <a:spcBef>
                <a:spcPts val="0"/>
              </a:spcBef>
              <a:spcAft>
                <a:spcPts val="500"/>
              </a:spcAft>
              <a:buClrTx/>
              <a:buSzTx/>
              <a:buFontTx/>
              <a:buNone/>
              <a:tabLst/>
              <a:defRPr lang="en-US"/>
            </a:pPr>
            <a:r>
              <a:rPr kumimoji="0" lang="en-GB" sz="1000" b="0" i="0" u="none" strike="noStrike" kern="0" cap="none" spc="0" normalizeH="0" baseline="0" noProof="0" dirty="0">
                <a:ln>
                  <a:noFill/>
                </a:ln>
                <a:solidFill>
                  <a:prstClr val="black"/>
                </a:solidFill>
                <a:effectLst/>
                <a:uLnTx/>
                <a:uFillTx/>
                <a:latin typeface="Arial" panose="020B0604020202020204" pitchFamily="34" charset="0"/>
                <a:ea typeface="HelvNeue Light for IBM" charset="77"/>
                <a:cs typeface="Arial" panose="020B0604020202020204" pitchFamily="34" charset="0"/>
              </a:rPr>
              <a:t>Facing stiff competition from local chocolate manufacturers, Hershey’s Brazil wanted to boost sales effectiveness by gaining faster, deeper insight into customers.</a:t>
            </a:r>
            <a:endParaRPr kumimoji="0" lang="en-US" sz="800" b="0" i="0" u="none" strike="noStrike" kern="0" cap="none" spc="0" normalizeH="0" baseline="0" noProof="0" dirty="0">
              <a:ln>
                <a:noFill/>
              </a:ln>
              <a:solidFill>
                <a:prstClr val="black"/>
              </a:solidFill>
              <a:effectLst/>
              <a:uLnTx/>
              <a:uFillTx/>
              <a:latin typeface="Arial" panose="020B0604020202020204" pitchFamily="34" charset="0"/>
              <a:ea typeface="HelvNeue Light for IBM" charset="77"/>
              <a:cs typeface="Arial" panose="020B0604020202020204" pitchFamily="34" charset="0"/>
            </a:endParaRPr>
          </a:p>
        </p:txBody>
      </p:sp>
      <p:sp>
        <p:nvSpPr>
          <p:cNvPr id="5" name="TextBox 5"/>
          <p:cNvSpPr txBox="1"/>
          <p:nvPr/>
        </p:nvSpPr>
        <p:spPr>
          <a:xfrm>
            <a:off x="5173200" y="2201462"/>
            <a:ext cx="4196087" cy="15182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0"/>
              </a:spcBef>
              <a:spcAft>
                <a:spcPts val="500"/>
              </a:spcAft>
              <a:buClrTx/>
              <a:buSzTx/>
              <a:buFontTx/>
              <a:buNone/>
              <a:tabLst/>
              <a:defRPr lang="en-US"/>
            </a:pPr>
            <a:r>
              <a:rPr kumimoji="0" lang="en-GB" sz="1000" b="0" i="0" u="none" strike="noStrike" kern="0" cap="none" spc="0" normalizeH="0" baseline="0" noProof="0" dirty="0">
                <a:ln>
                  <a:noFill/>
                </a:ln>
                <a:solidFill>
                  <a:prstClr val="black"/>
                </a:solidFill>
                <a:effectLst/>
                <a:uLnTx/>
                <a:uFillTx/>
                <a:latin typeface="Arial" panose="020B0604020202020204" pitchFamily="34" charset="0"/>
                <a:ea typeface="HelvNeue Light for IBM" charset="77"/>
                <a:cs typeface="Arial" panose="020B0604020202020204" pitchFamily="34" charset="0"/>
              </a:rPr>
              <a:t>Working with IBM Business Partner CTI Global, Hershey’s Brazil introduced an enterprise planning solution that delivers detailed insight into each customer, supporting more targeted, successful selling.</a:t>
            </a:r>
            <a:endParaRPr kumimoji="0" lang="en-US" sz="1000" b="0" i="0" u="none" strike="noStrike" kern="0" cap="none" spc="0" normalizeH="0" baseline="0" noProof="0" dirty="0">
              <a:ln>
                <a:noFill/>
              </a:ln>
              <a:solidFill>
                <a:prstClr val="black"/>
              </a:solidFill>
              <a:effectLst/>
              <a:uLnTx/>
              <a:uFillTx/>
              <a:latin typeface="Arial" panose="020B0604020202020204" pitchFamily="34" charset="0"/>
              <a:ea typeface="HelvNeue Light for IBM" charset="77"/>
              <a:cs typeface="Arial" panose="020B0604020202020204" pitchFamily="34" charset="0"/>
            </a:endParaRPr>
          </a:p>
        </p:txBody>
      </p:sp>
      <p:sp>
        <p:nvSpPr>
          <p:cNvPr id="8" name="TextBox 8"/>
          <p:cNvSpPr txBox="1"/>
          <p:nvPr/>
        </p:nvSpPr>
        <p:spPr>
          <a:xfrm>
            <a:off x="2815200" y="6227772"/>
            <a:ext cx="4428000" cy="1097690"/>
          </a:xfrm>
          <a:prstGeom prst="rect">
            <a:avLst/>
          </a:prstGeom>
          <a:noFill/>
          <a:ln>
            <a:noFill/>
          </a:ln>
        </p:spPr>
        <p:txBody>
          <a:bodyPr wrap="square" lIns="0" tIns="0" rIns="0" bIns="0" anchor="t"/>
          <a:lstStyle/>
          <a:p>
            <a:pPr lvl="0">
              <a:spcAft>
                <a:spcPts val="900"/>
              </a:spcAft>
              <a:defRPr lang="en-US"/>
            </a:pPr>
            <a:r>
              <a:rPr lang="en-US" sz="1000" dirty="0">
                <a:latin typeface="Arial" charset="0"/>
                <a:ea typeface="Arial" charset="0"/>
                <a:cs typeface="Arial" charset="0"/>
              </a:rPr>
              <a:t>The Hershey Company, commonly referred to as Hershey’s, is the largest chocolate manufacturer in North America and one of the top ten largest chocolate manufacturers worldwide. It was founded in 1894 and its products are sold in around 90 countries.</a:t>
            </a:r>
            <a:endParaRPr kumimoji="0" lang="en-US" sz="1000" b="0" i="0" u="none" strike="noStrike" kern="0" cap="none" spc="0" normalizeH="0" baseline="0" noProof="0" dirty="0">
              <a:ln>
                <a:noFill/>
              </a:ln>
              <a:solidFill>
                <a:srgbClr val="59595B"/>
              </a:solidFill>
              <a:effectLst/>
              <a:uLnTx/>
              <a:uFillTx/>
              <a:latin typeface="Arial" charset="0"/>
              <a:ea typeface="Arial" charset="0"/>
              <a:cs typeface="Arial"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dirty="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37360" cy="2336180"/>
        </p:xfrm>
        <a:graphic>
          <a:graphicData uri="http://schemas.openxmlformats.org/drawingml/2006/table">
            <a:tbl>
              <a:tblPr/>
              <a:tblGrid>
                <a:gridCol w="1737360">
                  <a:extLst>
                    <a:ext uri="{9D8B030D-6E8A-4147-A177-3AD203B41FA5}">
                      <a16:colId xmlns:a16="http://schemas.microsoft.com/office/drawing/2014/main" val="20000"/>
                    </a:ext>
                  </a:extLst>
                </a:gridCol>
              </a:tblGrid>
              <a:tr h="241300">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17780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Increases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464820">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profit margins with optimized sales performance</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161452">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Drives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624220">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faster, more informed decision-making, boosting sales effectiveness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144016">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Sharpens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444500">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competitiveness, helping the company gain valuable market share </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586765"/>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endParaRPr kumimoji="0" lang="en-US" sz="1200" b="0" i="0" u="none" strike="noStrike" kern="0" cap="none" spc="0" normalizeH="0" baseline="0" noProof="0" dirty="0">
              <a:ln>
                <a:noFill/>
              </a:ln>
              <a:solidFill>
                <a:srgbClr val="FFFFFF"/>
              </a:solidFill>
              <a:effectLst/>
              <a:uLnTx/>
              <a:uFillTx/>
              <a:latin typeface="Lubalin Demi for IBM" charset="77"/>
              <a:ea typeface="Lubalin Demi for IBM" charset="77"/>
              <a:cs typeface="Lubalin Demi for IBM" charset="77"/>
            </a:endParaRPr>
          </a:p>
          <a:p>
            <a:pPr marL="88900" marR="0" lvl="0" indent="-88900" defTabSz="914400" eaLnBrk="1" fontAlgn="auto" latinLnBrk="0" hangingPunct="1">
              <a:lnSpc>
                <a:spcPts val="1000"/>
              </a:lnSpc>
              <a:spcBef>
                <a:spcPts val="0"/>
              </a:spcBef>
              <a:spcAft>
                <a:spcPts val="400"/>
              </a:spcAft>
              <a:buClr>
                <a:prstClr val="white"/>
              </a:buClr>
              <a:buSzPct val="100000"/>
              <a:buFont typeface="Arial" panose="020B0604020202020204" pitchFamily="34" charset="0"/>
              <a:buChar char="•"/>
              <a:tabLst>
                <a:tab pos="88900" algn="l"/>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ea typeface="HelvNeue Light for IBM" charset="77"/>
                <a:cs typeface="Arial" panose="020B0604020202020204" pitchFamily="34" charset="0"/>
              </a:rPr>
              <a:t>IBM® Cognos® TM1®</a:t>
            </a: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prstClr val="black"/>
              </a:solidFill>
              <a:effectLst/>
              <a:uLnTx/>
              <a:uFillTx/>
              <a:latin typeface="Arial" pitchFamily="34" charset="0"/>
              <a:cs typeface="Arial" pitchFamily="34" charset="0"/>
            </a:endParaRPr>
          </a:p>
        </p:txBody>
      </p:sp>
      <p:pic>
        <p:nvPicPr>
          <p:cNvPr id="2" name="Picture 1">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10" invalidUrl="https://twitter.com/home?status=http://ibm.co/1QWLuEQ via @ibmclientvoices"/>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70443" y="465864"/>
            <a:ext cx="1371600"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Consumer Products</a:t>
            </a: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482395" y="465864"/>
            <a:ext cx="1123304" cy="407861"/>
          </a:xfrm>
          <a:prstGeom prst="rect">
            <a:avLst/>
          </a:prstGeom>
        </p:spPr>
      </p:pic>
      <p:sp>
        <p:nvSpPr>
          <p:cNvPr id="7" name="TextBox 6"/>
          <p:cNvSpPr txBox="1"/>
          <p:nvPr/>
        </p:nvSpPr>
        <p:spPr>
          <a:xfrm>
            <a:off x="7608349" y="5155463"/>
            <a:ext cx="1833588"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ysClr val="windowText" lastClr="000000"/>
                </a:solidFill>
                <a:effectLst/>
                <a:uLnTx/>
                <a:uFillTx/>
                <a:hlinkClick r:id="rId13"/>
              </a:rPr>
              <a:t>The Hershey Company video</a:t>
            </a:r>
            <a:endParaRPr kumimoji="0" lang="en-US" sz="1000" b="1" i="0" u="none" strike="noStrike" kern="0" cap="none" spc="0" normalizeH="0" baseline="0" noProof="0" dirty="0">
              <a:ln>
                <a:noFill/>
              </a:ln>
              <a:solidFill>
                <a:sysClr val="windowText" lastClr="000000"/>
              </a:solidFill>
              <a:effectLst/>
              <a:uLnTx/>
              <a:uFillTx/>
            </a:endParaRPr>
          </a:p>
        </p:txBody>
      </p:sp>
      <p:pic>
        <p:nvPicPr>
          <p:cNvPr id="12" name="Picture 11">
            <a:hlinkClick r:id="rId13"/>
          </p:cNvPr>
          <p:cNvPicPr>
            <a:picLocks noChangeAspect="1"/>
          </p:cNvPicPr>
          <p:nvPr/>
        </p:nvPicPr>
        <p:blipFill>
          <a:blip r:embed="rId14"/>
          <a:stretch>
            <a:fillRect/>
          </a:stretch>
        </p:blipFill>
        <p:spPr>
          <a:xfrm>
            <a:off x="7820139" y="5489616"/>
            <a:ext cx="1248086" cy="653963"/>
          </a:xfrm>
          <a:prstGeom prst="rect">
            <a:avLst/>
          </a:prstGeom>
        </p:spPr>
      </p:pic>
    </p:spTree>
    <p:extLst>
      <p:ext uri="{BB962C8B-B14F-4D97-AF65-F5344CB8AC3E}">
        <p14:creationId xmlns:p14="http://schemas.microsoft.com/office/powerpoint/2010/main" val="12002964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09480"/>
            <a:ext cx="4428000" cy="2218292"/>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Arizona State University Foundation</a:t>
            </a:r>
          </a:p>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transformed finance processes by moving from annual to monthly budgets</a:t>
            </a:r>
          </a:p>
        </p:txBody>
      </p:sp>
      <p:sp>
        <p:nvSpPr>
          <p:cNvPr id="4" name="TextBox 4"/>
          <p:cNvSpPr txBox="1"/>
          <p:nvPr/>
        </p:nvSpPr>
        <p:spPr>
          <a:xfrm>
            <a:off x="5173200" y="1241799"/>
            <a:ext cx="4196087" cy="10356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auto" latinLnBrk="0" hangingPunct="1">
              <a:lnSpc>
                <a:spcPct val="100000"/>
              </a:lnSpc>
              <a:spcBef>
                <a:spcPts val="0"/>
              </a:spcBef>
              <a:spcAft>
                <a:spcPts val="500"/>
              </a:spcAft>
              <a:buClrTx/>
              <a:buSzTx/>
              <a:buFontTx/>
              <a:buNone/>
              <a:tabLst/>
              <a:defRPr lang="en-US"/>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To create and manage new resource-raising initiatives, ASU Foundation wanted to empower decision-makers to improve the efficiency, predictability and revenue generation of business initiatives.</a:t>
            </a:r>
            <a:endParaRPr kumimoji="0" lang="en-US" sz="1000" b="0" i="0" u="none" strike="noStrike" kern="0" cap="none" spc="0" normalizeH="0" baseline="0" noProof="0" dirty="0">
              <a:ln>
                <a:noFill/>
              </a:ln>
              <a:solidFill>
                <a:prstClr val="black"/>
              </a:solidFill>
              <a:effectLst/>
              <a:uLnTx/>
              <a:uFillTx/>
              <a:latin typeface="Arial" panose="020B0604020202020204" pitchFamily="34" charset="0"/>
              <a:ea typeface="HelvNeue Light for IBM" charset="77"/>
              <a:cs typeface="Arial" panose="020B0604020202020204" pitchFamily="34" charset="0"/>
            </a:endParaRPr>
          </a:p>
        </p:txBody>
      </p:sp>
      <p:sp>
        <p:nvSpPr>
          <p:cNvPr id="5" name="TextBox 5"/>
          <p:cNvSpPr txBox="1"/>
          <p:nvPr/>
        </p:nvSpPr>
        <p:spPr>
          <a:xfrm>
            <a:off x="5173200" y="2201462"/>
            <a:ext cx="4196087" cy="15182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0"/>
              </a:spcBef>
              <a:spcAft>
                <a:spcPts val="500"/>
              </a:spcAft>
              <a:buClrTx/>
              <a:buSzTx/>
              <a:buFontTx/>
              <a:buNone/>
              <a:tabLst/>
              <a:defRPr lang="en-US"/>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ASU Foundation replaced spreadsheet-based budgeting and projection processes with IBM® Cognos® TM1® on Cloud, enabling granular long-term planning using general ledger, database and survey data.</a:t>
            </a:r>
            <a:endParaRPr kumimoji="0" lang="en-US" sz="1000" b="0" i="0" u="none" strike="noStrike" kern="0" cap="none" spc="0" normalizeH="0" baseline="0" noProof="0" dirty="0">
              <a:ln>
                <a:noFill/>
              </a:ln>
              <a:solidFill>
                <a:prstClr val="black"/>
              </a:solidFill>
              <a:effectLst/>
              <a:uLnTx/>
              <a:uFillTx/>
              <a:latin typeface="Arial" panose="020B0604020202020204" pitchFamily="34" charset="0"/>
              <a:ea typeface="HelvNeue Light for IBM" charset="77"/>
              <a:cs typeface="Arial" panose="020B0604020202020204" pitchFamily="34" charset="0"/>
            </a:endParaRPr>
          </a:p>
        </p:txBody>
      </p:sp>
      <p:sp>
        <p:nvSpPr>
          <p:cNvPr id="8" name="TextBox 8"/>
          <p:cNvSpPr txBox="1"/>
          <p:nvPr/>
        </p:nvSpPr>
        <p:spPr>
          <a:xfrm>
            <a:off x="2815200" y="6320875"/>
            <a:ext cx="4428000" cy="719028"/>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900"/>
              </a:spcAft>
              <a:buClrTx/>
              <a:buSzTx/>
              <a:buFontTx/>
              <a:buNone/>
              <a:tabLst/>
              <a:defRPr lang="en-US"/>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The Arizona State University Foundation (ASU Foundation) is a nonprofit organization that raises, invests and manages private funds for Arizona State University. It coordinates and directs all major fundraising campaigns on behalf of the university and its colleges and schools, and currently manages assets exceeding USD756 million.</a:t>
            </a:r>
            <a:endParaRPr kumimoji="0" lang="en-US" sz="1000" b="0" i="0" u="none" strike="noStrike" kern="0" cap="none" spc="0" normalizeH="0" baseline="0" noProof="0" dirty="0">
              <a:ln>
                <a:noFill/>
              </a:ln>
              <a:solidFill>
                <a:srgbClr val="59595B"/>
              </a:solidFill>
              <a:effectLst/>
              <a:uLnTx/>
              <a:uFillTx/>
              <a:latin typeface="Arial" panose="020B0604020202020204" pitchFamily="34" charset="0"/>
              <a:ea typeface="HelvNeue Light for IBM" charset="77"/>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37360" cy="2531760"/>
        </p:xfrm>
        <a:graphic>
          <a:graphicData uri="http://schemas.openxmlformats.org/drawingml/2006/table">
            <a:tbl>
              <a:tblPr/>
              <a:tblGrid>
                <a:gridCol w="1737360">
                  <a:extLst>
                    <a:ext uri="{9D8B030D-6E8A-4147-A177-3AD203B41FA5}">
                      <a16:colId xmlns:a16="http://schemas.microsoft.com/office/drawing/2014/main" val="20000"/>
                    </a:ext>
                  </a:extLst>
                </a:gridCol>
              </a:tblGrid>
              <a:tr h="241300">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17780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50%</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464820">
                <a:tc>
                  <a:txBody>
                    <a:bodyPr/>
                    <a:lstStyle/>
                    <a:p>
                      <a:pPr marL="50800" marR="50800" lvl="0" indent="0">
                        <a:lnSpc>
                          <a:spcPct val="100000"/>
                        </a:lnSpc>
                        <a:spcAft>
                          <a:spcPts val="400"/>
                        </a:spcAft>
                        <a:defRPr lang="en-US"/>
                      </a:pPr>
                      <a:r>
                        <a:rPr lang="en-US" sz="1000" dirty="0">
                          <a:latin typeface="Arial" panose="020B0604020202020204" pitchFamily="34" charset="0"/>
                          <a:cs typeface="Arial" panose="020B0604020202020204" pitchFamily="34" charset="0"/>
                        </a:rPr>
                        <a:t>faster budget development enables monthly updates to improve financial control </a:t>
                      </a: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161452">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Enables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624220">
                <a:tc>
                  <a:txBody>
                    <a:bodyPr/>
                    <a:lstStyle/>
                    <a:p>
                      <a:pPr marL="50800" marR="50800" lvl="0" indent="0">
                        <a:lnSpc>
                          <a:spcPct val="100000"/>
                        </a:lnSpc>
                        <a:spcAft>
                          <a:spcPts val="400"/>
                        </a:spcAft>
                        <a:defRPr lang="en-US"/>
                      </a:pPr>
                      <a:r>
                        <a:rPr lang="en-US" sz="1000" dirty="0">
                          <a:latin typeface="Arial" panose="020B0604020202020204" pitchFamily="34" charset="0"/>
                          <a:cs typeface="Arial" panose="020B0604020202020204" pitchFamily="34" charset="0"/>
                        </a:rPr>
                        <a:t>fast modification of budgets and plans to adapt to changing circumstances </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144016">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Improves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444500">
                <a:tc>
                  <a:txBody>
                    <a:bodyPr/>
                    <a:lstStyle/>
                    <a:p>
                      <a:pPr marL="50800" marR="50800" lvl="0" indent="0">
                        <a:lnSpc>
                          <a:spcPct val="100000"/>
                        </a:lnSpc>
                        <a:spcAft>
                          <a:spcPts val="400"/>
                        </a:spcAft>
                        <a:defRPr lang="en-US"/>
                      </a:pPr>
                      <a:r>
                        <a:rPr lang="en-US" sz="1000" dirty="0">
                          <a:latin typeface="Arial" panose="020B0604020202020204" pitchFamily="34" charset="0"/>
                          <a:cs typeface="Arial" panose="020B0604020202020204" pitchFamily="34" charset="0"/>
                        </a:rPr>
                        <a:t>long-term planning and decision-making with what-if scenarios </a:t>
                      </a:r>
                      <a:r>
                        <a:rPr lang="en-GB" sz="1000" dirty="0">
                          <a:solidFill>
                            <a:srgbClr val="59595B"/>
                          </a:solidFill>
                          <a:latin typeface="Arial" panose="020B0604020202020204" pitchFamily="34" charset="0"/>
                          <a:ea typeface="HelvNeue Light for IBM" charset="77"/>
                          <a:cs typeface="Arial" panose="020B0604020202020204" pitchFamily="34" charset="0"/>
                        </a:rPr>
                        <a:t> </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586765"/>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endParaRPr kumimoji="0" lang="en-US" sz="1200" b="0" i="0" u="none" strike="noStrike" kern="0" cap="none" spc="0" normalizeH="0" baseline="0" noProof="0" dirty="0">
              <a:ln>
                <a:noFill/>
              </a:ln>
              <a:solidFill>
                <a:srgbClr val="FFFFFF"/>
              </a:solidFill>
              <a:effectLst/>
              <a:uLnTx/>
              <a:uFillTx/>
              <a:latin typeface="Lubalin Demi for IBM" charset="77"/>
              <a:ea typeface="Lubalin Demi for IBM" charset="77"/>
              <a:cs typeface="Lubalin Demi for IBM" charset="77"/>
            </a:endParaRPr>
          </a:p>
          <a:p>
            <a:pPr marL="88900" marR="0" lvl="0" indent="-88900" defTabSz="914400" eaLnBrk="1" fontAlgn="auto" latinLnBrk="0" hangingPunct="1">
              <a:lnSpc>
                <a:spcPts val="1000"/>
              </a:lnSpc>
              <a:spcBef>
                <a:spcPts val="0"/>
              </a:spcBef>
              <a:spcAft>
                <a:spcPts val="400"/>
              </a:spcAft>
              <a:buClr>
                <a:prstClr val="white"/>
              </a:buClr>
              <a:buSzPct val="100000"/>
              <a:buFont typeface="Arial" panose="020B0604020202020204" pitchFamily="34" charset="0"/>
              <a:buChar char="•"/>
              <a:tabLst>
                <a:tab pos="88900" algn="l"/>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ea typeface="HelvNeue Light for IBM" charset="77"/>
                <a:cs typeface="Arial" panose="020B0604020202020204" pitchFamily="34" charset="0"/>
              </a:rPr>
              <a:t>IBM® Cognos® TM1® on Cloud</a:t>
            </a: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prstClr val="black"/>
              </a:solidFill>
              <a:effectLst/>
              <a:uLnTx/>
              <a:uFillTx/>
              <a:latin typeface="Arial" pitchFamily="34" charset="0"/>
              <a:cs typeface="Arial" pitchFamily="34" charset="0"/>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29IOpSq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70443" y="465864"/>
            <a:ext cx="1371600"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Education </a:t>
            </a:r>
          </a:p>
        </p:txBody>
      </p:sp>
      <p:sp>
        <p:nvSpPr>
          <p:cNvPr id="7" name="AutoShape 4" descr="Image result for asu foundation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 name="AutoShape 6" descr="Image result for asu foundation logo"/>
          <p:cNvSpPr>
            <a:spLocks noChangeAspect="1" noChangeArrowheads="1"/>
          </p:cNvSpPr>
          <p:nvPr/>
        </p:nvSpPr>
        <p:spPr bwMode="auto">
          <a:xfrm>
            <a:off x="307975" y="-8748603"/>
            <a:ext cx="9061312" cy="90613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 name="AutoShape 10" descr="data:image/jpeg;base64,/9j/4AAQSkZJRgABAQAAAQABAAD/2wCEAAkGBxQTEBIUEhQWFRQXFxUVFhgXGBoWFxgXGBgaFx0dGhgYHCggGBomHB4aJDEhJSkrLi8uGB8/ODMsNygtLisBCgoKDg0OGhAQGiwkHyQsLDcsNCwwLC8sNzQ0Nyw1NTExNCw0LzYtLCwtLCwsNCwsLCwsLCwtLCwsLCwsLCwsLP/AABEIAEsBZgMBIgACEQEDEQH/xAAcAAEAAgMBAQEAAAAAAAAAAAAABgcBBAUDAgj/xABGEAACAQMCBAMGAwMHCgcAAAABAgMABBESIQUGEzEHQVEUIjJhcYEjUpFysbIXVGKDkqHRMzU2QoKTorPBwxUWJCUmc3T/xAAZAQEBAQEBAQAAAAAAAAAAAAAAAQIDBAb/xAAsEQACAgEEAQIFAwUAAAAAAAAAAQIRAwQSITFBFGETUYGh4QUiwTI0UnGR/9oADAMBAAIRAxEAPwCtaUrYsIFeVEeRYlY4LsCVX5nHlXQ+qbpWa9Ks8eC9x/OYf7LVn+Re4/nMP9l6lo83rMP+RV9Kkg5Iu2vJbWOPW8ZGphsgVt1YsewI/caktv4N3Z+OaFdv6Tb/AKVbNy1OKPcitqVZ/wDIxcfzmH+y9avFfCSeCCWZriIiNGcgK2SFGcVLRlazC+NxXVKk3JPJ0nETMI5Ej6QQnUCc69XbH0ru8Y8KZreIyvcw6QVB2YAamC5JPYDOaWalqMcZbW+SvKV2rLgkb3TwNdRJhgiSYZo5CTgYI7D5mpDxvw6Fpo9pvoI9edOUffTjPYfMVSvPBOm+SCUqW2fKNvK6onE7YsxAUFXGSdgASO9R/jfDjb3EsDMGMbaSw7H9aGo5YydI0qUpQ2KUpQClKUApSlAKV72Uqq6s6CRR3QsVDf7S7irI5m4DZjgSXcFuInkMTbsXK6jgjUe4+1Q5ZMqg0muysKUpVOopSlAKV0OG8EuLhXaCF5AnxlRnG2fufkN60KEtdGKUpQopSlAKUpQClKUApSlAKUpQClKUApSlAK2uF2JnnihXvI6J9NRAJ+wyftWrU38HuHdXiaNjaJGk+/wj99Dnmnsg5fI/QCrgADy2rR4ZxiOe3WdD7jAkZ+RI8vpWvzffGCxuZFBLCNtOBk6iMD+81CfCK7duGTQYZXic6chvhf3h2Kk76uxFYPn4492Nz90WBwx1ZTIukl2JJGnfGwyVJDYAxnNV/wA/8+3tjdGNIEEOkFJHDMH9dwQBg7Y79vWtO35/axuWjnUy277hl3KOPix77BhuCRqyPvU+4XzDZXylI5Y5cjeNsasfNG3pR1WN4pbpxtFc8B8Rnubn8VQjEYRV1EFQM6RgFtzljjdsINgCan3Hb0ScLvNwSIJQ3bvoPcKSF+mTiolz34cwovtVovTMZVpIh8DoCNWB/qnGc+RGfrXXQk8IvCSCht30YzgAI22eo4/TGKrN5FiltnDjkjPgB8V79IP+5U28Uv8ANN1+yv8AEKhPgB8V79IP+5U38Uv803X7K/xCj7Ln/uvqj84o2CCO4IxVs+PB9yw/rf3R1Uo7j7Vdfi9c2yJZe027zZEmjTKYtOyZzgHVnb6Y+dV9nvzus2Pj5lLwRMzAIpZtyAoJPujUTgegBP2r14hfPPK8shzI5ycDGTsOwqb8rcT4dqnWO1khma3nWNnl6q56bEjcDSxG1dKKyXhPB0uVUNeXGkLIQD0g65AXPbCjOfMmlmpZ2pVt56RWs1jKihnikVT2ZkZQfoSMGvALnYb/AE3rv8H5xu4JhIZpJVJ/ESVmkR18wVY7belTHnizbhs8F5w9ujFc6dSADGoe+NvykHcD0Prss1LNKMtrXfXyKykgZQCysoOcEqQDjvjPfFIoGb4VZvL3VJ3+1Wd48NmWx+ccp/vSt/wX43PM1zFLKzpHEmhTj3dyNsD0pZh6l/B+LX3KgVCTgAk+gBJrMsTLjUCudxqBGRnGd/of0rvcm8YngvYVhkKLJcRLIBjDKZAuDnywT+tTrxY457LfqYEAuWgXMzANoj1PhY1OwbOolvpSzc80lNQSuypnjI7gjPbII/fXzVw8l378XsLy3vcSNGB05NIDgsCQfTII7+ecGo/4X8BiaO6v7lQ6WwbShxguidQkg7HAxjO2T8qWZ9TSluXKID0W06tLafzYOn9e1W1x/wD0VtvpD/FUFveeL2SYy9Zl9I1/yQX8ug7MPr3qw+cLoS8tRSaFj1dE6U2UHVvgeQoznqHNyx7l5RTNZIwcHY+edqk3DOYlsoI/ZFQ3L5eaZ01FNyFjj1dsDcn51NLS5HF+D3klyiG5tg5SVV0k6U6g3H0II7dqHbJnlDlrgg3JHK0l/cqqgiFWBmkxsq98A/mI2FaXNNokN7cxRjCJIyqMk4A+Zqa+DfHJzeR2vUPQEcjBMDGcg5zjOck1yueearv2u8t+sejrePTpX4TtjOnNPJhTyPO48VRzOVebrmySZLcKRJu2VLFSBjIx229dqj2aujwt4/Pc2l6s7BumuFOADgo2xwNxtUP8LeVYrky3NzgwW4yyHYM2nV7x/KBv89qWRZowc21VVfuQcDO47DvWM1KL/nu7aUtDJ0Is+5FGFCKvkCMe8fXPnUkv+HR8R4S1/FGsV3AW63TGFfp7k4G2dJDfqKHV5pRpzXZWiqTnAJx3wO319KAd++B3+VXPyhxlrngV814zSKnVViuA7RiNWxkDGdyM/OohwXxEnjmjVI4UtyyqYVQY0EgEau5bHme9LMLPNuSUevcg1KnnjDwWO3vUeFQizJrKjYB1OCQPLII29c1A6p3xZFkipIUpShsUpSgFKUoBSlKAUpSgFXL4DcOxDc3BHxssS/RAScfUtj/ZqmqlHAefbyzhWGAxhASRlATknJyc71GefVY55Me2JevNXNcFgsZnLfiEhQq6jsMk/TcfrXN4Hz5Z30wt49ZZlZsOmF2+u2ao7mbmi4vmja5ZSYwwXSoUDVgnbzOw/StHhHE5LadJoSBIhJXIyNwRuPPaptPHH9OXw+f6i6+c+TjcDGCW30HO4Y5C7keZ74wqjOxJBrkcH8IZIbqKU3Q0xur+6hVzpIOO+AD2+lRj+VfiP54v92P8afyr8R/PF/ux/jSmI4dVGO1NUXvxDBjZSQC4KgHfJI7YBBP0BB2rUfg6vbSQvt1I2RyDk+8MbMRlseRbJr858V5pu7iVJJZmLRnVHj3Qh9VA2BqQ2XixxBF0sYpPm6HP/CwzSmcn+n5UltaLV5F5Jj4aJdEjyNJp1FgFGFzgAD6nzrPigueE3WPyg/8AEKp4+JXEOsJeqMhSoTSOngnOdPr8695vFK/dSrGFlIIIMQIIPcEZpRr0efepyabIXGuSoHckAfc1bXjypCWG3bqg+mcR7Z+x/Sqz4RxZreXqRpEzDddaBwpznKg9jXb4v4g3dzGY5xA6HOxiGxxjI32O/eqz3ZITlkjJLhETIq2uc5fbuAWs8XvGAp1QO64XQ2QPTY/Q1U1dTgfH57RmMD6Qww6kakcdsMp2Pn+tGbzYnJqUe0c+3gaR1RAWdyFUAZJJOAMCrS8X75I4LGyBBeMI7+ekKugZPz3P0FQ6HnOWM6oIbWGQggyRwgPv5gkkKfoBUfubhpHZ5GLuxyzMckn5mhl45TmpS4SLQ8c4SfYZQMx6HXUN1ydBAz8xn9Kz4E2j6ruXSemUVA3kWBJIHrgEfrUa4Z4j3UVv7OywzxgYXrKWIA7DY+8MetfHDvEW8hmeUdNtSLGEKkRooOfcRWAXfufOh53hy/BeKkcXgSkX9sCMEXUII9D1lGKlvjgP/c0//PH/AByVHv8AzZILk3CwWyy5BGIsgMCTqAJ+Ik9/kKcwc3z3gxcLCxAwHEYDqM5wGztvTyd9k3kjOvBO/Aj4b7+r/c9Y8J7iO4sb+wYgO/VZfmsiBCfngj+8VDeDc+XNqmi3WCMHGrEQy2BjLHO5rj3XF5HnE6hIpAQQYV6Y1Ak6sDz3pRylp5TlO+Lqvoa17aPDI8UqlXQlWB8iP+nzq1uP/wCitt9IP4qgl5zlPNp66W8zAYDSQqXx82GM1tz+IV28PRZbcxYA0GEacDsMZobywyT28dO3ydq34LBZcGS/aJZ7iXRo6gzHFqOxC9jjvv3Pyrs8i8WmuOFcVaZtQEcioAAqKOixIUAYHeoXwPn2e3t2t2jhngOcRyqSFBOcDB+HPYHtW1w7xMuoWfTHB0mXSIQhWNBv2AOcnJznOdqcnGeDJJNNW7u7+x6eDC44qmRj8GQ/b3d64fPaEcTvARv1W2+uCK8m5ln9sW7Uqkq40BRhFUDSEC/l07YrtcV8RZpjr9ntknxgThCZF/ZLEgH574p5O+3Isu9LtV2SPwXH/p+Jfsj+F6x4QTrNw/iFnqAkdXZR5kSRCPOPMAgfrUc4V4iz2ysILe1TXu50Plz6sde5rhScekFytxCqW0gGwgBVc75JBJznO47bClHOWnnNzvi6r6HMeMqSrDDKSpHoRsR+tWvybN7Ly7eSy4AmM3SB/wBcsgiAwe+WB+wqF3PNiyv1J7K1ll83xImo4xl1V9LH7Vqcf5mnu2TqlQiYCRINMSgei59PWh1yQnlSi1S8/gnHI4/+OcU/r/8AkpVZ2f8AlI/2l/iFS2z8RpooDBHbWiwsGDII30nV3yNe+a4drxwRztMLW2OdOlCjGNCuN0GrIO3mTSiY4ZIuba7Jx46n8ez/APqf+JarCpZzBz5NeR6J4LZsBgrhG1pkd1OvY1E6I3poShjUZeBSlKp3FKUoBSlKAUpSgFKUoBW7Y8KlmSZ4kLJCoeUjGFU5x3O52O3yNaaqSQACSdgBuSfIAetWbwV7aGSLh4lYSFZUmKhTE88sRG8moHCD3Rjbc/Ycs2RwXCtlaQRF2VFGWYhVHqzHAH3Jr6uoDG7o+zIxRhkHDA4IyNu9Wby5G0JtTEkPsaQCeeRhGWklCliupjnWrgAAYxiuZHBC0dpIzx9a7iitlLYIR9ZE0r798FQM75Y+malnL1HPRAM0zVwT2seImnQaY7gvpdYIwkUULvhVjckKzBRhyc47eZ4nDZxPDatJFbtOReywoFSMZQIkcZXsw1amAbc6Bv3oFqr5ogNlaNKSEwSFZzlgo0qMk5YgdvKvDNWKtm7h1u47cT6IoQU0hwbmcAGQKdIZFViMbgHc17RXVvcyXAmWKO29shgi0KoGlWdmOsDOGCgFs4Aeg9R7FaZrd4dwqacSmFC4iQySYx7qDz3O/wBvSpdzOJksHN3DBHJJcBIhGIwyRKutsGPPu50Dc5/Xf75e4jBYW1sZWcSTSe0OI1V8wrmNUfLDAYFz6/3VTTzNwuK5/wCkV4XwCe4UvEgKagmpnSNS5GdKlyNTY8hnuPWvK74NPEjvJGUCSdF8kZEmnVjGc9t89qm54K0ccsEUEPELdZ3YRhik8QdV0MsgbJRl074Iyp+dfXH+H9aG8t7V2uJUuYpypdXk0mERkAg/iFGGDj5d6lmPUfu9iA3dhJGsTOuBKnUj3B1LkrnbtuDWrmpNzqNAsYGI6kNsqSgEHQ5dm0kqcZAIz9amlxYILaVJRE6oLZoiViigbS6ajGVZpGQg+8523O1LNvPUU2uypRTNT3xCtx0Q5URn2hlVGSIPpK5/DeI4khG2CVzuN+9dTgHD82caEK6SWszYRIgnVKtpDuzGR5wQNlA/xWHqP2KVFd2PC5ZkmeJC6wr1JMY91PXHc/avNrFxCJ9P4TOYw2R8YAYjHfsRUm5E4i1vBxCVCA6RwEA9mxKMqR5gjII9DUq4fbWfQtirIYpbi4ngjYqSkpgAWNlYhSRIGABwDhaWZyZ5Rk1XH4KmzSrSuLSF3ht5FVJriGVS0ixI4KOHjLLExWMkCQZ7kYrk83y23s7zQLGPaWSJFXHuLAzBzjy1Yj3/AKVUsdRbSp8kQ4bwqWfqdFC/TRpHx5Iu5P1+Xc1pZFTnly+hsbWB5XkWSaZZ8RBWPRiOkK+ojSrnX9vpXRWBLVkSIRFJeJRqCyo59mljiYDfOF3I+xqWHnak1X+v5K1zSrH4ZNDPKBcJAFjvpI4/dVAF6MmhScgMmtU7ncnvvW5eCKJGlliBuFt7hlEscKk6Wj6ZaOJiMCQnB8xq7gUsj1NOtpWl1ZtGIy4AEiB03BypOM7HbcdjvWvmrKOZI1khSFrt7GJ1GlMljPJ1SqfCXC42xsK9eEwSa5pHWBZQ9usqW6Qsy4QMxZpW0RLjOogHcGlj1LS5RWGR6172lo0jFUGSFd8ZA91FLsd/QA1Yt9KtvcwwxxwhJeISI+UVvwj0MAMeyEMx/wCtRfl9EHEpI9Sore1woWOEBdJI0GfIZIFU2s26LaXjg4kVhI0MkwXMcZVXbI2L9tu9fNhaNNIscYBds4BIXsCe5OBsDU54Bwt7W3EV2gjM17ZBEYqS6pJ75xk+5jz7Gujy+8dzITMsOIr5o0AVFXpmGUYO3vDIB+uKhh6irpWirzWM1OY/ZzaC7fphmiWyZBjIkD4eTT5EwYII7EmpLfWkGoZRej7Ta+zkrAqFTIoIRkYtIhjznUB86WWWprwVDmtv/wANl0hghYGNpsr72I1YqWbHwgEHvVj8FuDOZT0oxpuTGGijhbRGuQqyxPg9HcnWrZyT6V58Fl6fUjg6Jd7G6K4VMPItzKFxq8ivkT2A9KWZeofSRWNKnHE+j7AbxVTXcRR22nA9yaMkTMqjZcoqEH+mTUHqnoxz3roUpShsUpSgFKUoBSlKAUpSgFMUpQGNIrOKUoDGkelZxSlAY01tcOvnglWSMgOucZAYYIwQQdiME1rUoGk+De4jxSSYIraFSPVoSNFjRdRySFUYydsn5Vo4pShEklSAFBSlCgVjSKzSgAFY0is0oBimKUoDGKzilKAYpilKAYrAFZpQGMU01mlAMUpSgGKYpSgGKxprNKAwRWcUpQG7f8UklWNG0hIwQiooRRqOScL3Y+ZNaVKUIkl0KUpQopSlAKUpQClKUApSlAf/2Q=="/>
          <p:cNvSpPr>
            <a:spLocks noChangeAspect="1" noChangeArrowheads="1"/>
          </p:cNvSpPr>
          <p:nvPr/>
        </p:nvSpPr>
        <p:spPr bwMode="auto">
          <a:xfrm>
            <a:off x="155575" y="-427038"/>
            <a:ext cx="4267200" cy="8953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64075" y="279556"/>
            <a:ext cx="1813248" cy="6229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199" y="1100206"/>
            <a:ext cx="4427247" cy="26458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5" name="TextBox 6"/>
          <p:cNvSpPr txBox="1"/>
          <p:nvPr/>
        </p:nvSpPr>
        <p:spPr>
          <a:xfrm>
            <a:off x="501772" y="2733366"/>
            <a:ext cx="4220990" cy="924185"/>
          </a:xfrm>
          <a:prstGeom prst="rect">
            <a:avLst/>
          </a:prstGeom>
          <a:solidFill>
            <a:schemeClr val="bg1">
              <a:alpha val="90000"/>
            </a:schemeClr>
          </a:solidFill>
          <a:ln>
            <a:noFill/>
          </a:ln>
        </p:spPr>
        <p:txBody>
          <a:bodyPr wrap="square" lIns="72000" tIns="72000" rIns="72000" bIns="7200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0070C0"/>
                </a:solidFill>
                <a:effectLst/>
                <a:uLnTx/>
                <a:uFillTx/>
              </a:rPr>
              <a:t>“</a:t>
            </a:r>
            <a:r>
              <a:rPr kumimoji="0" lang="en-US" sz="1200" b="1" i="1"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IBM Cognos TM1 on Cloud helps us move from annual to monthly budgeting, and build smart long-range plans for better strategic decision-making.”</a:t>
            </a:r>
            <a:endParaRPr kumimoji="0" lang="en-US" sz="1200" b="1"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—Vivian Pemberton, Director of Financial Systems, Arizona State University Foundation </a:t>
            </a:r>
          </a:p>
          <a:p>
            <a:pPr marL="63500" marR="0" lvl="0" indent="-76200" defTabSz="914400" eaLnBrk="1" fontAlgn="auto" latinLnBrk="0" hangingPunct="1">
              <a:lnSpc>
                <a:spcPts val="1300"/>
              </a:lnSpc>
              <a:spcBef>
                <a:spcPts val="0"/>
              </a:spcBef>
              <a:spcAft>
                <a:spcPts val="1100"/>
              </a:spcAft>
              <a:buClrTx/>
              <a:buSzTx/>
              <a:buFontTx/>
              <a:buNone/>
              <a:tabLst/>
              <a:defRPr lang="en-US"/>
            </a:pPr>
            <a:endParaRPr kumimoji="0" lang="en-GB" sz="1200" b="1" i="1" u="none" strike="noStrike" kern="0" cap="none" spc="0" normalizeH="0" baseline="0" noProof="0" dirty="0">
              <a:ln>
                <a:noFill/>
              </a:ln>
              <a:solidFill>
                <a:srgbClr val="00639C"/>
              </a:solidFill>
              <a:effectLst/>
              <a:uLnTx/>
              <a:uFillTx/>
              <a:latin typeface="Arial" panose="020B0604020202020204" pitchFamily="34" charset="0"/>
              <a:ea typeface="Lubalin Demi Italic for IBM" charset="77"/>
              <a:cs typeface="Arial" panose="020B0604020202020204" pitchFamily="34" charset="0"/>
            </a:endParaRPr>
          </a:p>
        </p:txBody>
      </p:sp>
      <p:pic>
        <p:nvPicPr>
          <p:cNvPr id="6" name="Picture 5">
            <a:hlinkClick r:id="rId13"/>
          </p:cNvPr>
          <p:cNvPicPr>
            <a:picLocks noChangeAspect="1"/>
          </p:cNvPicPr>
          <p:nvPr/>
        </p:nvPicPr>
        <p:blipFill>
          <a:blip r:embed="rId14"/>
          <a:stretch>
            <a:fillRect/>
          </a:stretch>
        </p:blipFill>
        <p:spPr>
          <a:xfrm>
            <a:off x="7805960" y="5323785"/>
            <a:ext cx="1600453" cy="923338"/>
          </a:xfrm>
          <a:prstGeom prst="rect">
            <a:avLst/>
          </a:prstGeom>
        </p:spPr>
      </p:pic>
      <p:sp>
        <p:nvSpPr>
          <p:cNvPr id="14" name="TextBox 13"/>
          <p:cNvSpPr txBox="1"/>
          <p:nvPr/>
        </p:nvSpPr>
        <p:spPr>
          <a:xfrm>
            <a:off x="8063445" y="5042287"/>
            <a:ext cx="103928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charset="0"/>
                <a:ea typeface="Arial" charset="0"/>
                <a:cs typeface="Arial" charset="0"/>
                <a:hlinkClick r:id="rId13"/>
              </a:rPr>
              <a:t>ASUF Video</a:t>
            </a:r>
            <a:endParaRPr kumimoji="0" lang="en-US" sz="1200" b="0" i="0" u="none" strike="noStrike" kern="0" cap="none" spc="0" normalizeH="0" baseline="0" noProof="0" dirty="0">
              <a:ln>
                <a:noFill/>
              </a:ln>
              <a:solidFill>
                <a:sysClr val="windowText" lastClr="0000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9385921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25900"/>
            <a:ext cx="4428000" cy="2289511"/>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Northwestern University</a:t>
            </a:r>
          </a:p>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Creates flexible financial models to attract the best students</a:t>
            </a:r>
          </a:p>
        </p:txBody>
      </p:sp>
      <p:sp>
        <p:nvSpPr>
          <p:cNvPr id="4" name="TextBox 4"/>
          <p:cNvSpPr txBox="1"/>
          <p:nvPr/>
        </p:nvSpPr>
        <p:spPr>
          <a:xfrm>
            <a:off x="5173200" y="1241799"/>
            <a:ext cx="4243516" cy="10356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Northwestern University realized that if it could simulate the financial impact of offering new academic programs, it could shape its courses to offer the best value to the best applicants</a:t>
            </a:r>
            <a:r>
              <a:rPr kumimoji="0" lang="en-US" sz="1000" b="0" i="0" u="none" strike="noStrike" kern="0" cap="none" spc="0" normalizeH="0" baseline="0" noProof="0" dirty="0">
                <a:ln>
                  <a:noFill/>
                </a:ln>
                <a:solidFill>
                  <a:sysClr val="windowText" lastClr="000000"/>
                </a:solidFill>
                <a:effectLst/>
                <a:uLnTx/>
                <a:uFillTx/>
              </a:rPr>
              <a:t>.</a:t>
            </a:r>
            <a:endPar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dirty="0">
              <a:ln>
                <a:noFill/>
              </a:ln>
              <a:solidFill>
                <a:srgbClr val="000000"/>
              </a:solidFill>
              <a:effectLst/>
              <a:uLnTx/>
              <a:uFillTx/>
              <a:ea typeface="MS PGothic" pitchFamily="34" charset="-128"/>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5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5" name="TextBox 5"/>
          <p:cNvSpPr txBox="1"/>
          <p:nvPr/>
        </p:nvSpPr>
        <p:spPr>
          <a:xfrm>
            <a:off x="5173200" y="2425593"/>
            <a:ext cx="4392688" cy="1294144"/>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Northwestern University is building accurate financial models that can analyze and predict how enrollment, tuition and costs will contribute to revenue and profitability at the program level.</a:t>
            </a:r>
            <a:endPar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defTabSz="914400" eaLnBrk="1" fontAlgn="auto" latinLnBrk="0" hangingPunct="1">
              <a:lnSpc>
                <a:spcPct val="100000"/>
              </a:lnSpc>
              <a:spcBef>
                <a:spcPts val="0"/>
              </a:spcBef>
              <a:spcAft>
                <a:spcPts val="400"/>
              </a:spcAft>
              <a:buClrTx/>
              <a:buSzTx/>
              <a:buFontTx/>
              <a:buNone/>
              <a:tabLst/>
              <a:defRPr lang="en-US"/>
            </a:pPr>
            <a:endPar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400"/>
              </a:spcAft>
              <a:buClrTx/>
              <a:buSzTx/>
              <a:buFontTx/>
              <a:buNone/>
              <a:tabLst/>
              <a:defRPr lang="en-US"/>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4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br>
            <a:b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br>
            <a:endParaRPr kumimoji="0" lang="en-US" sz="1000" b="1" i="0" u="none" strike="noStrike" kern="0" cap="none" spc="0" normalizeH="0" baseline="0" noProof="0" dirty="0">
              <a:ln>
                <a:noFill/>
              </a:ln>
              <a:solidFill>
                <a:srgbClr val="FFFFFF"/>
              </a:solidFill>
              <a:effectLst/>
              <a:uLnTx/>
              <a:uFillTx/>
              <a:latin typeface="Arial" charset="0"/>
              <a:ea typeface="Arial" charset="0"/>
              <a:cs typeface="Arial" charset="0"/>
            </a:endParaRPr>
          </a:p>
        </p:txBody>
      </p:sp>
      <p:sp>
        <p:nvSpPr>
          <p:cNvPr id="8" name="TextBox 8"/>
          <p:cNvSpPr txBox="1"/>
          <p:nvPr/>
        </p:nvSpPr>
        <p:spPr>
          <a:xfrm>
            <a:off x="2815200" y="5944624"/>
            <a:ext cx="4428000" cy="1301750"/>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Northwestern University, founded in 1851, is a private university providing higher education courses to students. Headquartered in Evanston, Illinois, the university comprises of 12 schools and colleges across three campuses with a presence in Chicago, educating more than 16,000 students each year. Northwestern University employs more than 8,800 faculty and staff and offers students undergraduate, graduate and professional courses year-round.</a:t>
            </a: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pitchFamily="34" charset="-128"/>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37360" cy="3561331"/>
        </p:xfrm>
        <a:graphic>
          <a:graphicData uri="http://schemas.openxmlformats.org/drawingml/2006/table">
            <a:tbl>
              <a:tblPr/>
              <a:tblGrid>
                <a:gridCol w="1737360">
                  <a:extLst>
                    <a:ext uri="{9D8B030D-6E8A-4147-A177-3AD203B41FA5}">
                      <a16:colId xmlns:a16="http://schemas.microsoft.com/office/drawing/2014/main" val="20000"/>
                    </a:ext>
                  </a:extLst>
                </a:gridCol>
              </a:tblGrid>
              <a:tr h="296464">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Better</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64050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cs typeface="Arial" panose="020B0604020202020204" pitchFamily="34" charset="0"/>
                        </a:rPr>
                        <a:t>Decision</a:t>
                      </a:r>
                      <a:r>
                        <a:rPr lang="en-GB" altLang="en-US" sz="1000" baseline="0" dirty="0">
                          <a:solidFill>
                            <a:schemeClr val="tx1"/>
                          </a:solidFill>
                          <a:latin typeface="Arial" panose="020B0604020202020204" pitchFamily="34" charset="0"/>
                          <a:cs typeface="Arial" panose="020B0604020202020204" pitchFamily="34" charset="0"/>
                        </a:rPr>
                        <a:t> making on tuition and enrolment</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Real</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-Time</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686337">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ea typeface="+mn-ea"/>
                          <a:cs typeface="Arial" panose="020B0604020202020204" pitchFamily="34" charset="0"/>
                        </a:rPr>
                        <a:t>A</a:t>
                      </a:r>
                      <a:r>
                        <a:rPr lang="en-GB" altLang="en-US" sz="1000" baseline="0" dirty="0">
                          <a:solidFill>
                            <a:schemeClr val="tx1"/>
                          </a:solidFill>
                          <a:latin typeface="Arial" panose="020B0604020202020204" pitchFamily="34" charset="0"/>
                          <a:ea typeface="+mn-ea"/>
                          <a:cs typeface="Arial" panose="020B0604020202020204" pitchFamily="34" charset="0"/>
                        </a:rPr>
                        <a:t>nalysis enables users to iterate plans and budgets quickly to find the best solutions</a:t>
                      </a:r>
                      <a:endParaRPr lang="en-US" altLang="en-US" sz="1000" dirty="0">
                        <a:latin typeface="Arial" panose="020B0604020202020204" pitchFamily="34" charset="0"/>
                        <a:ea typeface="MS PGothic" panose="020B0600070205080204" pitchFamily="34" charset="-128"/>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224689">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Flexible</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561721">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GB" altLang="en-US" sz="1000" dirty="0">
                          <a:solidFill>
                            <a:schemeClr val="tx1"/>
                          </a:solidFill>
                          <a:latin typeface="Arial" panose="020B0604020202020204" pitchFamily="34" charset="0"/>
                          <a:cs typeface="Arial" panose="020B0604020202020204" pitchFamily="34" charset="0"/>
                        </a:rPr>
                        <a:t>Financial</a:t>
                      </a:r>
                      <a:r>
                        <a:rPr lang="en-GB" altLang="en-US" sz="1000" baseline="0" dirty="0">
                          <a:solidFill>
                            <a:schemeClr val="tx1"/>
                          </a:solidFill>
                          <a:latin typeface="Arial" panose="020B0604020202020204" pitchFamily="34" charset="0"/>
                          <a:cs typeface="Arial" panose="020B0604020202020204" pitchFamily="34" charset="0"/>
                        </a:rPr>
                        <a:t> model empowers schools to plan their own operations</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6"/>
            <a:ext cx="2070000" cy="668194"/>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GB" alt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Cognos</a:t>
            </a:r>
            <a:r>
              <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TM1</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28RIhGA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94834" y="495256"/>
            <a:ext cx="1756731"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Education</a:t>
            </a:r>
          </a:p>
        </p:txBody>
      </p:sp>
      <p:sp>
        <p:nvSpPr>
          <p:cNvPr id="6" name="Rectangle 2"/>
          <p:cNvSpPr>
            <a:spLocks noChangeArrowheads="1"/>
          </p:cNvSpPr>
          <p:nvPr/>
        </p:nvSpPr>
        <p:spPr bwMode="auto">
          <a:xfrm>
            <a:off x="622199" y="1093679"/>
            <a:ext cx="225792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Rectangle 4"/>
          <p:cNvSpPr>
            <a:spLocks noChangeArrowheads="1"/>
          </p:cNvSpPr>
          <p:nvPr/>
        </p:nvSpPr>
        <p:spPr bwMode="auto">
          <a:xfrm>
            <a:off x="7497344" y="495256"/>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0492" y="1120210"/>
            <a:ext cx="4036121" cy="2628338"/>
          </a:xfrm>
          <a:prstGeom prst="rect">
            <a:avLst/>
          </a:prstGeom>
        </p:spPr>
      </p:pic>
      <p:sp>
        <p:nvSpPr>
          <p:cNvPr id="25" name="TextBox 6"/>
          <p:cNvSpPr txBox="1"/>
          <p:nvPr/>
        </p:nvSpPr>
        <p:spPr>
          <a:xfrm>
            <a:off x="909484" y="2276743"/>
            <a:ext cx="3844413" cy="1410355"/>
          </a:xfrm>
          <a:prstGeom prst="rect">
            <a:avLst/>
          </a:prstGeom>
          <a:solidFill>
            <a:schemeClr val="bg1">
              <a:alpha val="90000"/>
            </a:schemeClr>
          </a:solidFill>
          <a:ln>
            <a:noFill/>
          </a:ln>
        </p:spPr>
        <p:txBody>
          <a:bodyPr wrap="square" lIns="72000" tIns="72000" rIns="72000" bIns="7200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200" b="1" i="1" u="none" strike="noStrike" kern="0" cap="none" spc="0" normalizeH="0" baseline="0" noProof="0" dirty="0">
                <a:ln>
                  <a:noFill/>
                </a:ln>
                <a:solidFill>
                  <a:srgbClr val="0070C0"/>
                </a:solidFill>
                <a:effectLst/>
                <a:uLnTx/>
                <a:uFillTx/>
                <a:latin typeface="Arial" panose="020B0604020202020204" pitchFamily="34" charset="0"/>
                <a:ea typeface="DejaVu Sans" charset="0"/>
                <a:cs typeface="Arial" panose="020B0604020202020204" pitchFamily="34" charset="0"/>
              </a:rPr>
              <a:t>“</a:t>
            </a:r>
            <a:r>
              <a:rPr kumimoji="0" lang="en-US" sz="1200" b="1" i="1"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Our budget analysts...basically take data out of our financial system and prepare Excel files to send to people who would often then break the Excel file. So, us having a solution in TM1 saves them a ton of time and work</a:t>
            </a:r>
            <a:r>
              <a:rPr kumimoji="0" lang="en-US" sz="1200" b="0" i="1" u="none" strike="noStrike" kern="0" cap="none" spc="0" normalizeH="0" baseline="0" noProof="0" dirty="0">
                <a:ln>
                  <a:noFill/>
                </a:ln>
                <a:solidFill>
                  <a:sysClr val="windowText" lastClr="000000"/>
                </a:solidFill>
                <a:effectLst/>
                <a:uLnTx/>
                <a:uFillTx/>
              </a:rPr>
              <a:t>.</a:t>
            </a:r>
            <a:r>
              <a:rPr kumimoji="0" lang="en-US" altLang="en-US" sz="1200" b="1" i="1" u="none" strike="noStrike" kern="0" cap="none" spc="0" normalizeH="0" baseline="0" noProof="0" dirty="0">
                <a:ln>
                  <a:noFill/>
                </a:ln>
                <a:solidFill>
                  <a:srgbClr val="0070C0"/>
                </a:solidFill>
                <a:effectLst/>
                <a:uLnTx/>
                <a:uFillTx/>
                <a:latin typeface="Arial" panose="020B0604020202020204" pitchFamily="34" charset="0"/>
                <a:ea typeface="DejaVu Sans" charset="0"/>
                <a:cs typeface="Arial" panose="020B0604020202020204" pitchFamily="34"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rPr>
              <a:t>— </a:t>
            </a:r>
            <a:r>
              <a:rPr kumimoji="0" 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Lauren </a:t>
            </a:r>
            <a:r>
              <a:rPr kumimoji="0" lang="en-US" sz="1200" b="0" i="1" u="none" strike="noStrike" kern="0" cap="none" spc="0" normalizeH="0" baseline="0" noProof="0" dirty="0" err="1">
                <a:ln>
                  <a:noFill/>
                </a:ln>
                <a:solidFill>
                  <a:schemeClr val="tx2">
                    <a:lumMod val="60000"/>
                    <a:lumOff val="40000"/>
                  </a:schemeClr>
                </a:solidFill>
                <a:effectLst/>
                <a:uLnTx/>
                <a:uFillTx/>
                <a:latin typeface="Arial" panose="020B0604020202020204" pitchFamily="34" charset="0"/>
                <a:cs typeface="Arial" panose="020B0604020202020204" pitchFamily="34" charset="0"/>
              </a:rPr>
              <a:t>Pahnke</a:t>
            </a:r>
            <a:r>
              <a:rPr kumimoji="0" 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 Senior Business Systems Analyst Finance, Facilities and Research Administration</a:t>
            </a:r>
            <a:endParaRPr kumimoji="0" lang="en-GB"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DejaVu Sans"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Arial" charset="0"/>
              <a:cs typeface="Arial" panose="020B0604020202020204" pitchFamily="34" charset="0"/>
            </a:endParaRPr>
          </a:p>
        </p:txBody>
      </p:sp>
      <p:pic>
        <p:nvPicPr>
          <p:cNvPr id="12" name="Picture 11">
            <a:hlinkClick r:id="rId12"/>
          </p:cNvPr>
          <p:cNvPicPr>
            <a:picLocks noChangeAspect="1"/>
          </p:cNvPicPr>
          <p:nvPr/>
        </p:nvPicPr>
        <p:blipFill>
          <a:blip r:embed="rId13"/>
          <a:stretch>
            <a:fillRect/>
          </a:stretch>
        </p:blipFill>
        <p:spPr>
          <a:xfrm>
            <a:off x="7637121" y="5321995"/>
            <a:ext cx="1867155" cy="927205"/>
          </a:xfrm>
          <a:prstGeom prst="rect">
            <a:avLst/>
          </a:prstGeom>
        </p:spPr>
      </p:pic>
      <p:sp>
        <p:nvSpPr>
          <p:cNvPr id="14" name="TextBox 13"/>
          <p:cNvSpPr txBox="1"/>
          <p:nvPr/>
        </p:nvSpPr>
        <p:spPr>
          <a:xfrm>
            <a:off x="7637121" y="5011960"/>
            <a:ext cx="1906776" cy="246221"/>
          </a:xfrm>
          <a:prstGeom prst="rect">
            <a:avLst/>
          </a:prstGeom>
          <a:noFill/>
        </p:spPr>
        <p:txBody>
          <a:bodyPr wrap="square" rtlCol="0">
            <a:spAutoFit/>
          </a:bodyPr>
          <a:lstStyle/>
          <a:p>
            <a:r>
              <a:rPr lang="en-US" sz="1000" dirty="0">
                <a:hlinkClick r:id="rId12"/>
              </a:rPr>
              <a:t>Northwestern University video</a:t>
            </a:r>
            <a:endParaRPr lang="en-US" sz="1000" dirty="0"/>
          </a:p>
        </p:txBody>
      </p:sp>
    </p:spTree>
    <p:extLst>
      <p:ext uri="{BB962C8B-B14F-4D97-AF65-F5344CB8AC3E}">
        <p14:creationId xmlns:p14="http://schemas.microsoft.com/office/powerpoint/2010/main" val="12369635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09480"/>
            <a:ext cx="4428000" cy="2218292"/>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800"/>
              </a:spcAft>
              <a:buClrTx/>
              <a:buSzTx/>
              <a:buFontTx/>
              <a:buNone/>
              <a:tabLst/>
              <a:defRPr lang="en-US"/>
            </a:pPr>
            <a:r>
              <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rPr>
              <a:t>Tesoreria General de La </a:t>
            </a:r>
            <a:r>
              <a:rPr kumimoji="0" lang="en-US" sz="2800" b="1" i="0" u="none" strike="noStrike" kern="0" cap="none" spc="0" normalizeH="0" baseline="0" noProof="0" dirty="0" err="1">
                <a:ln>
                  <a:noFill/>
                </a:ln>
                <a:solidFill>
                  <a:srgbClr val="00639C"/>
                </a:solidFill>
                <a:effectLst/>
                <a:uLnTx/>
                <a:uFillTx/>
                <a:latin typeface="Arial" panose="020B0604020202020204" pitchFamily="34" charset="0"/>
                <a:ea typeface="Lubalin Demi for IBM" charset="77"/>
                <a:cs typeface="Arial" panose="020B0604020202020204" pitchFamily="34" charset="0"/>
              </a:rPr>
              <a:t>Nacion</a:t>
            </a:r>
            <a:endPar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endParaRPr>
          </a:p>
          <a:p>
            <a:pPr marL="0" marR="0" lvl="0" indent="0" defTabSz="914400" eaLnBrk="1" fontAlgn="auto" latinLnBrk="0" hangingPunct="1">
              <a:lnSpc>
                <a:spcPct val="100000"/>
              </a:lnSpc>
              <a:spcBef>
                <a:spcPts val="0"/>
              </a:spcBef>
              <a:spcAft>
                <a:spcPts val="1500"/>
              </a:spcAft>
              <a:buClrTx/>
              <a:buSzTx/>
              <a:buFontTx/>
              <a:buNone/>
              <a:tabLst/>
              <a:defRPr lang="en-US"/>
            </a:pPr>
            <a:r>
              <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Efficiently manages public spending with IBM Analytics</a:t>
            </a:r>
          </a:p>
        </p:txBody>
      </p:sp>
      <p:sp>
        <p:nvSpPr>
          <p:cNvPr id="4" name="TextBox 4"/>
          <p:cNvSpPr txBox="1"/>
          <p:nvPr/>
        </p:nvSpPr>
        <p:spPr>
          <a:xfrm>
            <a:off x="5173200" y="1241799"/>
            <a:ext cx="4243516" cy="10356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auto" latinLnBrk="0" hangingPunct="1">
              <a:lnSpc>
                <a:spcPct val="100000"/>
              </a:lnSpc>
              <a:spcBef>
                <a:spcPts val="0"/>
              </a:spcBef>
              <a:spcAft>
                <a:spcPts val="500"/>
              </a:spcAft>
              <a:buClrTx/>
              <a:buSzTx/>
              <a:buFontTx/>
              <a:buNone/>
              <a:tabLst/>
              <a:defRPr lang="en-US"/>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Optimizing the national budget requires accurate financial planning and forecasts. To support this goal, TGN needs to collect and analyze financial data from 25 different government bodies.</a:t>
            </a: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5" name="TextBox 5"/>
          <p:cNvSpPr txBox="1"/>
          <p:nvPr/>
        </p:nvSpPr>
        <p:spPr>
          <a:xfrm>
            <a:off x="5173200" y="2201462"/>
            <a:ext cx="4392688" cy="15182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Tesorería</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General de la </a:t>
            </a: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Nación</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(TGN), used IBM Analytics software to build an innovative platform that automates data collection, improves collaboration, increases quality and trace-ability, and accelerates the creation of financial plans, budgets and revisions - strengthening the country's financial management.</a:t>
            </a:r>
            <a:b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br>
            <a:endParaRPr kumimoji="0" lang="en-US" sz="1000" b="1" i="0" u="none" strike="noStrike" kern="0" cap="none" spc="0" normalizeH="0" baseline="0" noProof="0" dirty="0">
              <a:ln>
                <a:noFill/>
              </a:ln>
              <a:solidFill>
                <a:srgbClr val="FFFFFF"/>
              </a:solidFill>
              <a:effectLst/>
              <a:uLnTx/>
              <a:uFillTx/>
              <a:latin typeface="Arial" charset="0"/>
              <a:ea typeface="Arial" charset="0"/>
              <a:cs typeface="Arial" charset="0"/>
            </a:endParaRPr>
          </a:p>
        </p:txBody>
      </p:sp>
      <p:sp>
        <p:nvSpPr>
          <p:cNvPr id="8" name="TextBox 8"/>
          <p:cNvSpPr txBox="1"/>
          <p:nvPr/>
        </p:nvSpPr>
        <p:spPr>
          <a:xfrm>
            <a:off x="2815200" y="5998029"/>
            <a:ext cx="4428000" cy="1327433"/>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Part of the Uruguayan Ministry of Economy and Finance, </a:t>
            </a: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Tesorería</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General de la </a:t>
            </a:r>
            <a:r>
              <a:rPr kumimoji="0" lang="en-US" sz="1000" b="0" i="0" u="none" strike="noStrike" kern="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Nación</a:t>
            </a:r>
            <a: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(TGN) is the institution tasked with managing the country's national budget. TGN formulates, implements and monitors the financial planning of public spending across the whole country, with the goal of achieving consistency between the government's financial program and the national budget.</a:t>
            </a: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37360" cy="2314388"/>
        </p:xfrm>
        <a:graphic>
          <a:graphicData uri="http://schemas.openxmlformats.org/drawingml/2006/table">
            <a:tbl>
              <a:tblPr/>
              <a:tblGrid>
                <a:gridCol w="1737360">
                  <a:extLst>
                    <a:ext uri="{9D8B030D-6E8A-4147-A177-3AD203B41FA5}">
                      <a16:colId xmlns:a16="http://schemas.microsoft.com/office/drawing/2014/main" val="20000"/>
                    </a:ext>
                  </a:extLst>
                </a:gridCol>
              </a:tblGrid>
              <a:tr h="241300">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17780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Reduces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521320">
                <a:tc>
                  <a:txBody>
                    <a:bodyPr/>
                    <a:lstStyle/>
                    <a:p>
                      <a:pPr marL="50800" marR="50800" lvl="0" indent="0">
                        <a:lnSpc>
                          <a:spcPct val="100000"/>
                        </a:lnSpc>
                        <a:spcAft>
                          <a:spcPts val="400"/>
                        </a:spcAft>
                        <a:defRPr lang="en-US"/>
                      </a:pPr>
                      <a:r>
                        <a:rPr lang="en-US" sz="1000" dirty="0">
                          <a:latin typeface="Arial" panose="020B0604020202020204" pitchFamily="34" charset="0"/>
                          <a:cs typeface="Arial" panose="020B0604020202020204" pitchFamily="34" charset="0"/>
                        </a:rPr>
                        <a:t>The time needed to create financial reports, from one week to one day</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161452">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Drives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558628">
                <a:tc>
                  <a:txBody>
                    <a:bodyPr/>
                    <a:lstStyle/>
                    <a:p>
                      <a:pPr marL="50800" marR="50800" lvl="0" indent="0">
                        <a:lnSpc>
                          <a:spcPct val="100000"/>
                        </a:lnSpc>
                        <a:spcAft>
                          <a:spcPts val="400"/>
                        </a:spcAft>
                        <a:defRPr lang="en-US"/>
                      </a:pPr>
                      <a:r>
                        <a:rPr lang="en-US" sz="1000" dirty="0">
                          <a:latin typeface="Arial" panose="020B0604020202020204" pitchFamily="34" charset="0"/>
                          <a:cs typeface="Arial" panose="020B0604020202020204" pitchFamily="34" charset="0"/>
                        </a:rPr>
                        <a:t>Real time</a:t>
                      </a:r>
                      <a:r>
                        <a:rPr lang="en-US" sz="1000" baseline="0" dirty="0">
                          <a:latin typeface="Arial" panose="020B0604020202020204" pitchFamily="34" charset="0"/>
                          <a:cs typeface="Arial" panose="020B0604020202020204" pitchFamily="34" charset="0"/>
                        </a:rPr>
                        <a:t> </a:t>
                      </a:r>
                      <a:r>
                        <a:rPr lang="en-US" sz="1000" dirty="0">
                          <a:latin typeface="Arial" panose="020B0604020202020204" pitchFamily="34" charset="0"/>
                          <a:cs typeface="Arial" panose="020B0604020202020204" pitchFamily="34" charset="0"/>
                        </a:rPr>
                        <a:t>data analysis, improving financial planning and forecasting</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144016">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Standardizes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444500">
                <a:tc>
                  <a:txBody>
                    <a:bodyPr/>
                    <a:lstStyle/>
                    <a:p>
                      <a:pPr marL="50800" marR="50800" lvl="0" indent="0">
                        <a:lnSpc>
                          <a:spcPct val="100000"/>
                        </a:lnSpc>
                        <a:spcAft>
                          <a:spcPts val="400"/>
                        </a:spcAft>
                        <a:defRPr lang="en-US"/>
                      </a:pPr>
                      <a:r>
                        <a:rPr lang="en-US" sz="1000" dirty="0">
                          <a:latin typeface="Arial" panose="020B0604020202020204" pitchFamily="34" charset="0"/>
                          <a:cs typeface="Arial" panose="020B0604020202020204" pitchFamily="34" charset="0"/>
                        </a:rPr>
                        <a:t>best practices and improves core workflows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6"/>
            <a:ext cx="2070000" cy="702400"/>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US" sz="1050" b="0" i="0" u="none" strike="noStrike" kern="0" cap="none" spc="0" normalizeH="0" baseline="0" noProof="0" dirty="0">
                <a:ln>
                  <a:noFill/>
                </a:ln>
                <a:solidFill>
                  <a:sysClr val="windowText" lastClr="000000"/>
                </a:solidFill>
                <a:effectLst/>
                <a:uLnTx/>
                <a:uFillTx/>
                <a:latin typeface="Arial" charset="0"/>
                <a:ea typeface="Arial" charset="0"/>
                <a:cs typeface="Arial" charset="0"/>
              </a:rPr>
              <a:t>IBM </a:t>
            </a:r>
            <a:r>
              <a:rPr kumimoji="0" lang="en-US" sz="1050" b="0" i="0" u="none" strike="noStrike" kern="0" cap="none" spc="0" normalizeH="0" baseline="0" noProof="0" dirty="0" err="1">
                <a:ln>
                  <a:noFill/>
                </a:ln>
                <a:solidFill>
                  <a:sysClr val="windowText" lastClr="000000"/>
                </a:solidFill>
                <a:effectLst/>
                <a:uLnTx/>
                <a:uFillTx/>
                <a:latin typeface="Arial" charset="0"/>
                <a:ea typeface="Arial" charset="0"/>
                <a:cs typeface="Arial" charset="0"/>
              </a:rPr>
              <a:t>Cognos</a:t>
            </a:r>
            <a:r>
              <a:rPr kumimoji="0" lang="en-US" sz="1050" b="0" i="0" u="none" strike="noStrike" kern="0" cap="none" spc="0" normalizeH="0" baseline="0" noProof="0" dirty="0">
                <a:ln>
                  <a:noFill/>
                </a:ln>
                <a:solidFill>
                  <a:sysClr val="windowText" lastClr="000000"/>
                </a:solidFill>
                <a:effectLst/>
                <a:uLnTx/>
                <a:uFillTx/>
                <a:latin typeface="Arial" charset="0"/>
                <a:ea typeface="Arial" charset="0"/>
                <a:cs typeface="Arial" charset="0"/>
              </a:rPr>
              <a:t> TM1</a:t>
            </a:r>
          </a:p>
          <a:p>
            <a:pPr marL="171450" marR="0" lvl="0" indent="-171450" defTabSz="914400" eaLnBrk="1" fontAlgn="auto" latinLnBrk="0" hangingPunct="1">
              <a:lnSpc>
                <a:spcPts val="1000"/>
              </a:lnSpc>
              <a:spcBef>
                <a:spcPts val="0"/>
              </a:spcBef>
              <a:spcAft>
                <a:spcPts val="400"/>
              </a:spcAft>
              <a:buClrTx/>
              <a:buSzTx/>
              <a:buFont typeface="Arial" charset="0"/>
              <a:buChar char="•"/>
              <a:tabLst/>
              <a:defRPr lang="en-US"/>
            </a:pPr>
            <a:endPar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endParaRPr>
          </a:p>
        </p:txBody>
      </p:sp>
      <p:sp>
        <p:nvSpPr>
          <p:cNvPr id="15" name="TextBox 1"/>
          <p:cNvSpPr txBox="1">
            <a:spLocks noChangeArrowheads="1"/>
          </p:cNvSpPr>
          <p:nvPr/>
        </p:nvSpPr>
        <p:spPr bwMode="auto">
          <a:xfrm>
            <a:off x="7443788" y="662305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cs typeface="Arial" pitchFamily="34" charset="0"/>
              </a:rPr>
              <a:t>Share this</a:t>
            </a:r>
            <a:endParaRPr kumimoji="0" lang="en-IN" altLang="en-US" sz="1100" b="0" i="0" u="none" strike="noStrike" kern="0" cap="none" spc="0" normalizeH="0" baseline="0" noProof="0" dirty="0">
              <a:ln>
                <a:noFill/>
              </a:ln>
              <a:solidFill>
                <a:schemeClr val="tx1"/>
              </a:solidFill>
              <a:effectLst/>
              <a:uLnTx/>
              <a:uFillTx/>
              <a:latin typeface="Arial" pitchFamily="34" charset="0"/>
              <a:cs typeface="Arial" pitchFamily="34" charset="0"/>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2caJ065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70443" y="465864"/>
            <a:ext cx="1371600"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Government</a:t>
            </a:r>
          </a:p>
        </p:txBody>
      </p:sp>
      <p:sp>
        <p:nvSpPr>
          <p:cNvPr id="6" name="Rectangle 2"/>
          <p:cNvSpPr>
            <a:spLocks noChangeArrowheads="1"/>
          </p:cNvSpPr>
          <p:nvPr/>
        </p:nvSpPr>
        <p:spPr bwMode="auto">
          <a:xfrm>
            <a:off x="622199" y="1093679"/>
            <a:ext cx="225792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Rectangle 4"/>
          <p:cNvSpPr>
            <a:spLocks noChangeArrowheads="1"/>
          </p:cNvSpPr>
          <p:nvPr/>
        </p:nvSpPr>
        <p:spPr bwMode="auto">
          <a:xfrm>
            <a:off x="8123399" y="521585"/>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7200" y="1108167"/>
            <a:ext cx="4427285" cy="2631234"/>
          </a:xfrm>
          <a:prstGeom prst="rect">
            <a:avLst/>
          </a:prstGeom>
        </p:spPr>
      </p:pic>
      <p:sp>
        <p:nvSpPr>
          <p:cNvPr id="24" name="TextBox 6"/>
          <p:cNvSpPr txBox="1"/>
          <p:nvPr/>
        </p:nvSpPr>
        <p:spPr>
          <a:xfrm>
            <a:off x="540113" y="2330685"/>
            <a:ext cx="4217361" cy="1297200"/>
          </a:xfrm>
          <a:prstGeom prst="rect">
            <a:avLst/>
          </a:prstGeom>
          <a:solidFill>
            <a:schemeClr val="bg1">
              <a:alpha val="90000"/>
            </a:schemeClr>
          </a:solidFill>
          <a:ln>
            <a:noFill/>
          </a:ln>
        </p:spPr>
        <p:txBody>
          <a:bodyPr wrap="square" lIns="72000" tIns="72000" rIns="72000" bIns="7200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“With </a:t>
            </a:r>
            <a:r>
              <a:rPr kumimoji="0" lang="en-US" sz="1200" b="1" i="1" u="none" strike="noStrike" kern="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Cognos</a:t>
            </a:r>
            <a:r>
              <a:rPr kumimoji="0" lang="en-US" sz="1200" b="1" i="1"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TM1 we have been able to integrate  </a:t>
            </a:r>
            <a:r>
              <a:rPr kumimoji="0" lang="is-IS" sz="1200" b="1" i="1"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t>
            </a:r>
            <a:r>
              <a:rPr kumimoji="0" lang="en-US" sz="1200" b="1" i="1"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and] receive information in a much more agile manner and also report variances to executors in an easier way. The Financial Planning cycle has reduced from one week to one day.” </a:t>
            </a:r>
            <a:r>
              <a:rPr kumimoji="0" lang="en-US" sz="1200" b="0" i="1" u="none" strike="noStrike" kern="0" cap="none" spc="0" normalizeH="0" baseline="0" noProof="0" dirty="0">
                <a:ln>
                  <a:noFill/>
                </a:ln>
                <a:solidFill>
                  <a:schemeClr val="accent1"/>
                </a:solidFill>
                <a:effectLst/>
                <a:uLnTx/>
                <a:uFillTx/>
                <a:latin typeface="Arial" panose="020B0604020202020204" pitchFamily="34" charset="0"/>
                <a:ea typeface="Arial" charset="0"/>
                <a:cs typeface="Arial" panose="020B0604020202020204" pitchFamily="34" charset="0"/>
              </a:rPr>
              <a:t>- </a:t>
            </a:r>
            <a:r>
              <a:rPr kumimoji="0" lang="en-US" sz="1200" b="0" i="1" u="none" strike="noStrike" kern="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rPr>
              <a:t>Adriana </a:t>
            </a:r>
            <a:r>
              <a:rPr kumimoji="0" lang="en-US" sz="1200" b="0" i="1" u="none" strike="noStrike" kern="0" cap="none" spc="0" normalizeH="0" baseline="0" noProof="0" dirty="0" err="1">
                <a:ln>
                  <a:noFill/>
                </a:ln>
                <a:solidFill>
                  <a:schemeClr val="accent1"/>
                </a:solidFill>
                <a:effectLst/>
                <a:uLnTx/>
                <a:uFillTx/>
                <a:latin typeface="Arial" panose="020B0604020202020204" pitchFamily="34" charset="0"/>
                <a:cs typeface="Arial" panose="020B0604020202020204" pitchFamily="34" charset="0"/>
              </a:rPr>
              <a:t>Cantullera</a:t>
            </a:r>
            <a:r>
              <a:rPr kumimoji="0" lang="en-US" sz="1200" b="0" i="1" u="none" strike="noStrike" kern="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rPr>
              <a:t>, General Treasurer</a:t>
            </a:r>
            <a:endParaRPr kumimoji="0" lang="en-US" sz="1200" b="0" i="1" u="none" strike="noStrike" kern="0" cap="none" spc="0" normalizeH="0" baseline="0" noProof="0" dirty="0">
              <a:ln>
                <a:noFill/>
              </a:ln>
              <a:solidFill>
                <a:schemeClr val="accent1"/>
              </a:solidFill>
              <a:effectLst/>
              <a:uLnTx/>
              <a:uFillTx/>
              <a:latin typeface="Arial" panose="020B0604020202020204" pitchFamily="34" charset="0"/>
              <a:ea typeface="Arial" charset="0"/>
              <a:cs typeface="Arial" panose="020B0604020202020204" pitchFamily="34" charset="0"/>
            </a:endParaRPr>
          </a:p>
        </p:txBody>
      </p:sp>
      <p:pic>
        <p:nvPicPr>
          <p:cNvPr id="12" name="Picture 11"/>
          <p:cNvPicPr>
            <a:picLocks noChangeAspect="1"/>
          </p:cNvPicPr>
          <p:nvPr/>
        </p:nvPicPr>
        <p:blipFill>
          <a:blip r:embed="rId12"/>
          <a:stretch>
            <a:fillRect/>
          </a:stretch>
        </p:blipFill>
        <p:spPr>
          <a:xfrm>
            <a:off x="7783956" y="5488168"/>
            <a:ext cx="1482374" cy="857572"/>
          </a:xfrm>
          <a:prstGeom prst="rect">
            <a:avLst/>
          </a:prstGeom>
        </p:spPr>
      </p:pic>
      <p:sp>
        <p:nvSpPr>
          <p:cNvPr id="14" name="TextBox 13"/>
          <p:cNvSpPr txBox="1"/>
          <p:nvPr/>
        </p:nvSpPr>
        <p:spPr>
          <a:xfrm>
            <a:off x="7535699" y="5026503"/>
            <a:ext cx="2069999"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hlinkClick r:id="rId13" action="ppaction://hlinkfile"/>
              </a:rPr>
              <a:t>Tesoreia General de La </a:t>
            </a:r>
            <a:r>
              <a:rPr kumimoji="0" lang="en-US" sz="1000" b="0" i="0" u="none" strike="noStrike" kern="0" cap="none" spc="0" normalizeH="0" baseline="0" noProof="0" dirty="0" err="1">
                <a:ln>
                  <a:noFill/>
                </a:ln>
                <a:solidFill>
                  <a:sysClr val="windowText" lastClr="000000"/>
                </a:solidFill>
                <a:effectLst/>
                <a:uLnTx/>
                <a:uFillTx/>
                <a:latin typeface="Arial" charset="0"/>
                <a:ea typeface="Arial" charset="0"/>
                <a:cs typeface="Arial" charset="0"/>
                <a:hlinkClick r:id="rId13" action="ppaction://hlinkfile"/>
              </a:rPr>
              <a:t>Nacion</a:t>
            </a:r>
            <a:r>
              <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hlinkClick r:id="rId13" action="ppaction://hlinkfile"/>
              </a:rPr>
              <a:t> video</a:t>
            </a:r>
            <a:endPar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3258253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99911"/>
            <a:ext cx="4429399" cy="268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3"/>
          <p:cNvSpPr txBox="1"/>
          <p:nvPr/>
        </p:nvSpPr>
        <p:spPr>
          <a:xfrm>
            <a:off x="2815200" y="4009480"/>
            <a:ext cx="4428000" cy="2218292"/>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1500"/>
              </a:spcAft>
              <a:buClrTx/>
              <a:buSzTx/>
              <a:buFontTx/>
              <a:buNone/>
              <a:tabLst/>
              <a:defRPr lang="en-US"/>
            </a:pPr>
            <a:r>
              <a:rPr kumimoji="0" lang="en-US" sz="2400" b="1" i="0" u="none" strike="noStrike" kern="0" cap="none" spc="0" normalizeH="0" baseline="0" noProof="0" dirty="0" err="1">
                <a:ln>
                  <a:noFill/>
                </a:ln>
                <a:solidFill>
                  <a:srgbClr val="00639C"/>
                </a:solidFill>
                <a:effectLst/>
                <a:uLnTx/>
                <a:uFillTx/>
                <a:latin typeface="Arial" panose="020B0604020202020204" pitchFamily="34" charset="0"/>
                <a:ea typeface="Lubalin Demi for IBM" charset="77"/>
                <a:cs typeface="Arial" panose="020B0604020202020204" pitchFamily="34" charset="0"/>
              </a:rPr>
              <a:t>Velan</a:t>
            </a:r>
            <a:endParaRPr kumimoji="0" lang="en-US" sz="24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endParaRPr>
          </a:p>
          <a:p>
            <a:pPr marL="0" marR="0" lvl="0" indent="0" defTabSz="914400" eaLnBrk="1" fontAlgn="auto" latinLnBrk="0" hangingPunct="1">
              <a:lnSpc>
                <a:spcPct val="100000"/>
              </a:lnSpc>
              <a:spcBef>
                <a:spcPts val="0"/>
              </a:spcBef>
              <a:spcAft>
                <a:spcPts val="1500"/>
              </a:spcAft>
              <a:buClrTx/>
              <a:buSzTx/>
              <a:buFontTx/>
              <a:buNone/>
              <a:tabLst/>
              <a:defRPr lang="en-US"/>
            </a:pPr>
            <a:r>
              <a:rPr kumimoji="0" lang="en-US" sz="2400" b="1" i="0" u="none" strike="noStrike" kern="0" cap="none" spc="0" normalizeH="0" baseline="0" noProof="0" dirty="0">
                <a:ln>
                  <a:noFill/>
                </a:ln>
                <a:solidFill>
                  <a:srgbClr val="00AFD8"/>
                </a:solidFill>
                <a:effectLst/>
                <a:uLnTx/>
                <a:uFillTx/>
                <a:latin typeface="Arial" panose="020B0604020202020204" pitchFamily="34" charset="0"/>
                <a:ea typeface="Lubalin Demi for IBM" charset="77"/>
                <a:cs typeface="Arial" panose="020B0604020202020204" pitchFamily="34" charset="0"/>
              </a:rPr>
              <a:t>Making the numbers work harder to reveal insights that support better strategic decision-making</a:t>
            </a:r>
          </a:p>
        </p:txBody>
      </p:sp>
      <p:sp>
        <p:nvSpPr>
          <p:cNvPr id="4" name="TextBox 4"/>
          <p:cNvSpPr txBox="1"/>
          <p:nvPr/>
        </p:nvSpPr>
        <p:spPr>
          <a:xfrm>
            <a:off x="5173200" y="1241799"/>
            <a:ext cx="4243516" cy="10356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defTabSz="914400" eaLnBrk="1" fontAlgn="auto" latinLnBrk="0" hangingPunct="1">
              <a:lnSpc>
                <a:spcPct val="100000"/>
              </a:lnSpc>
              <a:spcBef>
                <a:spcPts val="0"/>
              </a:spcBef>
              <a:spcAft>
                <a:spcPts val="400"/>
              </a:spcAft>
              <a:buClrTx/>
              <a:buSzTx/>
              <a:buFontTx/>
              <a:buNone/>
              <a:tabLst/>
              <a:defRPr lang="en-US"/>
            </a:pPr>
            <a:r>
              <a:rPr kumimoji="0" lang="en-GB" altLang="en-US" sz="1200" b="0" i="0" u="none" strike="noStrike" kern="0" cap="none" spc="0" normalizeH="0" baseline="0" noProof="0" dirty="0" err="1">
                <a:ln>
                  <a:noFill/>
                </a:ln>
                <a:solidFill>
                  <a:sysClr val="windowText" lastClr="000000"/>
                </a:solidFill>
                <a:effectLst/>
                <a:uLnTx/>
                <a:uFillTx/>
                <a:latin typeface="Arial" charset="0"/>
                <a:ea typeface="Arial" charset="0"/>
                <a:cs typeface="Arial" charset="0"/>
              </a:rPr>
              <a:t>Velan</a:t>
            </a:r>
            <a:r>
              <a:rPr kumimoji="0" lang="en-GB" altLang="en-US" sz="1200" b="0" i="0" u="none" strike="noStrike" kern="0" cap="none" spc="0" normalizeH="0" baseline="0" noProof="0" dirty="0">
                <a:ln>
                  <a:noFill/>
                </a:ln>
                <a:solidFill>
                  <a:sysClr val="windowText" lastClr="000000"/>
                </a:solidFill>
                <a:effectLst/>
                <a:uLnTx/>
                <a:uFillTx/>
                <a:latin typeface="Arial" charset="0"/>
                <a:ea typeface="Arial" charset="0"/>
                <a:cs typeface="Arial" charset="0"/>
              </a:rPr>
              <a:t> wanted to enhance decision-making with a better understanding of corporate performance. With vital data buried in spreadsheets, how could it shift its finance team’s focus from number-crunching to analysis?</a:t>
            </a:r>
          </a:p>
          <a:p>
            <a:pPr marL="0" marR="0" lvl="0" indent="0" defTabSz="914400" eaLnBrk="1" fontAlgn="auto" latinLnBrk="0" hangingPunct="1">
              <a:lnSpc>
                <a:spcPct val="100000"/>
              </a:lnSpc>
              <a:spcBef>
                <a:spcPts val="0"/>
              </a:spcBef>
              <a:spcAft>
                <a:spcPts val="400"/>
              </a:spcAft>
              <a:buClrTx/>
              <a:buSzTx/>
              <a:buFontTx/>
              <a:buNone/>
              <a:tabLst/>
              <a:defRPr lang="en-US"/>
            </a:pPr>
            <a:endPar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endParaRPr>
          </a:p>
        </p:txBody>
      </p:sp>
      <p:sp>
        <p:nvSpPr>
          <p:cNvPr id="5" name="TextBox 5"/>
          <p:cNvSpPr txBox="1"/>
          <p:nvPr/>
        </p:nvSpPr>
        <p:spPr>
          <a:xfrm>
            <a:off x="5173200" y="2201462"/>
            <a:ext cx="4243516" cy="1518275"/>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marL="0" marR="0" lvl="0" indent="0" defTabSz="914400" eaLnBrk="1" fontAlgn="auto" latinLnBrk="0" hangingPunct="1">
              <a:lnSpc>
                <a:spcPct val="100000"/>
              </a:lnSpc>
              <a:spcBef>
                <a:spcPts val="375"/>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altLang="en-US" sz="1050" b="0" i="0" u="none" strike="noStrike" kern="0" cap="none" spc="0" normalizeH="0" baseline="0" noProof="0" dirty="0">
                <a:ln>
                  <a:noFill/>
                </a:ln>
                <a:solidFill>
                  <a:sysClr val="windowText" lastClr="000000"/>
                </a:solidFill>
                <a:effectLst/>
                <a:uLnTx/>
                <a:uFillTx/>
                <a:latin typeface="Arial" charset="0"/>
                <a:ea typeface="Arial" charset="0"/>
                <a:cs typeface="Arial" charset="0"/>
              </a:rPr>
              <a:t>Today, IBM analytics solutions for automated and centralized budgeting, forecasting and reporting are helping </a:t>
            </a:r>
            <a:r>
              <a:rPr kumimoji="0" lang="en-GB" altLang="en-US" sz="1050" b="0" i="0" u="none" strike="noStrike" kern="0" cap="none" spc="0" normalizeH="0" baseline="0" noProof="0" dirty="0" err="1">
                <a:ln>
                  <a:noFill/>
                </a:ln>
                <a:solidFill>
                  <a:sysClr val="windowText" lastClr="000000"/>
                </a:solidFill>
                <a:effectLst/>
                <a:uLnTx/>
                <a:uFillTx/>
                <a:latin typeface="Arial" charset="0"/>
                <a:ea typeface="Arial" charset="0"/>
                <a:cs typeface="Arial" charset="0"/>
              </a:rPr>
              <a:t>Velan</a:t>
            </a:r>
            <a:r>
              <a:rPr kumimoji="0" lang="en-GB" altLang="en-US" sz="1050" b="0" i="0" u="none" strike="noStrike" kern="0" cap="none" spc="0" normalizeH="0" baseline="0" noProof="0" dirty="0">
                <a:ln>
                  <a:noFill/>
                </a:ln>
                <a:solidFill>
                  <a:sysClr val="windowText" lastClr="000000"/>
                </a:solidFill>
                <a:effectLst/>
                <a:uLnTx/>
                <a:uFillTx/>
                <a:latin typeface="Arial" charset="0"/>
                <a:ea typeface="Arial" charset="0"/>
                <a:cs typeface="Arial" charset="0"/>
              </a:rPr>
              <a:t> look beyond the numbers and extract actionable insights</a:t>
            </a:r>
            <a:r>
              <a:rPr kumimoji="0" lang="en-GB" altLang="en-US" sz="1050" b="0" i="0" u="none" strike="noStrike" kern="0" cap="none" spc="0" normalizeH="0" baseline="0" noProof="0" dirty="0">
                <a:ln>
                  <a:noFill/>
                </a:ln>
                <a:solidFill>
                  <a:sysClr val="windowText" lastClr="000000"/>
                </a:solidFill>
                <a:effectLst/>
                <a:uLnTx/>
                <a:uFillTx/>
                <a:cs typeface="Arial Unicode MS" panose="020B0604020202020204" pitchFamily="34" charset="-128"/>
              </a:rPr>
              <a:t> </a:t>
            </a:r>
            <a:r>
              <a:rPr kumimoji="0" lang="en-GB" altLang="en-US" sz="1050" b="0" i="0" u="none" strike="noStrike" kern="0" cap="none" spc="0" normalizeH="0" baseline="0" noProof="0" dirty="0">
                <a:ln>
                  <a:noFill/>
                </a:ln>
                <a:solidFill>
                  <a:sysClr val="windowText" lastClr="000000"/>
                </a:solidFill>
                <a:effectLst/>
                <a:uLnTx/>
                <a:uFillTx/>
                <a:latin typeface="Arial" charset="0"/>
                <a:ea typeface="Arial" charset="0"/>
                <a:cs typeface="Arial" charset="0"/>
              </a:rPr>
              <a:t>Financial reports can be generated in hours rather than days, and are based on trusted data, equipping decision-makers with the actionable insights they need to guide </a:t>
            </a:r>
            <a:r>
              <a:rPr kumimoji="0" lang="en-GB" altLang="en-US" sz="1050" b="0" i="0" u="none" strike="noStrike" kern="0" cap="none" spc="0" normalizeH="0" baseline="0" noProof="0" dirty="0" err="1">
                <a:ln>
                  <a:noFill/>
                </a:ln>
                <a:solidFill>
                  <a:sysClr val="windowText" lastClr="000000"/>
                </a:solidFill>
                <a:effectLst/>
                <a:uLnTx/>
                <a:uFillTx/>
                <a:latin typeface="Arial" charset="0"/>
                <a:ea typeface="Arial" charset="0"/>
                <a:cs typeface="Arial" charset="0"/>
              </a:rPr>
              <a:t>Velan</a:t>
            </a:r>
            <a:r>
              <a:rPr kumimoji="0" lang="en-GB" altLang="en-US" sz="1050" b="0" i="0" u="none" strike="noStrike" kern="0" cap="none" spc="0" normalizeH="0" baseline="0" noProof="0" dirty="0">
                <a:ln>
                  <a:noFill/>
                </a:ln>
                <a:solidFill>
                  <a:sysClr val="windowText" lastClr="000000"/>
                </a:solidFill>
                <a:effectLst/>
                <a:uLnTx/>
                <a:uFillTx/>
                <a:latin typeface="Arial" charset="0"/>
                <a:ea typeface="Arial" charset="0"/>
                <a:cs typeface="Arial" charset="0"/>
              </a:rPr>
              <a:t> to even better performance.  </a:t>
            </a:r>
            <a:endParaRPr kumimoji="0" lang="en-US" sz="1050" b="0" i="0" u="none" strike="noStrike" kern="50" cap="none" spc="0" normalizeH="0" baseline="0" noProof="0" dirty="0">
              <a:ln>
                <a:noFill/>
              </a:ln>
              <a:solidFill>
                <a:sysClr val="windowText" lastClr="000000"/>
              </a:solidFill>
              <a:effectLst/>
              <a:uLnTx/>
              <a:uFillTx/>
              <a:latin typeface="Arial" charset="0"/>
              <a:ea typeface="Arial" charset="0"/>
              <a:cs typeface="Arial" charset="0"/>
            </a:endParaRPr>
          </a:p>
          <a:p>
            <a:pPr marL="0" marR="0" lvl="0" indent="0" defTabSz="914400" eaLnBrk="1" fontAlgn="auto" latinLnBrk="0" hangingPunct="1">
              <a:lnSpc>
                <a:spcPct val="100000"/>
              </a:lnSpc>
              <a:spcBef>
                <a:spcPts val="0"/>
              </a:spcBef>
              <a:spcAft>
                <a:spcPts val="400"/>
              </a:spcAft>
              <a:buClrTx/>
              <a:buSzTx/>
              <a:buFontTx/>
              <a:buNone/>
              <a:tabLst/>
              <a:defRPr lang="en-US"/>
            </a:pPr>
            <a:endParaRPr kumimoji="0" lang="en-US" sz="1050" b="0" i="0" u="none" strike="noStrike" kern="0" cap="none" spc="0" normalizeH="0" baseline="0" noProof="0" dirty="0">
              <a:ln>
                <a:noFill/>
              </a:ln>
              <a:solidFill>
                <a:sysClr val="windowText" lastClr="000000"/>
              </a:solidFill>
              <a:effectLst/>
              <a:uLnTx/>
              <a:uFillTx/>
              <a:latin typeface="Arial" charset="0"/>
              <a:ea typeface="Arial" charset="0"/>
              <a:cs typeface="Arial" charset="0"/>
            </a:endParaRPr>
          </a:p>
          <a:p>
            <a:pPr marL="0" marR="0" lvl="0" indent="0" defTabSz="914400" eaLnBrk="1" fontAlgn="auto" latinLnBrk="0" hangingPunct="1">
              <a:lnSpc>
                <a:spcPct val="100000"/>
              </a:lnSpc>
              <a:spcBef>
                <a:spcPts val="0"/>
              </a:spcBef>
              <a:spcAft>
                <a:spcPts val="400"/>
              </a:spcAft>
              <a:buClrTx/>
              <a:buSzTx/>
              <a:buFontTx/>
              <a:buNone/>
              <a:tabLst/>
              <a:defRPr lang="en-US"/>
            </a:pPr>
            <a:endParaRPr kumimoji="0" lang="en-US" sz="1000" b="1" i="0" u="none" strike="noStrike" kern="0" cap="none" spc="0" normalizeH="0" baseline="0" noProof="0" dirty="0">
              <a:ln>
                <a:noFill/>
              </a:ln>
              <a:solidFill>
                <a:srgbClr val="FFFFFF"/>
              </a:solidFill>
              <a:effectLst/>
              <a:uLnTx/>
              <a:uFillTx/>
              <a:latin typeface="Arial" charset="0"/>
              <a:ea typeface="Arial" charset="0"/>
              <a:cs typeface="Arial" charset="0"/>
            </a:endParaRPr>
          </a:p>
        </p:txBody>
      </p:sp>
      <p:sp>
        <p:nvSpPr>
          <p:cNvPr id="8" name="TextBox 8"/>
          <p:cNvSpPr txBox="1"/>
          <p:nvPr/>
        </p:nvSpPr>
        <p:spPr>
          <a:xfrm>
            <a:off x="2815200" y="6452092"/>
            <a:ext cx="4428000" cy="848591"/>
          </a:xfrm>
          <a:prstGeom prst="rect">
            <a:avLst/>
          </a:prstGeom>
          <a:noFill/>
          <a:ln>
            <a:noFill/>
          </a:ln>
        </p:spPr>
        <p:txBody>
          <a:bodyPr wrap="square" lIns="0" tIns="0" rIns="0" bIns="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t>Founded in Canada in 1950, </a:t>
            </a:r>
            <a:r>
              <a:rPr kumimoji="0" lang="en-GB" altLang="en-US" sz="1000" b="0" i="0" u="none" strike="noStrike" kern="0" cap="none" spc="0" normalizeH="0" baseline="0" noProof="0" dirty="0" err="1">
                <a:ln>
                  <a:noFill/>
                </a:ln>
                <a:solidFill>
                  <a:sysClr val="windowText" lastClr="000000"/>
                </a:solidFill>
                <a:effectLst/>
                <a:uLnTx/>
                <a:uFillTx/>
                <a:latin typeface="Arial" charset="0"/>
                <a:ea typeface="Arial" charset="0"/>
                <a:cs typeface="Arial" charset="0"/>
              </a:rPr>
              <a:t>Velan</a:t>
            </a:r>
            <a:r>
              <a:rPr kumimoji="0" lang="en-GB" alt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t> produces a world-leading range of cast and forged steel gate, globe, check, ball, triple-offset, knife gate, highly engineered severe service valves, and steam traps for all major industrial applications. </a:t>
            </a:r>
            <a:r>
              <a:rPr kumimoji="0" lang="en-GB" altLang="en-US" sz="1000" b="0" i="0" u="none" strike="noStrike" kern="0" cap="none" spc="0" normalizeH="0" baseline="0" noProof="0" dirty="0" err="1">
                <a:ln>
                  <a:noFill/>
                </a:ln>
                <a:solidFill>
                  <a:sysClr val="windowText" lastClr="000000"/>
                </a:solidFill>
                <a:effectLst/>
                <a:uLnTx/>
                <a:uFillTx/>
                <a:latin typeface="Arial" charset="0"/>
                <a:ea typeface="Arial" charset="0"/>
                <a:cs typeface="Arial" charset="0"/>
              </a:rPr>
              <a:t>Velan</a:t>
            </a:r>
            <a:r>
              <a:rPr kumimoji="0" lang="en-GB" alt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t> operates 17 production facilities in North America, Europe and Asia, five stocking distribution </a:t>
            </a:r>
            <a:r>
              <a:rPr kumimoji="0" lang="en-GB" altLang="en-US" sz="1000" b="0" i="0" u="none" strike="noStrike" kern="0" cap="none" spc="0" normalizeH="0" baseline="0" noProof="0" dirty="0" err="1">
                <a:ln>
                  <a:noFill/>
                </a:ln>
                <a:solidFill>
                  <a:sysClr val="windowText" lastClr="000000"/>
                </a:solidFill>
                <a:effectLst/>
                <a:uLnTx/>
                <a:uFillTx/>
                <a:latin typeface="Arial" charset="0"/>
                <a:ea typeface="Arial" charset="0"/>
                <a:cs typeface="Arial" charset="0"/>
              </a:rPr>
              <a:t>centers</a:t>
            </a:r>
            <a:r>
              <a:rPr kumimoji="0" lang="en-GB" alt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rPr>
              <a:t>, and service shops across the world. It employs over 2,000 people and reporting revenues of more than USD450 million</a:t>
            </a:r>
            <a:endParaRPr kumimoji="0" lang="en-US" sz="1000" b="0" i="0" u="none" strike="noStrike" kern="0" cap="none" spc="0" normalizeH="0" baseline="0" noProof="0" dirty="0">
              <a:ln>
                <a:noFill/>
              </a:ln>
              <a:solidFill>
                <a:sysClr val="windowText" lastClr="000000"/>
              </a:solidFill>
              <a:effectLst/>
              <a:uLnTx/>
              <a:uFillTx/>
              <a:latin typeface="Arial" charset="0"/>
              <a:ea typeface="Arial" charset="0"/>
              <a:cs typeface="Arial"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defTabSz="91440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3959412"/>
          <a:ext cx="1737360" cy="2817480"/>
        </p:xfrm>
        <a:graphic>
          <a:graphicData uri="http://schemas.openxmlformats.org/drawingml/2006/table">
            <a:tbl>
              <a:tblPr/>
              <a:tblGrid>
                <a:gridCol w="1737360">
                  <a:extLst>
                    <a:ext uri="{9D8B030D-6E8A-4147-A177-3AD203B41FA5}">
                      <a16:colId xmlns:a16="http://schemas.microsoft.com/office/drawing/2014/main" val="20000"/>
                    </a:ext>
                  </a:extLst>
                </a:gridCol>
              </a:tblGrid>
              <a:tr h="282388">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17780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Accelerates</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reporting</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541020">
                <a:tc>
                  <a:txBody>
                    <a:bodyPr/>
                    <a:lstStyle/>
                    <a:p>
                      <a:pPr marL="50800" marR="50800" lvl="0" indent="0">
                        <a:lnSpc>
                          <a:spcPct val="100000"/>
                        </a:lnSpc>
                        <a:spcAft>
                          <a:spcPts val="400"/>
                        </a:spcAft>
                        <a:defRPr lang="en-US"/>
                      </a:pPr>
                      <a:r>
                        <a:rPr lang="en-US" sz="1000" dirty="0">
                          <a:solidFill>
                            <a:srgbClr val="59595B"/>
                          </a:solidFill>
                          <a:latin typeface="Arial" panose="020B0604020202020204" pitchFamily="34" charset="0"/>
                          <a:ea typeface="HelvNeue Light for IBM" charset="77"/>
                          <a:cs typeface="Arial" panose="020B0604020202020204" pitchFamily="34" charset="0"/>
                        </a:rPr>
                        <a:t>From days to hours, boosting productivity</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161452">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Increases</a:t>
                      </a:r>
                      <a:r>
                        <a:rPr lang="en-US" sz="1200" b="1" baseline="0" dirty="0">
                          <a:solidFill>
                            <a:srgbClr val="00AFD8"/>
                          </a:solidFill>
                          <a:latin typeface="Arial" panose="020B0604020202020204" pitchFamily="34" charset="0"/>
                          <a:ea typeface="HelvNeue Bold for IBM" charset="77"/>
                          <a:cs typeface="Arial" panose="020B0604020202020204" pitchFamily="34" charset="0"/>
                        </a:rPr>
                        <a:t> trust</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718820">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In numbers and cuts validation workload, freeing up the finance</a:t>
                      </a:r>
                      <a:r>
                        <a:rPr lang="en-GB" sz="1000" baseline="0" dirty="0">
                          <a:solidFill>
                            <a:srgbClr val="59595B"/>
                          </a:solidFill>
                          <a:latin typeface="Arial" panose="020B0604020202020204" pitchFamily="34" charset="0"/>
                          <a:ea typeface="HelvNeue Light for IBM" charset="77"/>
                          <a:cs typeface="Arial" panose="020B0604020202020204" pitchFamily="34" charset="0"/>
                        </a:rPr>
                        <a:t> </a:t>
                      </a:r>
                      <a:r>
                        <a:rPr lang="en-GB" sz="1000" dirty="0">
                          <a:solidFill>
                            <a:srgbClr val="59595B"/>
                          </a:solidFill>
                          <a:latin typeface="Arial" panose="020B0604020202020204" pitchFamily="34" charset="0"/>
                          <a:ea typeface="HelvNeue Light for IBM" charset="77"/>
                          <a:cs typeface="Arial" panose="020B0604020202020204" pitchFamily="34" charset="0"/>
                        </a:rPr>
                        <a:t>team</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144016">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Reveals insights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726612">
                <a:tc>
                  <a:txBody>
                    <a:bodyPr/>
                    <a:lstStyle/>
                    <a:p>
                      <a:pPr marL="50800" marR="50800" lvl="0" indent="0">
                        <a:lnSpc>
                          <a:spcPct val="100000"/>
                        </a:lnSpc>
                        <a:spcAft>
                          <a:spcPts val="400"/>
                        </a:spcAft>
                        <a:defRPr lang="en-US"/>
                      </a:pPr>
                      <a:r>
                        <a:rPr lang="en-GB" sz="1000" dirty="0">
                          <a:solidFill>
                            <a:srgbClr val="59595B"/>
                          </a:solidFill>
                          <a:latin typeface="Arial" panose="020B0604020202020204" pitchFamily="34" charset="0"/>
                          <a:ea typeface="HelvNeue Light for IBM" charset="77"/>
                          <a:cs typeface="Arial" panose="020B0604020202020204" pitchFamily="34" charset="0"/>
                        </a:rPr>
                        <a:t>That enable more informed decision-making and drive better outcomes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802665"/>
          </a:xfrm>
          <a:prstGeom prst="rect">
            <a:avLst/>
          </a:prstGeom>
          <a:solidFill>
            <a:srgbClr val="00AFD9"/>
          </a:solidFill>
          <a:ln>
            <a:noFill/>
          </a:ln>
        </p:spPr>
        <p:txBody>
          <a:bodyPr wrap="square" lIns="101600" tIns="101600" rIns="101600" bIns="101600" anchor="t"/>
          <a:lstStyle/>
          <a:p>
            <a:pPr marL="0" marR="0" lvl="0" indent="0" defTabSz="91440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US" sz="1050" b="0" i="0" u="none" strike="noStrike" kern="0" cap="none" spc="0" normalizeH="0" baseline="0" noProof="0" dirty="0">
                <a:ln>
                  <a:noFill/>
                </a:ln>
                <a:solidFill>
                  <a:sysClr val="windowText" lastClr="000000"/>
                </a:solidFill>
                <a:effectLst/>
                <a:uLnTx/>
                <a:uFillTx/>
                <a:latin typeface="Arial" charset="0"/>
                <a:ea typeface="Arial" charset="0"/>
                <a:cs typeface="Arial" charset="0"/>
              </a:rPr>
              <a:t>IBM® Cognos®  Controller</a:t>
            </a:r>
          </a:p>
          <a:p>
            <a:pPr marL="171450" marR="0" lvl="0" indent="-171450" defTabSz="914400" eaLnBrk="1" fontAlgn="auto" latinLnBrk="0" hangingPunct="1">
              <a:lnSpc>
                <a:spcPct val="100000"/>
              </a:lnSpc>
              <a:spcBef>
                <a:spcPts val="0"/>
              </a:spcBef>
              <a:spcAft>
                <a:spcPts val="0"/>
              </a:spcAft>
              <a:buClr>
                <a:schemeClr val="bg1"/>
              </a:buClr>
              <a:buSzTx/>
              <a:buFont typeface="Arial" charset="0"/>
              <a:buChar char="•"/>
              <a:tabLst/>
              <a:defRPr/>
            </a:pPr>
            <a:r>
              <a:rPr kumimoji="0" lang="en-US" sz="1050" b="0" i="0" u="none" strike="noStrike" kern="0" cap="none" spc="0" normalizeH="0" baseline="0" noProof="0" dirty="0">
                <a:ln>
                  <a:noFill/>
                </a:ln>
                <a:solidFill>
                  <a:sysClr val="windowText" lastClr="000000"/>
                </a:solidFill>
                <a:effectLst/>
                <a:uLnTx/>
                <a:uFillTx/>
                <a:latin typeface="Arial" charset="0"/>
                <a:ea typeface="Arial" charset="0"/>
                <a:cs typeface="Arial" charset="0"/>
              </a:rPr>
              <a:t>IBM Cognos TM1®</a:t>
            </a:r>
          </a:p>
        </p:txBody>
      </p:sp>
      <p:sp>
        <p:nvSpPr>
          <p:cNvPr id="13" name="TextBox 12"/>
          <p:cNvSpPr txBox="1"/>
          <p:nvPr/>
        </p:nvSpPr>
        <p:spPr>
          <a:xfrm>
            <a:off x="4270443" y="465864"/>
            <a:ext cx="1371600"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Industrial Products</a:t>
            </a:r>
          </a:p>
        </p:txBody>
      </p:sp>
      <p:sp>
        <p:nvSpPr>
          <p:cNvPr id="6" name="Rectangle 2"/>
          <p:cNvSpPr>
            <a:spLocks noChangeArrowheads="1"/>
          </p:cNvSpPr>
          <p:nvPr/>
        </p:nvSpPr>
        <p:spPr bwMode="auto">
          <a:xfrm>
            <a:off x="622199" y="1093679"/>
            <a:ext cx="225792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 name="TextBox 6"/>
          <p:cNvSpPr txBox="1"/>
          <p:nvPr/>
        </p:nvSpPr>
        <p:spPr>
          <a:xfrm>
            <a:off x="563218" y="2795480"/>
            <a:ext cx="4217361" cy="747044"/>
          </a:xfrm>
          <a:prstGeom prst="rect">
            <a:avLst/>
          </a:prstGeom>
          <a:solidFill>
            <a:schemeClr val="bg1">
              <a:alpha val="90000"/>
            </a:schemeClr>
          </a:solidFill>
          <a:ln>
            <a:noFill/>
          </a:ln>
        </p:spPr>
        <p:txBody>
          <a:bodyPr wrap="square" lIns="72000" tIns="72000" rIns="72000" bIns="7200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chemeClr val="tx2"/>
                </a:solidFill>
                <a:effectLst/>
                <a:uLnTx/>
                <a:uFillTx/>
                <a:latin typeface="Arial" charset="0"/>
                <a:ea typeface="Arial" charset="0"/>
                <a:cs typeface="Arial" charset="0"/>
              </a:rPr>
              <a:t>“</a:t>
            </a:r>
            <a:r>
              <a:rPr kumimoji="0" lang="en-GB" altLang="en-US" sz="1200" b="0" i="1" u="none" strike="noStrike" kern="0" cap="none" spc="0" normalizeH="0" baseline="0" noProof="0" dirty="0">
                <a:ln>
                  <a:noFill/>
                </a:ln>
                <a:solidFill>
                  <a:sysClr val="windowText" lastClr="000000"/>
                </a:solidFill>
                <a:effectLst/>
                <a:uLnTx/>
                <a:uFillTx/>
                <a:latin typeface="Arial" charset="0"/>
                <a:ea typeface="Arial" charset="0"/>
                <a:cs typeface="Arial" charset="0"/>
              </a:rPr>
              <a:t>“With </a:t>
            </a:r>
            <a:r>
              <a:rPr kumimoji="0" lang="en-GB" altLang="en-US" sz="1200" b="0" i="1" u="none" strike="noStrike" kern="0" cap="none" spc="0" normalizeH="0" baseline="0" noProof="0" dirty="0" err="1">
                <a:ln>
                  <a:noFill/>
                </a:ln>
                <a:solidFill>
                  <a:sysClr val="windowText" lastClr="000000"/>
                </a:solidFill>
                <a:effectLst/>
                <a:uLnTx/>
                <a:uFillTx/>
                <a:latin typeface="Arial" charset="0"/>
                <a:ea typeface="Arial" charset="0"/>
                <a:cs typeface="Arial" charset="0"/>
              </a:rPr>
              <a:t>Cognos</a:t>
            </a:r>
            <a:r>
              <a:rPr kumimoji="0" lang="en-GB" altLang="en-US" sz="1200" b="0" i="1" u="none" strike="noStrike" kern="0" cap="none" spc="0" normalizeH="0" baseline="0" noProof="0" dirty="0">
                <a:ln>
                  <a:noFill/>
                </a:ln>
                <a:solidFill>
                  <a:sysClr val="windowText" lastClr="000000"/>
                </a:solidFill>
                <a:effectLst/>
                <a:uLnTx/>
                <a:uFillTx/>
                <a:latin typeface="Arial" charset="0"/>
                <a:ea typeface="Arial" charset="0"/>
                <a:cs typeface="Arial" charset="0"/>
              </a:rPr>
              <a:t> solutions, we have opened up a whole new world of possibility.”</a:t>
            </a:r>
            <a:r>
              <a:rPr kumimoji="0" lang="en-US" sz="1200" b="0" i="1" u="none" strike="noStrike" kern="0" cap="none" spc="0" normalizeH="0" baseline="0" noProof="0" dirty="0">
                <a:ln>
                  <a:noFill/>
                </a:ln>
                <a:solidFill>
                  <a:schemeClr val="tx2"/>
                </a:solidFill>
                <a:effectLst/>
                <a:uLnTx/>
                <a:uFillTx/>
                <a:latin typeface="Arial" charset="0"/>
                <a:ea typeface="Arial" charset="0"/>
                <a:cs typeface="Arial" charset="0"/>
              </a:rPr>
              <a:t> </a:t>
            </a:r>
            <a:r>
              <a:rPr kumimoji="0" lang="en-US" sz="1200" b="0" i="1" u="none" strike="noStrike" kern="0" cap="none" spc="0" normalizeH="0" baseline="0" noProof="0" dirty="0">
                <a:ln>
                  <a:noFill/>
                </a:ln>
                <a:solidFill>
                  <a:schemeClr val="accent5">
                    <a:lumMod val="75000"/>
                  </a:schemeClr>
                </a:solidFill>
                <a:effectLst/>
                <a:uLnTx/>
                <a:uFillTx/>
                <a:latin typeface="Arial" charset="0"/>
                <a:ea typeface="Arial" charset="0"/>
                <a:cs typeface="Arial" charset="0"/>
              </a:rPr>
              <a:t>—Alex </a:t>
            </a:r>
            <a:r>
              <a:rPr kumimoji="0" lang="en-US" sz="1200" b="0" i="1" u="none" strike="noStrike" kern="0" cap="none" spc="0" normalizeH="0" baseline="0" noProof="0" dirty="0" err="1">
                <a:ln>
                  <a:noFill/>
                </a:ln>
                <a:solidFill>
                  <a:schemeClr val="accent5">
                    <a:lumMod val="75000"/>
                  </a:schemeClr>
                </a:solidFill>
                <a:effectLst/>
                <a:uLnTx/>
                <a:uFillTx/>
                <a:latin typeface="Arial" charset="0"/>
                <a:ea typeface="Arial" charset="0"/>
                <a:cs typeface="Arial" charset="0"/>
              </a:rPr>
              <a:t>Salaggio</a:t>
            </a:r>
            <a:r>
              <a:rPr kumimoji="0" lang="en-US" sz="1200" b="0" i="1" u="none" strike="noStrike" kern="0" cap="none" spc="0" normalizeH="0" baseline="0" noProof="0" dirty="0">
                <a:ln>
                  <a:noFill/>
                </a:ln>
                <a:solidFill>
                  <a:schemeClr val="accent5">
                    <a:lumMod val="75000"/>
                  </a:schemeClr>
                </a:solidFill>
                <a:effectLst/>
                <a:uLnTx/>
                <a:uFillTx/>
                <a:latin typeface="Arial" charset="0"/>
                <a:ea typeface="Arial" charset="0"/>
                <a:cs typeface="Arial" charset="0"/>
              </a:rPr>
              <a:t>, Finance and Budgeting Manager, </a:t>
            </a:r>
            <a:r>
              <a:rPr kumimoji="0" lang="en-US" sz="1200" b="0" i="1" u="none" strike="noStrike" kern="0" cap="none" spc="0" normalizeH="0" baseline="0" noProof="0" dirty="0" err="1">
                <a:ln>
                  <a:noFill/>
                </a:ln>
                <a:solidFill>
                  <a:schemeClr val="accent5">
                    <a:lumMod val="75000"/>
                  </a:schemeClr>
                </a:solidFill>
                <a:effectLst/>
                <a:uLnTx/>
                <a:uFillTx/>
                <a:latin typeface="Arial" charset="0"/>
                <a:ea typeface="Arial" charset="0"/>
                <a:cs typeface="Arial" charset="0"/>
              </a:rPr>
              <a:t>Velan</a:t>
            </a:r>
            <a:endParaRPr kumimoji="0" lang="en-US" sz="1200" b="0" i="1" u="none" strike="noStrike" kern="0" cap="none" spc="0" normalizeH="0" baseline="0" noProof="0" dirty="0">
              <a:ln>
                <a:noFill/>
              </a:ln>
              <a:solidFill>
                <a:schemeClr val="accent5">
                  <a:lumMod val="75000"/>
                </a:schemeClr>
              </a:solidFill>
              <a:effectLst/>
              <a:uLnTx/>
              <a:uFillTx/>
              <a:latin typeface="Arial" charset="0"/>
              <a:ea typeface="Arial" charset="0"/>
              <a:cs typeface="Arial" charset="0"/>
            </a:endParaRPr>
          </a:p>
        </p:txBody>
      </p:sp>
      <p:sp>
        <p:nvSpPr>
          <p:cNvPr id="19" name="Rectangle 1026"/>
          <p:cNvSpPr>
            <a:spLocks noChangeArrowheads="1"/>
          </p:cNvSpPr>
          <p:nvPr/>
        </p:nvSpPr>
        <p:spPr bwMode="auto">
          <a:xfrm>
            <a:off x="662304" y="1099911"/>
            <a:ext cx="2225253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 name="Rectangle 1030"/>
          <p:cNvSpPr>
            <a:spLocks noChangeArrowheads="1"/>
          </p:cNvSpPr>
          <p:nvPr/>
        </p:nvSpPr>
        <p:spPr bwMode="auto">
          <a:xfrm>
            <a:off x="0" y="0"/>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TextBox 15"/>
          <p:cNvSpPr txBox="1"/>
          <p:nvPr/>
        </p:nvSpPr>
        <p:spPr>
          <a:xfrm>
            <a:off x="7935645" y="4907250"/>
            <a:ext cx="1246936"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hlinkClick r:id="rId4"/>
              </a:rPr>
              <a:t>Velan Video</a:t>
            </a:r>
            <a:endParaRPr kumimoji="0" lang="en-US" sz="1200" b="0" i="0" u="none" strike="noStrike" kern="0" cap="none" spc="0" normalizeH="0" baseline="0" noProof="0" dirty="0">
              <a:ln>
                <a:noFill/>
              </a:ln>
              <a:solidFill>
                <a:sysClr val="windowText" lastClr="000000"/>
              </a:solidFill>
              <a:effectLst/>
              <a:uLnTx/>
              <a:uFillTx/>
            </a:endParaRPr>
          </a:p>
        </p:txBody>
      </p:sp>
      <p:pic>
        <p:nvPicPr>
          <p:cNvPr id="25"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08892" y="382718"/>
            <a:ext cx="1507013" cy="399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hlinkClick r:id="rId4"/>
          </p:cNvPr>
          <p:cNvPicPr>
            <a:picLocks noChangeAspect="1"/>
          </p:cNvPicPr>
          <p:nvPr/>
        </p:nvPicPr>
        <p:blipFill>
          <a:blip r:embed="rId6"/>
          <a:stretch>
            <a:fillRect/>
          </a:stretch>
        </p:blipFill>
        <p:spPr>
          <a:xfrm>
            <a:off x="7900207" y="5184249"/>
            <a:ext cx="1340983" cy="720336"/>
          </a:xfrm>
          <a:prstGeom prst="rect">
            <a:avLst/>
          </a:prstGeom>
        </p:spPr>
      </p:pic>
      <p:grpSp>
        <p:nvGrpSpPr>
          <p:cNvPr id="31" name="Group 30"/>
          <p:cNvGrpSpPr/>
          <p:nvPr/>
        </p:nvGrpSpPr>
        <p:grpSpPr>
          <a:xfrm>
            <a:off x="7863840" y="6663384"/>
            <a:ext cx="1920139" cy="445652"/>
            <a:chOff x="3532540" y="5472344"/>
            <a:chExt cx="2247900" cy="521723"/>
          </a:xfrm>
        </p:grpSpPr>
        <p:sp>
          <p:nvSpPr>
            <p:cNvPr id="32" name="TextBox 31"/>
            <p:cNvSpPr txBox="1"/>
            <p:nvPr/>
          </p:nvSpPr>
          <p:spPr>
            <a:xfrm>
              <a:off x="3532540" y="5624735"/>
              <a:ext cx="22479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ysClr val="windowText" lastClr="000000"/>
                  </a:solidFill>
                  <a:effectLst/>
                  <a:uLnTx/>
                  <a:uFillTx/>
                </a:rPr>
                <a:t>            Podcast</a:t>
              </a:r>
            </a:p>
          </p:txBody>
        </p:sp>
        <p:pic>
          <p:nvPicPr>
            <p:cNvPr id="33" name="Picture 32"/>
            <p:cNvPicPr>
              <a:picLocks noChangeAspect="1"/>
            </p:cNvPicPr>
            <p:nvPr/>
          </p:nvPicPr>
          <p:blipFill>
            <a:blip r:embed="rId7"/>
            <a:stretch>
              <a:fillRect/>
            </a:stretch>
          </p:blipFill>
          <p:spPr>
            <a:xfrm>
              <a:off x="3759618" y="5472344"/>
              <a:ext cx="494195" cy="502166"/>
            </a:xfrm>
            <a:prstGeom prst="rect">
              <a:avLst/>
            </a:prstGeom>
          </p:spPr>
        </p:pic>
      </p:grpSp>
      <p:sp>
        <p:nvSpPr>
          <p:cNvPr id="34" name="TextBox 33"/>
          <p:cNvSpPr txBox="1"/>
          <p:nvPr/>
        </p:nvSpPr>
        <p:spPr>
          <a:xfrm>
            <a:off x="7947230" y="6256898"/>
            <a:ext cx="1246936"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hlinkClick r:id="rId8"/>
              </a:rPr>
              <a:t>Velan Podcast</a:t>
            </a:r>
            <a:endParaRPr kumimoji="0" lang="en-US" sz="12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792350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25900"/>
            <a:ext cx="4428000" cy="3121708"/>
          </a:xfrm>
          <a:prstGeom prst="rect">
            <a:avLst/>
          </a:prstGeom>
          <a:noFill/>
          <a:ln>
            <a:noFill/>
          </a:ln>
        </p:spPr>
        <p:txBody>
          <a:bodyPr wrap="square" lIns="0" tIns="0" rIns="0" bIns="0" anchor="t"/>
          <a:lstStyle/>
          <a:p>
            <a:pPr marL="0" marR="0" lvl="0" indent="0" algn="l" defTabSz="914400" rtl="0" eaLnBrk="1" fontAlgn="auto" latinLnBrk="0" hangingPunct="1">
              <a:lnSpc>
                <a:spcPct val="100000"/>
              </a:lnSpc>
              <a:spcBef>
                <a:spcPts val="0"/>
              </a:spcBef>
              <a:spcAft>
                <a:spcPts val="800"/>
              </a:spcAft>
              <a:buClrTx/>
              <a:buSzTx/>
              <a:buFontTx/>
              <a:buNone/>
              <a:tabLst/>
              <a:defRPr lang="en-US"/>
            </a:pPr>
            <a:r>
              <a:rPr lang="en-US" sz="2800" b="1" kern="0" dirty="0">
                <a:solidFill>
                  <a:srgbClr val="00639C"/>
                </a:solidFill>
                <a:latin typeface="Arial" panose="020B0604020202020204" pitchFamily="34" charset="0"/>
                <a:ea typeface="Lubalin Demi for IBM" charset="77"/>
                <a:cs typeface="Arial" panose="020B0604020202020204" pitchFamily="34" charset="0"/>
              </a:rPr>
              <a:t>Hunter Industries</a:t>
            </a:r>
            <a:endPar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endParaRPr>
          </a:p>
          <a:p>
            <a:pPr marL="0" marR="0" lvl="0" indent="0" algn="l" defTabSz="914400" rtl="0" eaLnBrk="1" fontAlgn="auto" latinLnBrk="0" hangingPunct="1">
              <a:lnSpc>
                <a:spcPct val="100000"/>
              </a:lnSpc>
              <a:spcBef>
                <a:spcPts val="0"/>
              </a:spcBef>
              <a:spcAft>
                <a:spcPts val="800"/>
              </a:spcAft>
              <a:buClrTx/>
              <a:buSzTx/>
              <a:buFontTx/>
              <a:buNone/>
              <a:tabLst/>
              <a:defRPr lang="en-US"/>
            </a:pPr>
            <a:r>
              <a:rPr lang="en-US" sz="2400" b="1" kern="0" noProof="0" dirty="0">
                <a:solidFill>
                  <a:srgbClr val="00AFD8"/>
                </a:solidFill>
                <a:latin typeface="Arial" panose="020B0604020202020204" pitchFamily="34" charset="0"/>
                <a:ea typeface="Lubalin Demi for IBM" charset="77"/>
                <a:cs typeface="Arial" panose="020B0604020202020204" pitchFamily="34" charset="0"/>
              </a:rPr>
              <a:t>Empowers business decision-makers with faster, deeper insights to allocate resources more effectively</a:t>
            </a:r>
            <a:endPar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endParaRPr>
          </a:p>
        </p:txBody>
      </p:sp>
      <p:sp>
        <p:nvSpPr>
          <p:cNvPr id="4" name="TextBox 4"/>
          <p:cNvSpPr txBox="1"/>
          <p:nvPr/>
        </p:nvSpPr>
        <p:spPr>
          <a:xfrm>
            <a:off x="5173200" y="1241799"/>
            <a:ext cx="4243516" cy="1155679"/>
          </a:xfrm>
          <a:prstGeom prst="rect">
            <a:avLst/>
          </a:prstGeom>
          <a:noFill/>
          <a:ln>
            <a:noFill/>
          </a:ln>
        </p:spPr>
        <p:txBody>
          <a:bodyPr wrap="square" lIns="0" tIns="0" rIns="0" bIns="0" anchor="t"/>
          <a:lstStyle/>
          <a:p>
            <a:pPr marL="0" marR="0" lvl="0" indent="0" algn="l" defTabSz="914400" rtl="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r>
              <a:rPr lang="en-US" sz="1000" dirty="0">
                <a:latin typeface="Arial" charset="0"/>
                <a:ea typeface="Arial" charset="0"/>
                <a:cs typeface="Arial" charset="0"/>
              </a:rPr>
              <a:t>Held back by overwhelmingly manual planning, analysis and reporting processes, Hunter Industries found it difficult to provide business decision-makers with timely insight into company performance.</a:t>
            </a:r>
          </a:p>
          <a:p>
            <a:pPr marL="0" marR="0" lvl="0" indent="0" algn="l" defTabSz="914400" rtl="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500"/>
              </a:spcAft>
              <a:buClrTx/>
              <a:buSzTx/>
              <a:buFontTx/>
              <a:buNone/>
              <a:tabLst/>
              <a:defRPr lang="en-US"/>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algn="l" defTabSz="914400" rtl="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5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b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5" name="TextBox 5"/>
          <p:cNvSpPr txBox="1"/>
          <p:nvPr/>
        </p:nvSpPr>
        <p:spPr>
          <a:xfrm>
            <a:off x="5173200" y="2281083"/>
            <a:ext cx="4392688" cy="1158172"/>
          </a:xfrm>
          <a:prstGeom prst="rect">
            <a:avLst/>
          </a:prstGeom>
          <a:noFill/>
          <a:ln>
            <a:noFill/>
          </a:ln>
        </p:spPr>
        <p:txBody>
          <a:bodyPr wrap="square" lIns="0" tIns="0" rIns="0" bIns="0" anchor="t"/>
          <a:lstStyle/>
          <a:p>
            <a:pPr marL="0" marR="0" lvl="0" indent="0" algn="l" defTabSz="914400" rtl="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r>
              <a:rPr lang="en-US" sz="1000" dirty="0">
                <a:latin typeface="Arial" charset="0"/>
                <a:ea typeface="Arial" charset="0"/>
                <a:cs typeface="Arial" charset="0"/>
              </a:rPr>
              <a:t>Business leaders are faced with dozens of decisions each day, and having the latest information at their fingertips is crucial to making the right choices. To better support manufacturing operations, Hunter Industries worked with Data41 to transform its planning, analysis and reporting processes, enabling staff to deliver actionable insight faster.</a:t>
            </a:r>
          </a:p>
          <a:p>
            <a:pPr lvl="0">
              <a:spcAft>
                <a:spcPts val="400"/>
              </a:spcAft>
              <a:defRPr lang="en-US"/>
            </a:pP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endParaRPr>
          </a:p>
        </p:txBody>
      </p:sp>
      <p:sp>
        <p:nvSpPr>
          <p:cNvPr id="8" name="TextBox 8"/>
          <p:cNvSpPr txBox="1"/>
          <p:nvPr/>
        </p:nvSpPr>
        <p:spPr>
          <a:xfrm>
            <a:off x="2849694" y="6539670"/>
            <a:ext cx="4428000" cy="914868"/>
          </a:xfrm>
          <a:prstGeom prst="rect">
            <a:avLst/>
          </a:prstGeom>
          <a:noFill/>
          <a:ln>
            <a:noFill/>
          </a:ln>
        </p:spPr>
        <p:txBody>
          <a:bodyPr wrap="square" lIns="0" tIns="0" rIns="0" bIns="0" anchor="t"/>
          <a:lstStyle/>
          <a:p>
            <a:r>
              <a:rPr lang="en-US" sz="1000" dirty="0">
                <a:latin typeface="Arial" charset="0"/>
                <a:ea typeface="Arial" charset="0"/>
                <a:cs typeface="Arial" charset="0"/>
              </a:rPr>
              <a:t>Leading manufacturer Hunter Industries produces a wide range of irrigation systems, valves and landscape lighting, as well as custom molding products. Headquartered in San Marcos, CA, Hunter Industries operates in more than 125 countries and employs around 2,000 people worldwide.</a:t>
            </a: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algn="l" defTabSz="914400" rtl="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922206" cy="3553293"/>
        </p:xfrm>
        <a:graphic>
          <a:graphicData uri="http://schemas.openxmlformats.org/drawingml/2006/table">
            <a:tbl>
              <a:tblPr/>
              <a:tblGrid>
                <a:gridCol w="1922206">
                  <a:extLst>
                    <a:ext uri="{9D8B030D-6E8A-4147-A177-3AD203B41FA5}">
                      <a16:colId xmlns:a16="http://schemas.microsoft.com/office/drawing/2014/main" val="20000"/>
                    </a:ext>
                  </a:extLst>
                </a:gridCol>
              </a:tblGrid>
              <a:tr h="484107">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292846">
                <a:tc>
                  <a:txBody>
                    <a:bodyPr/>
                    <a:lstStyle/>
                    <a:p>
                      <a:pPr marL="50800" marR="50800" lvl="0" indent="0">
                        <a:lnSpc>
                          <a:spcPct val="100000"/>
                        </a:lnSpc>
                        <a:spcAft>
                          <a:spcPts val="600"/>
                        </a:spcAft>
                        <a:defRPr lang="en-US"/>
                      </a:pPr>
                      <a:r>
                        <a:rPr lang="en-US" sz="1200" b="1" baseline="0" dirty="0">
                          <a:solidFill>
                            <a:srgbClr val="00AFD8"/>
                          </a:solidFill>
                          <a:latin typeface="Arial" panose="020B0604020202020204" pitchFamily="34" charset="0"/>
                          <a:ea typeface="HelvNeue Bold for IBM" charset="77"/>
                          <a:cs typeface="Arial" panose="020B0604020202020204" pitchFamily="34" charset="0"/>
                        </a:rPr>
                        <a:t>Supports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44125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US" altLang="en-US" sz="1000" dirty="0">
                          <a:latin typeface="Arial" panose="020B0604020202020204" pitchFamily="34" charset="0"/>
                          <a:cs typeface="Arial" panose="020B0604020202020204" pitchFamily="34" charset="0"/>
                        </a:rPr>
                        <a:t>Decision-making</a:t>
                      </a:r>
                      <a:r>
                        <a:rPr lang="en-US" altLang="en-US" sz="1000" baseline="0" dirty="0">
                          <a:latin typeface="Arial" panose="020B0604020202020204" pitchFamily="34" charset="0"/>
                          <a:cs typeface="Arial" panose="020B0604020202020204" pitchFamily="34" charset="0"/>
                        </a:rPr>
                        <a:t> and strategic planning, adding value to the business</a:t>
                      </a: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292846">
                <a:tc>
                  <a:txBody>
                    <a:bodyPr/>
                    <a:lstStyle/>
                    <a:p>
                      <a:pPr marL="50800" marR="50800" lvl="0" indent="0">
                        <a:lnSpc>
                          <a:spcPct val="100000"/>
                        </a:lnSpc>
                        <a:spcAft>
                          <a:spcPts val="600"/>
                        </a:spcAft>
                        <a:defRPr lang="en-US"/>
                      </a:pPr>
                      <a:r>
                        <a:rPr lang="en-US" sz="1200" b="1" baseline="0" dirty="0">
                          <a:solidFill>
                            <a:srgbClr val="00AFD8"/>
                          </a:solidFill>
                          <a:latin typeface="Arial" panose="020B0604020202020204" pitchFamily="34" charset="0"/>
                          <a:ea typeface="HelvNeue Bold for IBM" charset="77"/>
                          <a:cs typeface="Arial" panose="020B0604020202020204" pitchFamily="34" charset="0"/>
                        </a:rPr>
                        <a:t>32 hours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567683">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US" altLang="en-US" sz="1000" dirty="0">
                          <a:solidFill>
                            <a:schemeClr val="tx1"/>
                          </a:solidFill>
                          <a:latin typeface="Arial" panose="020B0604020202020204" pitchFamily="34" charset="0"/>
                          <a:ea typeface="+mn-ea"/>
                          <a:cs typeface="Arial" panose="020B0604020202020204" pitchFamily="34" charset="0"/>
                        </a:rPr>
                        <a:t>Saved per month in forecast preparation time, freeing up time for analysis</a:t>
                      </a: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299094">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Eliminates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86360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US" altLang="en-US" sz="1000" dirty="0">
                          <a:solidFill>
                            <a:schemeClr val="tx1"/>
                          </a:solidFill>
                          <a:latin typeface="Arial" panose="020B0604020202020204" pitchFamily="34" charset="0"/>
                          <a:cs typeface="Arial" panose="020B0604020202020204" pitchFamily="34" charset="0"/>
                        </a:rPr>
                        <a:t>the risk of manual</a:t>
                      </a:r>
                      <a:r>
                        <a:rPr lang="en-US" altLang="en-US" sz="1000" baseline="0" dirty="0">
                          <a:solidFill>
                            <a:schemeClr val="tx1"/>
                          </a:solidFill>
                          <a:latin typeface="Arial" panose="020B0604020202020204" pitchFamily="34" charset="0"/>
                          <a:cs typeface="Arial" panose="020B0604020202020204" pitchFamily="34" charset="0"/>
                        </a:rPr>
                        <a:t> error, resulting in more accurate, reliable plans and reports</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0536" y="4025899"/>
            <a:ext cx="2198080" cy="884745"/>
          </a:xfrm>
          <a:prstGeom prst="rect">
            <a:avLst/>
          </a:prstGeom>
          <a:solidFill>
            <a:srgbClr val="00AFD9"/>
          </a:solidFill>
          <a:ln>
            <a:noFill/>
          </a:ln>
        </p:spPr>
        <p:txBody>
          <a:bodyPr wrap="square" lIns="101600" tIns="101600" rIns="101600" bIns="101600" anchor="t"/>
          <a:lstStyle/>
          <a:p>
            <a:pPr marL="0" marR="0" lvl="0" indent="0" algn="l" defTabSz="914400" rtl="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a:spcBef>
                <a:spcPct val="0"/>
              </a:spcBef>
              <a:buFont typeface="Arial" charset="0"/>
              <a:buChar char="•"/>
              <a:defRPr/>
            </a:pP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 I</a:t>
            </a:r>
            <a:r>
              <a:rPr lang="en-US" sz="1000" dirty="0">
                <a:latin typeface="Arial" charset="0"/>
                <a:ea typeface="Arial" charset="0"/>
                <a:cs typeface="Arial" charset="0"/>
              </a:rPr>
              <a:t>BM® Cognos® TM1® on Cloud</a:t>
            </a: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 typeface="Arial" charset="0"/>
              <a:buChar char="•"/>
              <a:tabLst/>
              <a:defRPr/>
            </a:pP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 IBM Planning Analytics</a:t>
            </a:r>
          </a:p>
          <a:p>
            <a:pPr marL="0" marR="0" lvl="0" indent="0" algn="l" defTabSz="914400" rtl="0" eaLnBrk="1" fontAlgn="auto" latinLnBrk="0" hangingPunct="1">
              <a:lnSpc>
                <a:spcPct val="100000"/>
              </a:lnSpc>
              <a:spcBef>
                <a:spcPct val="0"/>
              </a:spcBef>
              <a:spcAft>
                <a:spcPts val="0"/>
              </a:spcAft>
              <a:buClrTx/>
              <a:buSzTx/>
              <a:buFont typeface="Arial" charset="0"/>
              <a:buChar char="•"/>
              <a:tabLst/>
              <a:defRPr/>
            </a:pPr>
            <a:r>
              <a:rPr lang="en-US" altLang="en-US" sz="1000" kern="0" noProof="0" dirty="0">
                <a:solidFill>
                  <a:sysClr val="windowText" lastClr="000000"/>
                </a:solidFill>
                <a:latin typeface="Arial" panose="020B0604020202020204" pitchFamily="34" charset="0"/>
                <a:ea typeface="Arial Unicode MS" charset="0"/>
                <a:cs typeface="Arial" panose="020B0604020202020204" pitchFamily="34" charset="0"/>
              </a:rPr>
              <a:t> </a:t>
            </a:r>
            <a:r>
              <a:rPr lang="en-US" altLang="en-US" sz="1000" kern="0" dirty="0">
                <a:solidFill>
                  <a:sysClr val="windowText" lastClr="000000"/>
                </a:solidFill>
                <a:latin typeface="Arial" panose="020B0604020202020204" pitchFamily="34" charset="0"/>
                <a:ea typeface="Arial Unicode MS" charset="0"/>
                <a:cs typeface="Arial" panose="020B0604020202020204" pitchFamily="34" charset="0"/>
              </a:rPr>
              <a:t>IBM Business Partner Data41</a:t>
            </a:r>
          </a:p>
          <a:p>
            <a:pPr marL="0" marR="0" lvl="0" indent="0" algn="l" defTabSz="914400" rtl="0" eaLnBrk="1" fontAlgn="auto" latinLnBrk="0" hangingPunct="1">
              <a:lnSpc>
                <a:spcPct val="100000"/>
              </a:lnSpc>
              <a:spcBef>
                <a:spcPct val="0"/>
              </a:spcBef>
              <a:spcAft>
                <a:spcPts val="0"/>
              </a:spcAft>
              <a:buClrTx/>
              <a:buSzTx/>
              <a:buFont typeface="Arial" charset="0"/>
              <a:buChar char="•"/>
              <a:tabLst/>
              <a:defRPr/>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000" b="0" i="0" u="none" strike="noStrike" kern="0" cap="none" spc="0" normalizeH="0" baseline="30000" noProof="0" dirty="0">
              <a:ln>
                <a:noFill/>
              </a:ln>
              <a:solidFill>
                <a:sysClr val="windowText" lastClr="000000"/>
              </a:solidFill>
              <a:effectLst/>
              <a:uLnTx/>
              <a:uFillTx/>
              <a:latin typeface="Arial" pitchFamily="34" charset="0"/>
              <a:ea typeface="Arial Unicode MS"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30000" noProof="0" dirty="0">
              <a:ln>
                <a:noFill/>
              </a:ln>
              <a:solidFill>
                <a:sysClr val="windowText" lastClr="000000"/>
              </a:solidFill>
              <a:effectLst/>
              <a:uLnTx/>
              <a:uFillTx/>
              <a:latin typeface="Arial" pitchFamily="34" charset="0"/>
              <a:ea typeface="Arial Unicode MS"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prstClr val="white"/>
              </a:buClr>
              <a:buSzTx/>
              <a:buFont typeface="Arial" charset="0"/>
              <a:buChar char="•"/>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prstClr val="white"/>
              </a:buClr>
              <a:buSzTx/>
              <a:buFont typeface="Arial" charset="0"/>
              <a:buChar char="•"/>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prstClr val="white"/>
              </a:buClr>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prstClr val="white"/>
              </a:buClr>
              <a:buSzTx/>
              <a:buFont typeface="Arial" charset="0"/>
              <a:buChar char="•"/>
              <a:tabLst/>
              <a:defRPr/>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prstClr val="white"/>
              </a:buClr>
              <a:buSzTx/>
              <a:buFont typeface="Arial" charset="0"/>
              <a:buChar char="•"/>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5" name="TextBox 1"/>
          <p:cNvSpPr txBox="1">
            <a:spLocks noChangeArrowheads="1"/>
          </p:cNvSpPr>
          <p:nvPr/>
        </p:nvSpPr>
        <p:spPr bwMode="auto">
          <a:xfrm>
            <a:off x="7437962" y="6799910"/>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ea typeface="+mn-ea"/>
                <a:cs typeface="Arial" pitchFamily="34" charset="0"/>
              </a:rPr>
              <a:t>Share this</a:t>
            </a:r>
            <a:endParaRPr kumimoji="0" lang="en-IN" altLang="en-US" sz="1100" b="0" i="0" u="none" strike="noStrike" kern="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3810" y="710151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2k12jpb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94834" y="495256"/>
            <a:ext cx="175673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Industrial Products</a:t>
            </a:r>
          </a:p>
        </p:txBody>
      </p:sp>
      <p:sp>
        <p:nvSpPr>
          <p:cNvPr id="6" name="Rectangle 2"/>
          <p:cNvSpPr>
            <a:spLocks noChangeArrowheads="1"/>
          </p:cNvSpPr>
          <p:nvPr/>
        </p:nvSpPr>
        <p:spPr bwMode="auto">
          <a:xfrm>
            <a:off x="622199" y="1093679"/>
            <a:ext cx="225792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 name="Rectangle 4"/>
          <p:cNvSpPr>
            <a:spLocks noChangeArrowheads="1"/>
          </p:cNvSpPr>
          <p:nvPr/>
        </p:nvSpPr>
        <p:spPr bwMode="auto">
          <a:xfrm>
            <a:off x="7497344" y="495256"/>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 name="Rectangle 2"/>
          <p:cNvSpPr>
            <a:spLocks noChangeArrowheads="1"/>
          </p:cNvSpPr>
          <p:nvPr/>
        </p:nvSpPr>
        <p:spPr bwMode="auto">
          <a:xfrm>
            <a:off x="0" y="0"/>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4"/>
          <p:cNvSpPr>
            <a:spLocks noChangeArrowheads="1"/>
          </p:cNvSpPr>
          <p:nvPr/>
        </p:nvSpPr>
        <p:spPr bwMode="auto">
          <a:xfrm>
            <a:off x="0" y="0"/>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8"/>
          <p:cNvSpPr>
            <a:spLocks noChangeArrowheads="1"/>
          </p:cNvSpPr>
          <p:nvPr/>
        </p:nvSpPr>
        <p:spPr bwMode="auto">
          <a:xfrm>
            <a:off x="0" y="0"/>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31"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23224" y="598094"/>
            <a:ext cx="1374736" cy="249365"/>
          </a:xfrm>
          <a:prstGeom prst="rect">
            <a:avLst/>
          </a:prstGeom>
          <a:solidFill>
            <a:srgbClr val="FFFFFF"/>
          </a:solidFill>
        </p:spPr>
      </p:pic>
      <p:sp>
        <p:nvSpPr>
          <p:cNvPr id="24" name="Rectangle 10"/>
          <p:cNvSpPr>
            <a:spLocks noChangeArrowheads="1"/>
          </p:cNvSpPr>
          <p:nvPr/>
        </p:nvSpPr>
        <p:spPr bwMode="auto">
          <a:xfrm>
            <a:off x="622198" y="1109229"/>
            <a:ext cx="2257339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33"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2198" y="1093679"/>
            <a:ext cx="4275265" cy="2673880"/>
          </a:xfrm>
          <a:prstGeom prst="rect">
            <a:avLst/>
          </a:prstGeom>
          <a:solidFill>
            <a:srgbClr val="FFFFFF"/>
          </a:solidFill>
        </p:spPr>
      </p:pic>
      <p:sp>
        <p:nvSpPr>
          <p:cNvPr id="25" name="TextBox 6"/>
          <p:cNvSpPr txBox="1"/>
          <p:nvPr/>
        </p:nvSpPr>
        <p:spPr>
          <a:xfrm>
            <a:off x="622198" y="2711403"/>
            <a:ext cx="4086202" cy="911597"/>
          </a:xfrm>
          <a:prstGeom prst="rect">
            <a:avLst/>
          </a:prstGeom>
          <a:solidFill>
            <a:schemeClr val="bg1">
              <a:alpha val="90000"/>
            </a:schemeClr>
          </a:solidFill>
          <a:ln>
            <a:noFill/>
          </a:ln>
        </p:spPr>
        <p:txBody>
          <a:bodyPr wrap="square" lIns="72000" tIns="72000" rIns="72000" bIns="72000" anchor="t"/>
          <a:lstStyle/>
          <a:p>
            <a:pPr>
              <a:defRPr/>
            </a:pPr>
            <a:r>
              <a:rPr kumimoji="0" lang="en-US" sz="1200" b="1" i="1" u="none" strike="noStrike" kern="1200" cap="none" spc="0" normalizeH="0" baseline="0" noProof="0" dirty="0">
                <a:ln>
                  <a:noFill/>
                </a:ln>
                <a:solidFill>
                  <a:srgbClr val="0070C0"/>
                </a:solidFill>
                <a:effectLst/>
                <a:uLnTx/>
                <a:uFillTx/>
                <a:latin typeface="Arial" charset="0"/>
                <a:ea typeface="Arial" charset="0"/>
                <a:cs typeface="Arial" charset="0"/>
              </a:rPr>
              <a:t>“</a:t>
            </a:r>
            <a:r>
              <a:rPr lang="en-US" sz="1200" b="1" i="1" dirty="0">
                <a:solidFill>
                  <a:srgbClr val="0070C0"/>
                </a:solidFill>
                <a:latin typeface="Arial" charset="0"/>
                <a:ea typeface="Arial" charset="0"/>
                <a:cs typeface="Arial" charset="0"/>
              </a:rPr>
              <a:t>We’re delighted with IBM Cognos TM1 on Cloud; it’s become the one-stop shop for all of our finance and accounting needs.</a:t>
            </a:r>
            <a:r>
              <a:rPr kumimoji="0" lang="en-US" sz="1200" b="1" i="1" u="none" strike="noStrike" kern="1200" cap="none" spc="0" normalizeH="0" baseline="0" noProof="0" dirty="0">
                <a:ln>
                  <a:noFill/>
                </a:ln>
                <a:solidFill>
                  <a:srgbClr val="0070C0"/>
                </a:solidFill>
                <a:effectLst/>
                <a:uLnTx/>
                <a:uFillTx/>
                <a:latin typeface="Arial" charset="0"/>
                <a:ea typeface="Arial" charset="0"/>
                <a:cs typeface="Arial" charset="0"/>
              </a:rPr>
              <a:t>” </a:t>
            </a:r>
          </a:p>
          <a:p>
            <a:pPr>
              <a:defRPr/>
            </a:pPr>
            <a:r>
              <a:rPr kumimoji="0" lang="en-US" sz="1200" b="1" i="1" u="none" strike="noStrike" kern="1200" cap="none" spc="0" normalizeH="0" baseline="0" noProof="0" dirty="0">
                <a:ln>
                  <a:noFill/>
                </a:ln>
                <a:solidFill>
                  <a:srgbClr val="0070C0"/>
                </a:solidFill>
                <a:effectLst/>
                <a:uLnTx/>
                <a:uFillTx/>
                <a:latin typeface="Arial" charset="0"/>
                <a:ea typeface="Arial" charset="0"/>
                <a:cs typeface="Arial" charset="0"/>
              </a:rPr>
              <a:t> </a:t>
            </a:r>
            <a:r>
              <a:rPr kumimoji="0" lang="en-GB" altLang="en-US" sz="1200" b="1" i="1" u="none" strike="noStrike" kern="0" cap="none" spc="0" normalizeH="0" baseline="0" noProof="0" dirty="0">
                <a:ln>
                  <a:noFill/>
                </a:ln>
                <a:solidFill>
                  <a:schemeClr val="tx2">
                    <a:lumMod val="60000"/>
                    <a:lumOff val="40000"/>
                  </a:schemeClr>
                </a:solidFill>
                <a:effectLst/>
                <a:uLnTx/>
                <a:uFillTx/>
                <a:latin typeface="Arial" charset="0"/>
                <a:ea typeface="Arial" charset="0"/>
                <a:cs typeface="Arial" charset="0"/>
              </a:rPr>
              <a:t>- </a:t>
            </a:r>
            <a:r>
              <a:rPr lang="en-US" sz="1200" dirty="0">
                <a:solidFill>
                  <a:schemeClr val="tx2">
                    <a:lumMod val="60000"/>
                    <a:lumOff val="40000"/>
                  </a:schemeClr>
                </a:solidFill>
                <a:latin typeface="Arial" charset="0"/>
                <a:ea typeface="Arial" charset="0"/>
                <a:cs typeface="Arial" charset="0"/>
              </a:rPr>
              <a:t>Mick Ferguson, Finance Manager, Hunter Industries</a:t>
            </a:r>
            <a:endParaRPr kumimoji="0" lang="en-US" sz="1200" b="0" i="1" u="none" strike="noStrike" kern="0" cap="none" spc="0" normalizeH="0" baseline="0" noProof="0" dirty="0">
              <a:ln>
                <a:noFill/>
              </a:ln>
              <a:solidFill>
                <a:schemeClr val="tx2">
                  <a:lumMod val="60000"/>
                  <a:lumOff val="40000"/>
                </a:schemeClr>
              </a:solidFill>
              <a:effectLst/>
              <a:uLnTx/>
              <a:uFillTx/>
              <a:latin typeface="Arial" charset="0"/>
              <a:ea typeface="Arial" charset="0"/>
              <a:cs typeface="Arial" charset="0"/>
            </a:endParaRPr>
          </a:p>
        </p:txBody>
      </p:sp>
      <p:pic>
        <p:nvPicPr>
          <p:cNvPr id="26" name="Picture 25"/>
          <p:cNvPicPr>
            <a:picLocks noChangeAspect="1"/>
          </p:cNvPicPr>
          <p:nvPr/>
        </p:nvPicPr>
        <p:blipFill>
          <a:blip r:embed="rId13"/>
          <a:stretch>
            <a:fillRect/>
          </a:stretch>
        </p:blipFill>
        <p:spPr>
          <a:xfrm>
            <a:off x="8212247" y="4951013"/>
            <a:ext cx="726268" cy="726268"/>
          </a:xfrm>
          <a:prstGeom prst="rect">
            <a:avLst/>
          </a:prstGeom>
        </p:spPr>
      </p:pic>
      <p:pic>
        <p:nvPicPr>
          <p:cNvPr id="7" name="Picture 6">
            <a:hlinkClick r:id="rId14" action="ppaction://hlinkfile"/>
          </p:cNvPr>
          <p:cNvPicPr>
            <a:picLocks noChangeAspect="1"/>
          </p:cNvPicPr>
          <p:nvPr/>
        </p:nvPicPr>
        <p:blipFill>
          <a:blip r:embed="rId15"/>
          <a:stretch>
            <a:fillRect/>
          </a:stretch>
        </p:blipFill>
        <p:spPr>
          <a:xfrm>
            <a:off x="7900693" y="5949578"/>
            <a:ext cx="1349375" cy="754735"/>
          </a:xfrm>
          <a:prstGeom prst="rect">
            <a:avLst/>
          </a:prstGeom>
        </p:spPr>
      </p:pic>
      <p:sp>
        <p:nvSpPr>
          <p:cNvPr id="27" name="TextBox 26"/>
          <p:cNvSpPr txBox="1"/>
          <p:nvPr/>
        </p:nvSpPr>
        <p:spPr>
          <a:xfrm>
            <a:off x="7569999" y="5615084"/>
            <a:ext cx="2070000" cy="261610"/>
          </a:xfrm>
          <a:prstGeom prst="rect">
            <a:avLst/>
          </a:prstGeom>
          <a:noFill/>
        </p:spPr>
        <p:txBody>
          <a:bodyPr wrap="square" rtlCol="0">
            <a:spAutoFit/>
          </a:bodyPr>
          <a:lstStyle/>
          <a:p>
            <a:pPr algn="ctr"/>
            <a:r>
              <a:rPr lang="en-US" sz="1100" dirty="0">
                <a:hlinkClick r:id="rId14" action="ppaction://hlinkfile"/>
              </a:rPr>
              <a:t>Hunter Industries video</a:t>
            </a:r>
            <a:endParaRPr lang="en-US" sz="1100" dirty="0"/>
          </a:p>
        </p:txBody>
      </p:sp>
    </p:spTree>
    <p:extLst>
      <p:ext uri="{BB962C8B-B14F-4D97-AF65-F5344CB8AC3E}">
        <p14:creationId xmlns:p14="http://schemas.microsoft.com/office/powerpoint/2010/main" val="1930357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09480"/>
            <a:ext cx="4428000" cy="2218292"/>
          </a:xfrm>
          <a:prstGeom prst="rect">
            <a:avLst/>
          </a:prstGeom>
          <a:noFill/>
          <a:ln>
            <a:noFill/>
          </a:ln>
        </p:spPr>
        <p:txBody>
          <a:bodyPr wrap="square" lIns="0" tIns="0" rIns="0" bIns="0" anchor="t"/>
          <a:lstStyle/>
          <a:p>
            <a:pPr>
              <a:spcAft>
                <a:spcPts val="800"/>
              </a:spcAft>
              <a:defRPr lang="en-US"/>
            </a:pPr>
            <a:r>
              <a:rPr lang="en-US" sz="2800" b="1" dirty="0">
                <a:solidFill>
                  <a:srgbClr val="00639C"/>
                </a:solidFill>
                <a:latin typeface="Arial" panose="020B0604020202020204" pitchFamily="34" charset="0"/>
                <a:ea typeface="Lubalin Demi for IBM" charset="77"/>
                <a:cs typeface="Arial" panose="020B0604020202020204" pitchFamily="34" charset="0"/>
              </a:rPr>
              <a:t>Groupo Boticario</a:t>
            </a:r>
          </a:p>
          <a:p>
            <a:pPr>
              <a:spcAft>
                <a:spcPts val="800"/>
              </a:spcAft>
              <a:defRPr lang="en-US"/>
            </a:pPr>
            <a:r>
              <a:rPr lang="en-US" sz="2400" b="1" dirty="0">
                <a:solidFill>
                  <a:srgbClr val="00AFD8"/>
                </a:solidFill>
                <a:latin typeface="Arial" panose="020B0604020202020204" pitchFamily="34" charset="0"/>
                <a:ea typeface="Lubalin Demi for IBM" charset="77"/>
                <a:cs typeface="Arial" panose="020B0604020202020204" pitchFamily="34" charset="0"/>
              </a:rPr>
              <a:t>Predicting consumer demand for cosmetics with insight that is more than skin-deep</a:t>
            </a:r>
          </a:p>
        </p:txBody>
      </p:sp>
      <p:sp>
        <p:nvSpPr>
          <p:cNvPr id="4" name="TextBox 4"/>
          <p:cNvSpPr txBox="1"/>
          <p:nvPr/>
        </p:nvSpPr>
        <p:spPr>
          <a:xfrm>
            <a:off x="5173200" y="1241799"/>
            <a:ext cx="3094231" cy="1035675"/>
          </a:xfrm>
          <a:prstGeom prst="rect">
            <a:avLst/>
          </a:prstGeom>
          <a:noFill/>
          <a:ln>
            <a:noFill/>
          </a:ln>
        </p:spPr>
        <p:txBody>
          <a:bodyPr wrap="square" lIns="0" tIns="0" rIns="0" bIns="0" anchor="t"/>
          <a:lstStyle/>
          <a:p>
            <a:pPr>
              <a:spcAft>
                <a:spcPts val="400"/>
              </a:spcAft>
              <a:defRPr lang="en-US"/>
            </a:pPr>
            <a:r>
              <a:rPr lang="en-US" sz="1200" b="1" dirty="0">
                <a:solidFill>
                  <a:srgbClr val="FFFFFF"/>
                </a:solidFill>
                <a:latin typeface="Arial" panose="020B0604020202020204" pitchFamily="34" charset="0"/>
                <a:ea typeface="Lubalin Demi for IBM" charset="77"/>
                <a:cs typeface="Arial" panose="020B0604020202020204" pitchFamily="34" charset="0"/>
              </a:rPr>
              <a:t>Business challenge</a:t>
            </a:r>
          </a:p>
          <a:p>
            <a:r>
              <a:rPr lang="en-US" sz="1000" dirty="0">
                <a:latin typeface="Arial" charset="0"/>
                <a:ea typeface="Arial" charset="0"/>
                <a:cs typeface="Arial" charset="0"/>
              </a:rPr>
              <a:t>Cosmetics are an easy way to tap into the latest trends—but what if that new lipstick sells out before you can buy it? To keep its customers in style, Grupo Boticário must predict demand accurately.</a:t>
            </a:r>
          </a:p>
        </p:txBody>
      </p:sp>
      <p:sp>
        <p:nvSpPr>
          <p:cNvPr id="5" name="TextBox 5"/>
          <p:cNvSpPr txBox="1"/>
          <p:nvPr/>
        </p:nvSpPr>
        <p:spPr>
          <a:xfrm>
            <a:off x="5173200" y="2201462"/>
            <a:ext cx="3094231" cy="1518275"/>
          </a:xfrm>
          <a:prstGeom prst="rect">
            <a:avLst/>
          </a:prstGeom>
          <a:noFill/>
          <a:ln>
            <a:noFill/>
          </a:ln>
        </p:spPr>
        <p:txBody>
          <a:bodyPr wrap="square" lIns="0" tIns="0" rIns="0" bIns="0" anchor="t"/>
          <a:lstStyle/>
          <a:p>
            <a:pPr>
              <a:spcAft>
                <a:spcPts val="400"/>
              </a:spcAft>
              <a:defRPr lang="en-US"/>
            </a:pPr>
            <a:r>
              <a:rPr lang="en-US" sz="1200" b="1" dirty="0">
                <a:solidFill>
                  <a:srgbClr val="FFFFFF"/>
                </a:solidFill>
                <a:latin typeface="Arial" panose="020B0604020202020204" pitchFamily="34" charset="0"/>
                <a:ea typeface="Lubalin Demi for IBM" charset="77"/>
                <a:cs typeface="Arial" panose="020B0604020202020204" pitchFamily="34" charset="0"/>
              </a:rPr>
              <a:t>Transformation</a:t>
            </a:r>
          </a:p>
          <a:p>
            <a:pPr>
              <a:spcAft>
                <a:spcPts val="500"/>
              </a:spcAft>
              <a:defRPr lang="en-US"/>
            </a:pPr>
            <a:r>
              <a:rPr lang="en-US" sz="1000" dirty="0">
                <a:latin typeface="Arial" charset="0"/>
                <a:ea typeface="Arial" charset="0"/>
                <a:cs typeface="Arial" charset="0"/>
              </a:rPr>
              <a:t>Grupo Boticário has grown into the world’s largest perfumery and cosmetics franchiser by helping its customers look good—which means it always needs to keep the hottest new products in stock. IBM Analytics helps the group understand what customers want, before they even know they want it—enabling smarter sales, marketing and production planning.</a:t>
            </a:r>
          </a:p>
          <a:p>
            <a:pPr>
              <a:spcAft>
                <a:spcPts val="500"/>
              </a:spcAft>
              <a:defRPr lang="en-US"/>
            </a:pPr>
            <a:r>
              <a:rPr lang="en-US" sz="1000" dirty="0">
                <a:latin typeface="Arial" charset="0"/>
                <a:ea typeface="Arial" charset="0"/>
                <a:cs typeface="Arial" charset="0"/>
              </a:rPr>
              <a:t>.</a:t>
            </a:r>
          </a:p>
          <a:p>
            <a:pPr>
              <a:spcAft>
                <a:spcPts val="500"/>
              </a:spcAft>
              <a:defRPr lang="en-US"/>
            </a:pPr>
            <a:r>
              <a:rPr lang="en-US" sz="1000" dirty="0">
                <a:latin typeface="Arial" panose="020B0604020202020204" pitchFamily="34" charset="0"/>
                <a:cs typeface="Arial" panose="020B0604020202020204" pitchFamily="34" charset="0"/>
              </a:rPr>
              <a:t>.</a:t>
            </a:r>
            <a:endParaRPr lang="en-US" sz="1000" dirty="0">
              <a:solidFill>
                <a:prstClr val="black"/>
              </a:solidFill>
              <a:latin typeface="Arial" panose="020B0604020202020204" pitchFamily="34" charset="0"/>
              <a:ea typeface="HelvNeue Light for IBM" charset="77"/>
              <a:cs typeface="Arial" panose="020B0604020202020204" pitchFamily="34" charset="0"/>
            </a:endParaRPr>
          </a:p>
        </p:txBody>
      </p:sp>
      <p:sp>
        <p:nvSpPr>
          <p:cNvPr id="8" name="TextBox 8"/>
          <p:cNvSpPr txBox="1"/>
          <p:nvPr/>
        </p:nvSpPr>
        <p:spPr>
          <a:xfrm>
            <a:off x="2815200" y="6320875"/>
            <a:ext cx="4428000" cy="719028"/>
          </a:xfrm>
          <a:prstGeom prst="rect">
            <a:avLst/>
          </a:prstGeom>
          <a:noFill/>
          <a:ln>
            <a:noFill/>
          </a:ln>
        </p:spPr>
        <p:txBody>
          <a:bodyPr wrap="square" lIns="0" tIns="0" rIns="0" bIns="0" anchor="t"/>
          <a:lstStyle/>
          <a:p>
            <a:r>
              <a:rPr lang="en-US" sz="1000" dirty="0"/>
              <a:t>Grupo Boticário can trace its roots back to a small pharmacy in Curitiba, Brazil, which opened in 1977. Since then, it has grown to become one of the largest beauty groups in Brazil, and the leading perfumery and cosmetics franchiser in the world. Through four business units, O Boticário, Eudora, </a:t>
            </a:r>
            <a:r>
              <a:rPr lang="en-US" sz="1000" dirty="0" err="1"/>
              <a:t>quem</a:t>
            </a:r>
            <a:r>
              <a:rPr lang="en-US" sz="1000" dirty="0"/>
              <a:t> </a:t>
            </a:r>
            <a:r>
              <a:rPr lang="en-US" sz="1000" dirty="0" err="1"/>
              <a:t>disse</a:t>
            </a:r>
            <a:r>
              <a:rPr lang="en-US" sz="1000" dirty="0"/>
              <a:t>, </a:t>
            </a:r>
            <a:r>
              <a:rPr lang="en-US" sz="1000" dirty="0" err="1"/>
              <a:t>berenice</a:t>
            </a:r>
            <a:r>
              <a:rPr lang="en-US" sz="1000" dirty="0"/>
              <a:t>? and The Beauty Box, Grupo Boticário employs over 7,000 people directly and 22,000 indirectly, with a presence in 1,750 cities across Brazil.</a:t>
            </a: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a:lnSpc>
                <a:spcPts val="1300"/>
              </a:lnSpc>
              <a:defRPr lang="en-US"/>
            </a:pPr>
            <a:endParaRPr lang="en-US" sz="950" spc="-14">
              <a:solidFill>
                <a:srgbClr val="EC008B"/>
              </a:solidFill>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737360" cy="2624289"/>
        </p:xfrm>
        <a:graphic>
          <a:graphicData uri="http://schemas.openxmlformats.org/drawingml/2006/table">
            <a:tbl>
              <a:tblPr/>
              <a:tblGrid>
                <a:gridCol w="1737360">
                  <a:extLst>
                    <a:ext uri="{9D8B030D-6E8A-4147-A177-3AD203B41FA5}">
                      <a16:colId xmlns:a16="http://schemas.microsoft.com/office/drawing/2014/main" val="20000"/>
                    </a:ext>
                  </a:extLst>
                </a:gridCol>
              </a:tblGrid>
              <a:tr h="333829">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17780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20%</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464820">
                <a:tc>
                  <a:txBody>
                    <a:bodyPr/>
                    <a:lstStyle/>
                    <a:p>
                      <a:pPr marL="50800" marR="50800" lvl="0" indent="0">
                        <a:lnSpc>
                          <a:spcPct val="100000"/>
                        </a:lnSpc>
                        <a:spcAft>
                          <a:spcPts val="400"/>
                        </a:spcAft>
                        <a:defRPr lang="en-US"/>
                      </a:pPr>
                      <a:r>
                        <a:rPr lang="en-US" sz="1000" dirty="0">
                          <a:solidFill>
                            <a:schemeClr val="tx1"/>
                          </a:solidFill>
                          <a:latin typeface="Arial" panose="020B0604020202020204" pitchFamily="34" charset="0"/>
                          <a:ea typeface="+mn-ea"/>
                          <a:cs typeface="Arial" panose="020B0604020202020204" pitchFamily="34" charset="0"/>
                        </a:rPr>
                        <a:t>Increase</a:t>
                      </a:r>
                      <a:r>
                        <a:rPr lang="en-US" sz="1000" baseline="0" dirty="0">
                          <a:solidFill>
                            <a:schemeClr val="tx1"/>
                          </a:solidFill>
                          <a:latin typeface="Arial" panose="020B0604020202020204" pitchFamily="34" charset="0"/>
                          <a:ea typeface="+mn-ea"/>
                          <a:cs typeface="Arial" panose="020B0604020202020204" pitchFamily="34" charset="0"/>
                        </a:rPr>
                        <a:t> in accuracy of demand forecasts over traditional approaches</a:t>
                      </a: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161452">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Balances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624220">
                <a:tc>
                  <a:txBody>
                    <a:bodyPr/>
                    <a:lstStyle/>
                    <a:p>
                      <a:pPr marL="50800" marR="50800" lvl="0" indent="0">
                        <a:lnSpc>
                          <a:spcPct val="100000"/>
                        </a:lnSpc>
                        <a:spcAft>
                          <a:spcPts val="400"/>
                        </a:spcAft>
                        <a:defRPr lang="en-US"/>
                      </a:pPr>
                      <a:r>
                        <a:rPr lang="en-US" sz="1000" dirty="0">
                          <a:solidFill>
                            <a:schemeClr val="tx1"/>
                          </a:solidFill>
                          <a:latin typeface="Arial" panose="020B0604020202020204" pitchFamily="34" charset="0"/>
                          <a:ea typeface="+mn-ea"/>
                          <a:cs typeface="Arial" panose="020B0604020202020204" pitchFamily="34" charset="0"/>
                        </a:rPr>
                        <a:t>Stock</a:t>
                      </a:r>
                      <a:r>
                        <a:rPr lang="en-US" sz="1000" baseline="0" dirty="0">
                          <a:solidFill>
                            <a:schemeClr val="tx1"/>
                          </a:solidFill>
                          <a:latin typeface="Arial" panose="020B0604020202020204" pitchFamily="34" charset="0"/>
                          <a:ea typeface="+mn-ea"/>
                          <a:cs typeface="Arial" panose="020B0604020202020204" pitchFamily="34" charset="0"/>
                        </a:rPr>
                        <a:t> and service levels of the most desirable products, boosting sales</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144016">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Enhances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444500">
                <a:tc>
                  <a:txBody>
                    <a:bodyPr/>
                    <a:lstStyle/>
                    <a:p>
                      <a:pPr marL="50800" marR="50800" lvl="0" indent="0">
                        <a:lnSpc>
                          <a:spcPct val="100000"/>
                        </a:lnSpc>
                        <a:spcAft>
                          <a:spcPts val="400"/>
                        </a:spcAft>
                        <a:defRPr lang="en-US"/>
                      </a:pPr>
                      <a:r>
                        <a:rPr lang="en-US" sz="1000" dirty="0">
                          <a:solidFill>
                            <a:schemeClr val="tx1"/>
                          </a:solidFill>
                          <a:latin typeface="Arial" panose="020B0604020202020204" pitchFamily="34" charset="0"/>
                          <a:ea typeface="+mn-ea"/>
                          <a:cs typeface="Arial" panose="020B0604020202020204" pitchFamily="34" charset="0"/>
                        </a:rPr>
                        <a:t>Corporate</a:t>
                      </a:r>
                      <a:r>
                        <a:rPr lang="en-US" sz="1000" baseline="0" dirty="0">
                          <a:solidFill>
                            <a:schemeClr val="tx1"/>
                          </a:solidFill>
                          <a:latin typeface="Arial" panose="020B0604020202020204" pitchFamily="34" charset="0"/>
                          <a:ea typeface="+mn-ea"/>
                          <a:cs typeface="Arial" panose="020B0604020202020204" pitchFamily="34" charset="0"/>
                        </a:rPr>
                        <a:t> agility by enabling real-time insights into consumer demand</a:t>
                      </a: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35699" y="3997935"/>
            <a:ext cx="2070000" cy="1440858"/>
          </a:xfrm>
          <a:prstGeom prst="rect">
            <a:avLst/>
          </a:prstGeom>
          <a:solidFill>
            <a:srgbClr val="00AFD9"/>
          </a:solidFill>
          <a:ln>
            <a:noFill/>
          </a:ln>
        </p:spPr>
        <p:txBody>
          <a:bodyPr wrap="square" lIns="101600" tIns="101600" rIns="101600" bIns="101600" anchor="t"/>
          <a:lstStyle/>
          <a:p>
            <a:pPr>
              <a:lnSpc>
                <a:spcPts val="1000"/>
              </a:lnSpc>
              <a:spcAft>
                <a:spcPts val="400"/>
              </a:spcAft>
              <a:defRPr lang="en-US"/>
            </a:pPr>
            <a:r>
              <a:rPr lang="en-US" sz="1200" b="1" dirty="0">
                <a:solidFill>
                  <a:srgbClr val="FFFFFF"/>
                </a:solidFill>
                <a:latin typeface="Arial" panose="020B0604020202020204" pitchFamily="34" charset="0"/>
                <a:ea typeface="Lubalin Demi for IBM" charset="77"/>
                <a:cs typeface="Arial" panose="020B0604020202020204" pitchFamily="34" charset="0"/>
              </a:rPr>
              <a:t>Solution components</a:t>
            </a:r>
            <a:endParaRPr lang="en-US" sz="1200" dirty="0">
              <a:solidFill>
                <a:srgbClr val="FFFFFF"/>
              </a:solidFill>
              <a:latin typeface="Lubalin Demi for IBM" charset="77"/>
              <a:ea typeface="Lubalin Demi for IBM" charset="77"/>
              <a:cs typeface="Lubalin Demi for IBM" charset="77"/>
            </a:endParaRPr>
          </a:p>
          <a:p>
            <a:pPr marL="88900" indent="-88900">
              <a:lnSpc>
                <a:spcPts val="1000"/>
              </a:lnSpc>
              <a:spcAft>
                <a:spcPts val="400"/>
              </a:spcAft>
              <a:buClr>
                <a:prstClr val="white"/>
              </a:buClr>
              <a:buSzPct val="100000"/>
              <a:buFont typeface="Arial" panose="020B0604020202020204" pitchFamily="34" charset="0"/>
              <a:buChar char="•"/>
              <a:tabLst>
                <a:tab pos="88900" algn="l"/>
              </a:tabLst>
              <a:defRPr/>
            </a:pPr>
            <a:r>
              <a:rPr lang="en-US" sz="1000" dirty="0">
                <a:solidFill>
                  <a:prstClr val="black"/>
                </a:solidFill>
                <a:latin typeface="Arial" panose="020B0604020202020204" pitchFamily="34" charset="0"/>
                <a:ea typeface="HelvNeue Light for IBM" charset="77"/>
                <a:cs typeface="Arial" panose="020B0604020202020204" pitchFamily="34" charset="0"/>
              </a:rPr>
              <a:t>IBM® Cognos® TM1® </a:t>
            </a:r>
          </a:p>
          <a:p>
            <a:pPr marL="88900" indent="-88900">
              <a:lnSpc>
                <a:spcPts val="1000"/>
              </a:lnSpc>
              <a:spcAft>
                <a:spcPts val="400"/>
              </a:spcAft>
              <a:buClr>
                <a:prstClr val="white"/>
              </a:buClr>
              <a:buSzPct val="100000"/>
              <a:buFont typeface="Arial" panose="020B0604020202020204" pitchFamily="34" charset="0"/>
              <a:buChar char="•"/>
              <a:tabLst>
                <a:tab pos="88900" algn="l"/>
              </a:tabLst>
              <a:defRPr/>
            </a:pPr>
            <a:r>
              <a:rPr lang="en-US" sz="1000" dirty="0">
                <a:solidFill>
                  <a:prstClr val="black"/>
                </a:solidFill>
                <a:latin typeface="Arial" panose="020B0604020202020204" pitchFamily="34" charset="0"/>
                <a:ea typeface="HelvNeue Light for IBM" charset="77"/>
                <a:cs typeface="Arial" panose="020B0604020202020204" pitchFamily="34" charset="0"/>
              </a:rPr>
              <a:t>IBM DB2 ® </a:t>
            </a:r>
          </a:p>
          <a:p>
            <a:pPr marL="88900" indent="-88900">
              <a:lnSpc>
                <a:spcPts val="1000"/>
              </a:lnSpc>
              <a:spcAft>
                <a:spcPts val="400"/>
              </a:spcAft>
              <a:buClr>
                <a:prstClr val="white"/>
              </a:buClr>
              <a:buSzPct val="100000"/>
              <a:buFont typeface="Arial" panose="020B0604020202020204" pitchFamily="34" charset="0"/>
              <a:buChar char="•"/>
              <a:tabLst>
                <a:tab pos="88900" algn="l"/>
              </a:tabLst>
              <a:defRPr/>
            </a:pPr>
            <a:r>
              <a:rPr lang="en-US" sz="1000" dirty="0">
                <a:solidFill>
                  <a:prstClr val="black"/>
                </a:solidFill>
                <a:latin typeface="Arial" panose="020B0604020202020204" pitchFamily="34" charset="0"/>
                <a:ea typeface="HelvNeue Light for IBM" charset="77"/>
                <a:cs typeface="Arial" panose="020B0604020202020204" pitchFamily="34" charset="0"/>
              </a:rPr>
              <a:t>IBM SPSS ® Collaboration and Deployment Services</a:t>
            </a:r>
          </a:p>
          <a:p>
            <a:pPr marL="88900" indent="-88900">
              <a:lnSpc>
                <a:spcPts val="1000"/>
              </a:lnSpc>
              <a:spcAft>
                <a:spcPts val="400"/>
              </a:spcAft>
              <a:buClr>
                <a:prstClr val="white"/>
              </a:buClr>
              <a:buSzPct val="100000"/>
              <a:buFont typeface="Arial" panose="020B0604020202020204" pitchFamily="34" charset="0"/>
              <a:buChar char="•"/>
              <a:tabLst>
                <a:tab pos="88900" algn="l"/>
              </a:tabLst>
              <a:defRPr/>
            </a:pPr>
            <a:r>
              <a:rPr lang="en-US" sz="1000" dirty="0">
                <a:solidFill>
                  <a:prstClr val="black"/>
                </a:solidFill>
                <a:latin typeface="Arial" panose="020B0604020202020204" pitchFamily="34" charset="0"/>
                <a:ea typeface="HelvNeue Light for IBM" charset="77"/>
                <a:cs typeface="Arial" panose="020B0604020202020204" pitchFamily="34" charset="0"/>
              </a:rPr>
              <a:t>IBM SPSS Modeler</a:t>
            </a:r>
          </a:p>
          <a:p>
            <a:pPr marL="88900" indent="-88900">
              <a:lnSpc>
                <a:spcPts val="1000"/>
              </a:lnSpc>
              <a:spcAft>
                <a:spcPts val="400"/>
              </a:spcAft>
              <a:buClr>
                <a:prstClr val="white"/>
              </a:buClr>
              <a:buSzPct val="100000"/>
              <a:buFont typeface="Arial" panose="020B0604020202020204" pitchFamily="34" charset="0"/>
              <a:buChar char="•"/>
              <a:tabLst>
                <a:tab pos="88900" algn="l"/>
              </a:tabLst>
              <a:defRPr/>
            </a:pPr>
            <a:r>
              <a:rPr lang="en-US" sz="1000" dirty="0">
                <a:solidFill>
                  <a:prstClr val="black"/>
                </a:solidFill>
                <a:latin typeface="Arial" panose="020B0604020202020204" pitchFamily="34" charset="0"/>
                <a:ea typeface="HelvNeue Light for IBM" charset="77"/>
                <a:cs typeface="Arial" panose="020B0604020202020204" pitchFamily="34" charset="0"/>
              </a:rPr>
              <a:t>IBM Business Partner: CTI Global</a:t>
            </a:r>
          </a:p>
        </p:txBody>
      </p:sp>
      <p:sp>
        <p:nvSpPr>
          <p:cNvPr id="15" name="TextBox 1"/>
          <p:cNvSpPr txBox="1">
            <a:spLocks noChangeArrowheads="1"/>
          </p:cNvSpPr>
          <p:nvPr/>
        </p:nvSpPr>
        <p:spPr bwMode="auto">
          <a:xfrm>
            <a:off x="7499321" y="6807924"/>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eaLnBrk="1" hangingPunct="1"/>
            <a:r>
              <a:rPr lang="en-US" altLang="en-US" sz="1100" b="1" dirty="0">
                <a:solidFill>
                  <a:srgbClr val="00639C"/>
                </a:solidFill>
              </a:rPr>
              <a:t>Share this</a:t>
            </a:r>
            <a:endParaRPr lang="en-IN" altLang="en-US" sz="1100" dirty="0">
              <a:solidFill>
                <a:prstClr val="black"/>
              </a:solidFill>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invalidUrl="https://www.linkedin.com/shareArticle?mini=true&amp;url=http://ibm.co/2ifFtoK&amp;title=Grupo Botic%C3%A1rio predicts consumer demand for cosmetics with insight that is more than skin-deep&amp;summary=&amp;sourc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2ifFtoK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70443" y="465864"/>
            <a:ext cx="1371600" cy="246221"/>
          </a:xfrm>
          <a:prstGeom prst="rect">
            <a:avLst/>
          </a:prstGeom>
          <a:noFill/>
        </p:spPr>
        <p:txBody>
          <a:bodyPr wrap="square" rtlCol="0">
            <a:spAutoFit/>
          </a:bodyPr>
          <a:lstStyle/>
          <a:p>
            <a:pPr algn="ctr"/>
            <a:r>
              <a:rPr lang="en-GB" sz="1000" dirty="0">
                <a:solidFill>
                  <a:prstClr val="black"/>
                </a:solidFill>
                <a:latin typeface="Arial" panose="020B0604020202020204" pitchFamily="34" charset="0"/>
                <a:cs typeface="Arial" panose="020B0604020202020204" pitchFamily="34" charset="0"/>
              </a:rPr>
              <a:t>Retail</a:t>
            </a:r>
          </a:p>
        </p:txBody>
      </p:sp>
      <p:sp>
        <p:nvSpPr>
          <p:cNvPr id="7" name="AutoShape 4" descr="Image result for asu foundation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6" descr="Image result for asu foundation logo"/>
          <p:cNvSpPr>
            <a:spLocks noChangeAspect="1" noChangeArrowheads="1"/>
          </p:cNvSpPr>
          <p:nvPr/>
        </p:nvSpPr>
        <p:spPr bwMode="auto">
          <a:xfrm>
            <a:off x="307975" y="-8748603"/>
            <a:ext cx="9061312" cy="90613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10" descr="data:image/jpeg;base64,/9j/4AAQSkZJRgABAQAAAQABAAD/2wCEAAkGBxQTEBIUEhQWFRQXFxUVFhgXGBoWFxgXGBgaFx0dGhgYHCggGBomHB4aJDEhJSkrLi8uGB8/ODMsNygtLisBCgoKDg0OGhAQGiwkHyQsLDcsNCwwLC8sNzQ0Nyw1NTExNCw0LzYtLCwtLCwsNCwsLCwsLCwtLCwsLCwsLCwsLP/AABEIAEsBZgMBIgACEQEDEQH/xAAcAAEAAgMBAQEAAAAAAAAAAAAABgcBBAUDAgj/xABGEAACAQMCBAMGAwMHCgcAAAABAgMABBESIQUGEzEHQVEUIjJhcYEjUpFysbIXVGKDkqHRMzU2QoKTorPBwxUWJCUmc3T/xAAZAQEBAQEBAQAAAAAAAAAAAAAAAQIDBAb/xAAsEQACAgEEAQIFAwUAAAAAAAAAAQIRAwQSITFBFGETUYGh4QUiwTI0UnGR/9oADAMBAAIRAxEAPwCtaUrYsIFeVEeRYlY4LsCVX5nHlXQ+qbpWa9Ks8eC9x/OYf7LVn+Re4/nMP9l6lo83rMP+RV9Kkg5Iu2vJbWOPW8ZGphsgVt1YsewI/caktv4N3Z+OaFdv6Tb/AKVbNy1OKPcitqVZ/wDIxcfzmH+y9avFfCSeCCWZriIiNGcgK2SFGcVLRlazC+NxXVKk3JPJ0nETMI5Ej6QQnUCc69XbH0ru8Y8KZreIyvcw6QVB2YAamC5JPYDOaWalqMcZbW+SvKV2rLgkb3TwNdRJhgiSYZo5CTgYI7D5mpDxvw6Fpo9pvoI9edOUffTjPYfMVSvPBOm+SCUqW2fKNvK6onE7YsxAUFXGSdgASO9R/jfDjb3EsDMGMbaSw7H9aGo5YydI0qUpQ2KUpQClKUApSlAKV72Uqq6s6CRR3QsVDf7S7irI5m4DZjgSXcFuInkMTbsXK6jgjUe4+1Q5ZMqg0muysKUpVOopSlAKV0OG8EuLhXaCF5AnxlRnG2fufkN60KEtdGKUpQopSlAKUpQClKUApSlAKUpQClKUApSlAK2uF2JnnihXvI6J9NRAJ+wyftWrU38HuHdXiaNjaJGk+/wj99Dnmnsg5fI/QCrgADy2rR4ZxiOe3WdD7jAkZ+RI8vpWvzffGCxuZFBLCNtOBk6iMD+81CfCK7duGTQYZXic6chvhf3h2Kk76uxFYPn4492Nz90WBwx1ZTIukl2JJGnfGwyVJDYAxnNV/wA/8+3tjdGNIEEOkFJHDMH9dwQBg7Y79vWtO35/axuWjnUy277hl3KOPix77BhuCRqyPvU+4XzDZXylI5Y5cjeNsasfNG3pR1WN4pbpxtFc8B8Rnubn8VQjEYRV1EFQM6RgFtzljjdsINgCan3Hb0ScLvNwSIJQ3bvoPcKSF+mTiolz34cwovtVovTMZVpIh8DoCNWB/qnGc+RGfrXXQk8IvCSCht30YzgAI22eo4/TGKrN5FiltnDjkjPgB8V79IP+5U28Uv8ANN1+yv8AEKhPgB8V79IP+5U38Uv803X7K/xCj7Ln/uvqj84o2CCO4IxVs+PB9yw/rf3R1Uo7j7Vdfi9c2yJZe027zZEmjTKYtOyZzgHVnb6Y+dV9nvzus2Pj5lLwRMzAIpZtyAoJPujUTgegBP2r14hfPPK8shzI5ycDGTsOwqb8rcT4dqnWO1khma3nWNnl6q56bEjcDSxG1dKKyXhPB0uVUNeXGkLIQD0g65AXPbCjOfMmlmpZ2pVt56RWs1jKihnikVT2ZkZQfoSMGvALnYb/AE3rv8H5xu4JhIZpJVJ/ESVmkR18wVY7belTHnizbhs8F5w9ujFc6dSADGoe+NvykHcD0Prss1LNKMtrXfXyKykgZQCysoOcEqQDjvjPfFIoGb4VZvL3VJ3+1Wd48NmWx+ccp/vSt/wX43PM1zFLKzpHEmhTj3dyNsD0pZh6l/B+LX3KgVCTgAk+gBJrMsTLjUCudxqBGRnGd/of0rvcm8YngvYVhkKLJcRLIBjDKZAuDnywT+tTrxY457LfqYEAuWgXMzANoj1PhY1OwbOolvpSzc80lNQSuypnjI7gjPbII/fXzVw8l378XsLy3vcSNGB05NIDgsCQfTII7+ecGo/4X8BiaO6v7lQ6WwbShxguidQkg7HAxjO2T8qWZ9TSluXKID0W06tLafzYOn9e1W1x/wD0VtvpD/FUFveeL2SYy9Zl9I1/yQX8ug7MPr3qw+cLoS8tRSaFj1dE6U2UHVvgeQoznqHNyx7l5RTNZIwcHY+edqk3DOYlsoI/ZFQ3L5eaZ01FNyFjj1dsDcn51NLS5HF+D3klyiG5tg5SVV0k6U6g3H0II7dqHbJnlDlrgg3JHK0l/cqqgiFWBmkxsq98A/mI2FaXNNokN7cxRjCJIyqMk4A+Zqa+DfHJzeR2vUPQEcjBMDGcg5zjOck1yueearv2u8t+sejrePTpX4TtjOnNPJhTyPO48VRzOVebrmySZLcKRJu2VLFSBjIx229dqj2aujwt4/Pc2l6s7BumuFOADgo2xwNxtUP8LeVYrky3NzgwW4yyHYM2nV7x/KBv89qWRZowc21VVfuQcDO47DvWM1KL/nu7aUtDJ0Is+5FGFCKvkCMe8fXPnUkv+HR8R4S1/FGsV3AW63TGFfp7k4G2dJDfqKHV5pRpzXZWiqTnAJx3wO319KAd++B3+VXPyhxlrngV814zSKnVViuA7RiNWxkDGdyM/OohwXxEnjmjVI4UtyyqYVQY0EgEau5bHme9LMLPNuSUevcg1KnnjDwWO3vUeFQizJrKjYB1OCQPLII29c1A6p3xZFkipIUpShsUpSgFKUoBSlKAUpSgFXL4DcOxDc3BHxssS/RAScfUtj/ZqmqlHAefbyzhWGAxhASRlATknJyc71GefVY55Me2JevNXNcFgsZnLfiEhQq6jsMk/TcfrXN4Hz5Z30wt49ZZlZsOmF2+u2ao7mbmi4vmja5ZSYwwXSoUDVgnbzOw/StHhHE5LadJoSBIhJXIyNwRuPPaptPHH9OXw+f6i6+c+TjcDGCW30HO4Y5C7keZ74wqjOxJBrkcH8IZIbqKU3Q0xur+6hVzpIOO+AD2+lRj+VfiP54v92P8afyr8R/PF/ux/jSmI4dVGO1NUXvxDBjZSQC4KgHfJI7YBBP0BB2rUfg6vbSQvt1I2RyDk+8MbMRlseRbJr858V5pu7iVJJZmLRnVHj3Qh9VA2BqQ2XixxBF0sYpPm6HP/CwzSmcn+n5UltaLV5F5Jj4aJdEjyNJp1FgFGFzgAD6nzrPigueE3WPyg/8AEKp4+JXEOsJeqMhSoTSOngnOdPr8695vFK/dSrGFlIIIMQIIPcEZpRr0efepyabIXGuSoHckAfc1bXjypCWG3bqg+mcR7Z+x/Sqz4RxZreXqRpEzDddaBwpznKg9jXb4v4g3dzGY5xA6HOxiGxxjI32O/eqz3ZITlkjJLhETIq2uc5fbuAWs8XvGAp1QO64XQ2QPTY/Q1U1dTgfH57RmMD6Qww6kakcdsMp2Pn+tGbzYnJqUe0c+3gaR1RAWdyFUAZJJOAMCrS8X75I4LGyBBeMI7+ekKugZPz3P0FQ6HnOWM6oIbWGQggyRwgPv5gkkKfoBUfubhpHZ5GLuxyzMckn5mhl45TmpS4SLQ8c4SfYZQMx6HXUN1ydBAz8xn9Kz4E2j6ruXSemUVA3kWBJIHrgEfrUa4Z4j3UVv7OywzxgYXrKWIA7DY+8MetfHDvEW8hmeUdNtSLGEKkRooOfcRWAXfufOh53hy/BeKkcXgSkX9sCMEXUII9D1lGKlvjgP/c0//PH/AByVHv8AzZILk3CwWyy5BGIsgMCTqAJ+Ik9/kKcwc3z3gxcLCxAwHEYDqM5wGztvTyd9k3kjOvBO/Aj4b7+r/c9Y8J7iO4sb+wYgO/VZfmsiBCfngj+8VDeDc+XNqmi3WCMHGrEQy2BjLHO5rj3XF5HnE6hIpAQQYV6Y1Ak6sDz3pRylp5TlO+Lqvoa17aPDI8UqlXQlWB8iP+nzq1uP/wCitt9IP4qgl5zlPNp66W8zAYDSQqXx82GM1tz+IV28PRZbcxYA0GEacDsMZobywyT28dO3ydq34LBZcGS/aJZ7iXRo6gzHFqOxC9jjvv3Pyrs8i8WmuOFcVaZtQEcioAAqKOixIUAYHeoXwPn2e3t2t2jhngOcRyqSFBOcDB+HPYHtW1w7xMuoWfTHB0mXSIQhWNBv2AOcnJznOdqcnGeDJJNNW7u7+x6eDC44qmRj8GQ/b3d64fPaEcTvARv1W2+uCK8m5ln9sW7Uqkq40BRhFUDSEC/l07YrtcV8RZpjr9ntknxgThCZF/ZLEgH574p5O+3Isu9LtV2SPwXH/p+Jfsj+F6x4QTrNw/iFnqAkdXZR5kSRCPOPMAgfrUc4V4iz2ysILe1TXu50Plz6sde5rhScekFytxCqW0gGwgBVc75JBJznO47bClHOWnnNzvi6r6HMeMqSrDDKSpHoRsR+tWvybN7Ly7eSy4AmM3SB/wBcsgiAwe+WB+wqF3PNiyv1J7K1ll83xImo4xl1V9LH7Vqcf5mnu2TqlQiYCRINMSgei59PWh1yQnlSi1S8/gnHI4/+OcU/r/8AkpVZ2f8AlI/2l/iFS2z8RpooDBHbWiwsGDII30nV3yNe+a4drxwRztMLW2OdOlCjGNCuN0GrIO3mTSiY4ZIuba7Jx46n8ez/APqf+JarCpZzBz5NeR6J4LZsBgrhG1pkd1OvY1E6I3poShjUZeBSlKp3FKUoBSlKAUpSgFKUoBW7Y8KlmSZ4kLJCoeUjGFU5x3O52O3yNaaqSQACSdgBuSfIAetWbwV7aGSLh4lYSFZUmKhTE88sRG8moHCD3Rjbc/Ycs2RwXCtlaQRF2VFGWYhVHqzHAH3Jr6uoDG7o+zIxRhkHDA4IyNu9Wby5G0JtTEkPsaQCeeRhGWklCliupjnWrgAAYxiuZHBC0dpIzx9a7iitlLYIR9ZE0r798FQM75Y+malnL1HPRAM0zVwT2seImnQaY7gvpdYIwkUULvhVjckKzBRhyc47eZ4nDZxPDatJFbtOReywoFSMZQIkcZXsw1amAbc6Bv3oFqr5ogNlaNKSEwSFZzlgo0qMk5YgdvKvDNWKtm7h1u47cT6IoQU0hwbmcAGQKdIZFViMbgHc17RXVvcyXAmWKO29shgi0KoGlWdmOsDOGCgFs4Aeg9R7FaZrd4dwqacSmFC4iQySYx7qDz3O/wBvSpdzOJksHN3DBHJJcBIhGIwyRKutsGPPu50Dc5/Xf75e4jBYW1sZWcSTSe0OI1V8wrmNUfLDAYFz6/3VTTzNwuK5/wCkV4XwCe4UvEgKagmpnSNS5GdKlyNTY8hnuPWvK74NPEjvJGUCSdF8kZEmnVjGc9t89qm54K0ccsEUEPELdZ3YRhik8QdV0MsgbJRl074Iyp+dfXH+H9aG8t7V2uJUuYpypdXk0mERkAg/iFGGDj5d6lmPUfu9iA3dhJGsTOuBKnUj3B1LkrnbtuDWrmpNzqNAsYGI6kNsqSgEHQ5dm0kqcZAIz9amlxYILaVJRE6oLZoiViigbS6ajGVZpGQg+8523O1LNvPUU2uypRTNT3xCtx0Q5URn2hlVGSIPpK5/DeI4khG2CVzuN+9dTgHD82caEK6SWszYRIgnVKtpDuzGR5wQNlA/xWHqP2KVFd2PC5ZkmeJC6wr1JMY91PXHc/avNrFxCJ9P4TOYw2R8YAYjHfsRUm5E4i1vBxCVCA6RwEA9mxKMqR5gjII9DUq4fbWfQtirIYpbi4ngjYqSkpgAWNlYhSRIGABwDhaWZyZ5Rk1XH4KmzSrSuLSF3ht5FVJriGVS0ixI4KOHjLLExWMkCQZ7kYrk83y23s7zQLGPaWSJFXHuLAzBzjy1Yj3/AKVUsdRbSp8kQ4bwqWfqdFC/TRpHx5Iu5P1+Xc1pZFTnly+hsbWB5XkWSaZZ8RBWPRiOkK+ojSrnX9vpXRWBLVkSIRFJeJRqCyo59mljiYDfOF3I+xqWHnak1X+v5K1zSrH4ZNDPKBcJAFjvpI4/dVAF6MmhScgMmtU7ncnvvW5eCKJGlliBuFt7hlEscKk6Wj6ZaOJiMCQnB8xq7gUsj1NOtpWl1ZtGIy4AEiB03BypOM7HbcdjvWvmrKOZI1khSFrt7GJ1GlMljPJ1SqfCXC42xsK9eEwSa5pHWBZQ9usqW6Qsy4QMxZpW0RLjOogHcGlj1LS5RWGR6172lo0jFUGSFd8ZA91FLsd/QA1Yt9KtvcwwxxwhJeISI+UVvwj0MAMeyEMx/wCtRfl9EHEpI9Sore1woWOEBdJI0GfIZIFU2s26LaXjg4kVhI0MkwXMcZVXbI2L9tu9fNhaNNIscYBds4BIXsCe5OBsDU54Bwt7W3EV2gjM17ZBEYqS6pJ75xk+5jz7Gujy+8dzITMsOIr5o0AVFXpmGUYO3vDIB+uKhh6irpWirzWM1OY/ZzaC7fphmiWyZBjIkD4eTT5EwYII7EmpLfWkGoZRej7Ta+zkrAqFTIoIRkYtIhjznUB86WWWprwVDmtv/wANl0hghYGNpsr72I1YqWbHwgEHvVj8FuDOZT0oxpuTGGijhbRGuQqyxPg9HcnWrZyT6V58Fl6fUjg6Jd7G6K4VMPItzKFxq8ivkT2A9KWZeofSRWNKnHE+j7AbxVTXcRR22nA9yaMkTMqjZcoqEH+mTUHqnoxz3roUpShsUpSgFKUoBSlKAUpSgFMUpQGNIrOKUoDGkelZxSlAY01tcOvnglWSMgOucZAYYIwQQdiME1rUoGk+De4jxSSYIraFSPVoSNFjRdRySFUYydsn5Vo4pShEklSAFBSlCgVjSKzSgAFY0is0oBimKUoDGKzilKAYpilKAYrAFZpQGMU01mlAMUpSgGKYpSgGKxprNKAwRWcUpQG7f8UklWNG0hIwQiooRRqOScL3Y+ZNaVKUIkl0KUpQopSlAKUpQClKUApSlAf/2Q=="/>
          <p:cNvSpPr>
            <a:spLocks noChangeAspect="1" noChangeArrowheads="1"/>
          </p:cNvSpPr>
          <p:nvPr/>
        </p:nvSpPr>
        <p:spPr bwMode="auto">
          <a:xfrm>
            <a:off x="155575" y="-427038"/>
            <a:ext cx="4267200" cy="8953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Rectangle 4"/>
          <p:cNvSpPr>
            <a:spLocks noChangeArrowheads="1"/>
          </p:cNvSpPr>
          <p:nvPr/>
        </p:nvSpPr>
        <p:spPr bwMode="auto">
          <a:xfrm>
            <a:off x="8150087" y="75242"/>
            <a:ext cx="6986012"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0" name="Rectangle 6"/>
          <p:cNvSpPr>
            <a:spLocks noChangeArrowheads="1"/>
          </p:cNvSpPr>
          <p:nvPr/>
        </p:nvSpPr>
        <p:spPr bwMode="auto">
          <a:xfrm>
            <a:off x="7731125" y="4708550"/>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Rectangle 8"/>
          <p:cNvSpPr>
            <a:spLocks noChangeArrowheads="1"/>
          </p:cNvSpPr>
          <p:nvPr/>
        </p:nvSpPr>
        <p:spPr bwMode="auto">
          <a:xfrm>
            <a:off x="3914620" y="1509944"/>
            <a:ext cx="1800919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6" name="Rectangle 10"/>
          <p:cNvSpPr>
            <a:spLocks noChangeArrowheads="1"/>
          </p:cNvSpPr>
          <p:nvPr/>
        </p:nvSpPr>
        <p:spPr bwMode="auto">
          <a:xfrm>
            <a:off x="8453502" y="595663"/>
            <a:ext cx="77159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4" name="TextBox 7"/>
          <p:cNvSpPr txBox="1"/>
          <p:nvPr/>
        </p:nvSpPr>
        <p:spPr>
          <a:xfrm>
            <a:off x="8449373" y="2562904"/>
            <a:ext cx="1195066" cy="411808"/>
          </a:xfrm>
          <a:prstGeom prst="rect">
            <a:avLst/>
          </a:prstGeom>
          <a:noFill/>
          <a:ln>
            <a:noFill/>
          </a:ln>
        </p:spPr>
        <p:txBody>
          <a:bodyPr wrap="square" lIns="0" tIns="0" rIns="0" bIns="0" anchor="t"/>
          <a:lstStyle/>
          <a:p>
            <a:pPr>
              <a:lnSpc>
                <a:spcPts val="1100"/>
              </a:lnSpc>
              <a:spcAft>
                <a:spcPts val="1100"/>
              </a:spcAft>
              <a:defRPr lang="en-US"/>
            </a:pPr>
            <a:r>
              <a:rPr lang="en-GB" sz="900" b="1" dirty="0">
                <a:solidFill>
                  <a:srgbClr val="FFFFFF"/>
                </a:solidFill>
                <a:latin typeface="Arial" panose="020B0604020202020204" pitchFamily="34" charset="0"/>
                <a:ea typeface="HelvNeue Medium for IBM" charset="77"/>
                <a:cs typeface="Arial" panose="020B0604020202020204" pitchFamily="34" charset="0"/>
              </a:rPr>
              <a:t>Donald Neumann</a:t>
            </a:r>
            <a:br>
              <a:rPr lang="en-GB" sz="900" b="1" dirty="0">
                <a:solidFill>
                  <a:srgbClr val="FFFFFF"/>
                </a:solidFill>
                <a:latin typeface="Arial" panose="020B0604020202020204" pitchFamily="34" charset="0"/>
                <a:ea typeface="HelvNeue Medium for IBM" charset="77"/>
                <a:cs typeface="Arial" panose="020B0604020202020204" pitchFamily="34" charset="0"/>
              </a:rPr>
            </a:br>
            <a:r>
              <a:rPr lang="en-GB" sz="900" dirty="0">
                <a:solidFill>
                  <a:srgbClr val="FFFFFF"/>
                </a:solidFill>
                <a:latin typeface="Arial" panose="020B0604020202020204" pitchFamily="34" charset="0"/>
                <a:ea typeface="HelvNeue Medium for IBM" charset="77"/>
                <a:cs typeface="Arial" panose="020B0604020202020204" pitchFamily="34" charset="0"/>
              </a:rPr>
              <a:t>Demand Manager, </a:t>
            </a:r>
            <a:r>
              <a:rPr lang="en-GB" sz="900" dirty="0" err="1">
                <a:solidFill>
                  <a:srgbClr val="FFFFFF"/>
                </a:solidFill>
                <a:latin typeface="Arial" panose="020B0604020202020204" pitchFamily="34" charset="0"/>
                <a:ea typeface="HelvNeue Medium for IBM" charset="77"/>
                <a:cs typeface="Arial" panose="020B0604020202020204" pitchFamily="34" charset="0"/>
              </a:rPr>
              <a:t>Groupo</a:t>
            </a:r>
            <a:r>
              <a:rPr lang="en-GB" sz="900" dirty="0">
                <a:solidFill>
                  <a:srgbClr val="FFFFFF"/>
                </a:solidFill>
                <a:latin typeface="Arial" panose="020B0604020202020204" pitchFamily="34" charset="0"/>
                <a:ea typeface="HelvNeue Medium for IBM" charset="77"/>
                <a:cs typeface="Arial" panose="020B0604020202020204" pitchFamily="34" charset="0"/>
              </a:rPr>
              <a:t> </a:t>
            </a:r>
            <a:r>
              <a:rPr lang="en-GB" sz="900" dirty="0" err="1">
                <a:solidFill>
                  <a:srgbClr val="FFFFFF"/>
                </a:solidFill>
                <a:latin typeface="Arial" panose="020B0604020202020204" pitchFamily="34" charset="0"/>
                <a:ea typeface="HelvNeue Medium for IBM" charset="77"/>
                <a:cs typeface="Arial" panose="020B0604020202020204" pitchFamily="34" charset="0"/>
              </a:rPr>
              <a:t>Boticario</a:t>
            </a:r>
            <a:endParaRPr sz="900" dirty="0">
              <a:solidFill>
                <a:srgbClr val="FFFFFF"/>
              </a:solidFill>
              <a:latin typeface="Arial" panose="020B0604020202020204" pitchFamily="34" charset="0"/>
              <a:ea typeface="HelvNeue Medium for IBM" charset="77"/>
              <a:cs typeface="Arial" panose="020B0604020202020204" pitchFamily="34" charset="0"/>
            </a:endParaRPr>
          </a:p>
        </p:txBody>
      </p:sp>
      <p:sp>
        <p:nvSpPr>
          <p:cNvPr id="30" name="Rectangle 12"/>
          <p:cNvSpPr>
            <a:spLocks noChangeArrowheads="1"/>
          </p:cNvSpPr>
          <p:nvPr/>
        </p:nvSpPr>
        <p:spPr bwMode="auto">
          <a:xfrm>
            <a:off x="8495402" y="491375"/>
            <a:ext cx="552922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35"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95402" y="1349173"/>
            <a:ext cx="781911" cy="1047202"/>
          </a:xfrm>
          <a:prstGeom prst="rect">
            <a:avLst/>
          </a:prstGeom>
          <a:solidFill>
            <a:srgbClr val="FFFFFF"/>
          </a:solidFill>
        </p:spPr>
      </p:pic>
      <p:sp>
        <p:nvSpPr>
          <p:cNvPr id="31" name="Rectangle 14"/>
          <p:cNvSpPr>
            <a:spLocks noChangeArrowheads="1"/>
          </p:cNvSpPr>
          <p:nvPr/>
        </p:nvSpPr>
        <p:spPr bwMode="auto">
          <a:xfrm>
            <a:off x="2068194" y="1761375"/>
            <a:ext cx="1474142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37"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 y="1097363"/>
            <a:ext cx="4488029" cy="2598024"/>
          </a:xfrm>
          <a:prstGeom prst="rect">
            <a:avLst/>
          </a:prstGeom>
          <a:solidFill>
            <a:srgbClr val="FFFFFF"/>
          </a:solidFill>
        </p:spPr>
      </p:pic>
      <p:sp>
        <p:nvSpPr>
          <p:cNvPr id="32" name="Rectangle 16"/>
          <p:cNvSpPr>
            <a:spLocks noChangeArrowheads="1"/>
          </p:cNvSpPr>
          <p:nvPr/>
        </p:nvSpPr>
        <p:spPr bwMode="auto">
          <a:xfrm>
            <a:off x="8555718" y="-394865"/>
            <a:ext cx="5776394"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39"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86194" y="269148"/>
            <a:ext cx="924364" cy="610080"/>
          </a:xfrm>
          <a:prstGeom prst="rect">
            <a:avLst/>
          </a:prstGeom>
          <a:solidFill>
            <a:srgbClr val="FFFFFF"/>
          </a:solidFill>
        </p:spPr>
      </p:pic>
      <p:pic>
        <p:nvPicPr>
          <p:cNvPr id="1041" name="Picture 1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40002" y="5532274"/>
            <a:ext cx="946355" cy="271639"/>
          </a:xfrm>
          <a:prstGeom prst="rect">
            <a:avLst/>
          </a:prstGeom>
          <a:solidFill>
            <a:srgbClr val="FFFFFF"/>
          </a:solidFill>
        </p:spPr>
      </p:pic>
      <p:sp>
        <p:nvSpPr>
          <p:cNvPr id="25" name="TextBox 6"/>
          <p:cNvSpPr txBox="1"/>
          <p:nvPr/>
        </p:nvSpPr>
        <p:spPr>
          <a:xfrm>
            <a:off x="457200" y="2843572"/>
            <a:ext cx="4220990" cy="748898"/>
          </a:xfrm>
          <a:prstGeom prst="rect">
            <a:avLst/>
          </a:prstGeom>
          <a:solidFill>
            <a:schemeClr val="bg1">
              <a:alpha val="90000"/>
            </a:schemeClr>
          </a:solidFill>
          <a:ln>
            <a:noFill/>
          </a:ln>
        </p:spPr>
        <p:txBody>
          <a:bodyPr wrap="square" lIns="72000" tIns="72000" rIns="72000" bIns="72000" anchor="t"/>
          <a:lstStyle/>
          <a:p>
            <a:r>
              <a:rPr lang="en-US" sz="1200" i="1" dirty="0">
                <a:solidFill>
                  <a:srgbClr val="0070C0"/>
                </a:solidFill>
              </a:rPr>
              <a:t>“IBM Analytics solutions are helping us understand the myriad factors that make consumers choose one product over another.”</a:t>
            </a:r>
            <a:endParaRPr lang="en-US" sz="1200" b="1" dirty="0">
              <a:solidFill>
                <a:srgbClr val="0070C0"/>
              </a:solidFill>
              <a:latin typeface="Arial" panose="020B0604020202020204" pitchFamily="34" charset="0"/>
              <a:cs typeface="Arial" panose="020B0604020202020204" pitchFamily="34" charset="0"/>
            </a:endParaRPr>
          </a:p>
          <a:p>
            <a:r>
              <a:rPr lang="en-US" sz="1000" b="1" dirty="0">
                <a:solidFill>
                  <a:schemeClr val="tx2">
                    <a:lumMod val="60000"/>
                    <a:lumOff val="40000"/>
                  </a:schemeClr>
                </a:solidFill>
                <a:latin typeface="Arial" panose="020B0604020202020204" pitchFamily="34" charset="0"/>
                <a:cs typeface="Arial" panose="020B0604020202020204" pitchFamily="34" charset="0"/>
              </a:rPr>
              <a:t>—Donald Neumann, Demand Manager, Groupo Boticario</a:t>
            </a:r>
            <a:endParaRPr lang="en-GB" sz="1200" b="1" i="1" dirty="0">
              <a:solidFill>
                <a:srgbClr val="00639C"/>
              </a:solidFill>
              <a:latin typeface="Arial" panose="020B0604020202020204" pitchFamily="34" charset="0"/>
              <a:ea typeface="Lubalin Demi Italic for IBM" charset="77"/>
              <a:cs typeface="Arial" panose="020B0604020202020204" pitchFamily="34" charset="0"/>
            </a:endParaRPr>
          </a:p>
        </p:txBody>
      </p:sp>
      <p:sp>
        <p:nvSpPr>
          <p:cNvPr id="33" name="TextBox 32"/>
          <p:cNvSpPr txBox="1"/>
          <p:nvPr/>
        </p:nvSpPr>
        <p:spPr>
          <a:xfrm>
            <a:off x="7499321" y="5804241"/>
            <a:ext cx="2070000" cy="261610"/>
          </a:xfrm>
          <a:prstGeom prst="rect">
            <a:avLst/>
          </a:prstGeom>
          <a:noFill/>
        </p:spPr>
        <p:txBody>
          <a:bodyPr wrap="square" rtlCol="0">
            <a:spAutoFit/>
          </a:bodyPr>
          <a:lstStyle/>
          <a:p>
            <a:pPr algn="ctr"/>
            <a:r>
              <a:rPr lang="en-US" sz="1100" dirty="0">
                <a:hlinkClick r:id="rId15"/>
              </a:rPr>
              <a:t>Grupo Boticario video</a:t>
            </a:r>
            <a:endParaRPr lang="en-US" sz="1100" dirty="0"/>
          </a:p>
        </p:txBody>
      </p:sp>
      <p:pic>
        <p:nvPicPr>
          <p:cNvPr id="6" name="Picture 5">
            <a:hlinkClick r:id="rId15"/>
          </p:cNvPr>
          <p:cNvPicPr>
            <a:picLocks noChangeAspect="1"/>
          </p:cNvPicPr>
          <p:nvPr/>
        </p:nvPicPr>
        <p:blipFill>
          <a:blip r:embed="rId16"/>
          <a:stretch>
            <a:fillRect/>
          </a:stretch>
        </p:blipFill>
        <p:spPr>
          <a:xfrm>
            <a:off x="8049180" y="6130223"/>
            <a:ext cx="1013075" cy="566091"/>
          </a:xfrm>
          <a:prstGeom prst="rect">
            <a:avLst/>
          </a:prstGeom>
        </p:spPr>
      </p:pic>
    </p:spTree>
    <p:extLst>
      <p:ext uri="{BB962C8B-B14F-4D97-AF65-F5344CB8AC3E}">
        <p14:creationId xmlns:p14="http://schemas.microsoft.com/office/powerpoint/2010/main" val="21305106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25900"/>
            <a:ext cx="4428000" cy="3121708"/>
          </a:xfrm>
          <a:prstGeom prst="rect">
            <a:avLst/>
          </a:prstGeom>
          <a:noFill/>
          <a:ln>
            <a:noFill/>
          </a:ln>
        </p:spPr>
        <p:txBody>
          <a:bodyPr wrap="square" lIns="0" tIns="0" rIns="0" bIns="0" anchor="t"/>
          <a:lstStyle/>
          <a:p>
            <a:pPr marL="0" marR="0" lvl="0" indent="0" algn="l" defTabSz="914400" rtl="0" eaLnBrk="1" fontAlgn="auto" latinLnBrk="0" hangingPunct="1">
              <a:lnSpc>
                <a:spcPct val="100000"/>
              </a:lnSpc>
              <a:spcBef>
                <a:spcPts val="0"/>
              </a:spcBef>
              <a:spcAft>
                <a:spcPts val="800"/>
              </a:spcAft>
              <a:buClrTx/>
              <a:buSzTx/>
              <a:buFontTx/>
              <a:buNone/>
              <a:tabLst/>
              <a:defRPr lang="en-US"/>
            </a:pPr>
            <a:r>
              <a:rPr lang="en-US" sz="2800" b="1" kern="0" dirty="0">
                <a:solidFill>
                  <a:srgbClr val="00639C"/>
                </a:solidFill>
                <a:latin typeface="Arial" panose="020B0604020202020204" pitchFamily="34" charset="0"/>
                <a:ea typeface="Lubalin Demi for IBM" charset="77"/>
                <a:cs typeface="Arial" panose="020B0604020202020204" pitchFamily="34" charset="0"/>
              </a:rPr>
              <a:t>Pebble Beach</a:t>
            </a:r>
            <a:endPar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endParaRPr>
          </a:p>
          <a:p>
            <a:pPr marL="0" marR="0" lvl="0" indent="0" algn="l" defTabSz="914400" rtl="0" eaLnBrk="1" fontAlgn="auto" latinLnBrk="0" hangingPunct="1">
              <a:lnSpc>
                <a:spcPct val="100000"/>
              </a:lnSpc>
              <a:spcBef>
                <a:spcPts val="0"/>
              </a:spcBef>
              <a:spcAft>
                <a:spcPts val="800"/>
              </a:spcAft>
              <a:buClrTx/>
              <a:buSzTx/>
              <a:buFontTx/>
              <a:buNone/>
              <a:tabLst/>
              <a:defRPr lang="en-US"/>
            </a:pPr>
            <a:r>
              <a:rPr lang="en-US" sz="2300" b="1" kern="0" noProof="0" dirty="0">
                <a:solidFill>
                  <a:srgbClr val="00AFD8"/>
                </a:solidFill>
                <a:latin typeface="Arial" panose="020B0604020202020204" pitchFamily="34" charset="0"/>
                <a:ea typeface="Lubalin Demi for IBM" charset="77"/>
                <a:cs typeface="Arial" panose="020B0604020202020204" pitchFamily="34" charset="0"/>
              </a:rPr>
              <a:t>Welcoming guests with unmissable shopping opportunities across                15 stores and 30,000 products</a:t>
            </a:r>
            <a:endParaRPr kumimoji="0" lang="en-US" sz="23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endParaRPr>
          </a:p>
        </p:txBody>
      </p:sp>
      <p:sp>
        <p:nvSpPr>
          <p:cNvPr id="4" name="TextBox 4"/>
          <p:cNvSpPr txBox="1"/>
          <p:nvPr/>
        </p:nvSpPr>
        <p:spPr>
          <a:xfrm>
            <a:off x="5173200" y="1241799"/>
            <a:ext cx="4243516" cy="1155679"/>
          </a:xfrm>
          <a:prstGeom prst="rect">
            <a:avLst/>
          </a:prstGeom>
          <a:noFill/>
          <a:ln>
            <a:noFill/>
          </a:ln>
        </p:spPr>
        <p:txBody>
          <a:bodyPr wrap="square" lIns="0" tIns="0" rIns="0" bIns="0" anchor="t"/>
          <a:lstStyle/>
          <a:p>
            <a:pPr marL="0" marR="0" lvl="0" indent="0" algn="l" defTabSz="914400" rtl="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r>
              <a:rPr lang="en-US" sz="1000" dirty="0">
                <a:latin typeface="Arial" charset="0"/>
                <a:ea typeface="Arial" charset="0"/>
                <a:cs typeface="Arial" charset="0"/>
              </a:rPr>
              <a:t>If you were a guest at luxury golf resort Pebble Beach, what would you take home as a souvenir? The company’s stores strive to keep the right merchandise on their shelves to meet any guest’s needs.</a:t>
            </a:r>
          </a:p>
          <a:p>
            <a:pPr marL="0" marR="0" lvl="0" indent="0" algn="l" defTabSz="914400" rtl="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500"/>
              </a:spcAft>
              <a:buClrTx/>
              <a:buSzTx/>
              <a:buFontTx/>
              <a:buNone/>
              <a:tabLst/>
              <a:defRPr lang="en-US"/>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algn="l" defTabSz="914400" rtl="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5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b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5" name="TextBox 5"/>
          <p:cNvSpPr txBox="1"/>
          <p:nvPr/>
        </p:nvSpPr>
        <p:spPr>
          <a:xfrm>
            <a:off x="5173200" y="2281083"/>
            <a:ext cx="4392688" cy="1158172"/>
          </a:xfrm>
          <a:prstGeom prst="rect">
            <a:avLst/>
          </a:prstGeom>
          <a:noFill/>
          <a:ln>
            <a:noFill/>
          </a:ln>
        </p:spPr>
        <p:txBody>
          <a:bodyPr wrap="square" lIns="0" tIns="0" rIns="0" bIns="0" anchor="t"/>
          <a:lstStyle/>
          <a:p>
            <a:pPr marL="0" marR="0" lvl="0" indent="0" algn="l" defTabSz="914400" rtl="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a:spcAft>
                <a:spcPts val="400"/>
              </a:spcAft>
              <a:defRPr lang="en-US"/>
            </a:pPr>
            <a:r>
              <a:rPr lang="en-US" sz="1000" dirty="0">
                <a:latin typeface="Arial" charset="0"/>
                <a:ea typeface="Arial" charset="0"/>
                <a:cs typeface="Arial" charset="0"/>
              </a:rPr>
              <a:t>Working with Locus Solutions, Pebble Beach deployed IBM® Planning Analytics to help its retail division analyze inventory levels, optimize purchasing and make better use of merchandise. As a result, Pebble Beach can keep its stores stocked with the most desirable items, boosting sales and helping guests find the perfect memento of their visit.</a:t>
            </a:r>
          </a:p>
          <a:p>
            <a:pPr lvl="0">
              <a:spcAft>
                <a:spcPts val="400"/>
              </a:spcAft>
              <a:defRPr lang="en-US"/>
            </a:pPr>
            <a:endParaRPr kumimoji="0" lang="en-US" sz="10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endParaRPr>
          </a:p>
        </p:txBody>
      </p:sp>
      <p:sp>
        <p:nvSpPr>
          <p:cNvPr id="8" name="TextBox 8"/>
          <p:cNvSpPr txBox="1"/>
          <p:nvPr/>
        </p:nvSpPr>
        <p:spPr>
          <a:xfrm>
            <a:off x="2815200" y="6154994"/>
            <a:ext cx="4428000" cy="914868"/>
          </a:xfrm>
          <a:prstGeom prst="rect">
            <a:avLst/>
          </a:prstGeom>
          <a:noFill/>
          <a:ln>
            <a:noFill/>
          </a:ln>
        </p:spPr>
        <p:txBody>
          <a:bodyPr wrap="square" lIns="0" tIns="0" rIns="0" bIns="0" anchor="t"/>
          <a:lstStyle/>
          <a:p>
            <a:pPr lvl="0">
              <a:spcBef>
                <a:spcPts val="1440"/>
              </a:spcBef>
              <a:defRPr/>
            </a:pPr>
            <a:r>
              <a:rPr lang="en-US" sz="1000" dirty="0">
                <a:latin typeface="Arial" charset="0"/>
                <a:ea typeface="Arial" charset="0"/>
                <a:cs typeface="Arial" charset="0"/>
              </a:rPr>
              <a:t>Pebble Beach is best known for its world-class collection of golf courses and the world-famous Lodge at Pebble Beach, located on the Monterey Peninsula in California. But Pebble Beach is also a diverse organization with 1,500 employees and more than 40 brands, including luxury hotels, dining destinations, golf courses, retail stores, fitness clubs, a spa and several renowned landmarks such as 17-Mile Drive and The Lone Cypress, the iconic symbol of Pebble Beach Resorts</a:t>
            </a:r>
            <a:endParaRPr kumimoji="0" lang="en-US" sz="1000" b="0" i="0" u="none" strike="noStrike" kern="50" cap="none" spc="0" normalizeH="0" baseline="0" noProof="0" dirty="0">
              <a:ln>
                <a:noFill/>
              </a:ln>
              <a:solidFill>
                <a:srgbClr val="808080"/>
              </a:solidFill>
              <a:effectLst/>
              <a:uLnTx/>
              <a:uFillTx/>
              <a:latin typeface="Arial" charset="0"/>
              <a:ea typeface="Arial" charset="0"/>
              <a:cs typeface="Arial" charset="0"/>
            </a:endParaRP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algn="l" defTabSz="914400" rtl="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922206" cy="3439978"/>
        </p:xfrm>
        <a:graphic>
          <a:graphicData uri="http://schemas.openxmlformats.org/drawingml/2006/table">
            <a:tbl>
              <a:tblPr/>
              <a:tblGrid>
                <a:gridCol w="1922206">
                  <a:extLst>
                    <a:ext uri="{9D8B030D-6E8A-4147-A177-3AD203B41FA5}">
                      <a16:colId xmlns:a16="http://schemas.microsoft.com/office/drawing/2014/main" val="20000"/>
                    </a:ext>
                  </a:extLst>
                </a:gridCol>
              </a:tblGrid>
              <a:tr h="484107">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292846">
                <a:tc>
                  <a:txBody>
                    <a:bodyPr/>
                    <a:lstStyle/>
                    <a:p>
                      <a:pPr marL="50800" marR="50800" lvl="0" indent="0">
                        <a:lnSpc>
                          <a:spcPct val="100000"/>
                        </a:lnSpc>
                        <a:spcAft>
                          <a:spcPts val="600"/>
                        </a:spcAft>
                        <a:defRPr lang="en-US"/>
                      </a:pPr>
                      <a:r>
                        <a:rPr lang="en-US" sz="1200" b="1" baseline="0" dirty="0">
                          <a:solidFill>
                            <a:srgbClr val="00AFD8"/>
                          </a:solidFill>
                          <a:latin typeface="Arial" panose="020B0604020202020204" pitchFamily="34" charset="0"/>
                          <a:ea typeface="HelvNeue Bold for IBM" charset="77"/>
                          <a:cs typeface="Arial" panose="020B0604020202020204" pitchFamily="34" charset="0"/>
                        </a:rPr>
                        <a:t>$100k+</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44125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US" altLang="en-US" sz="1000" dirty="0">
                          <a:latin typeface="Arial" panose="020B0604020202020204" pitchFamily="34" charset="0"/>
                          <a:cs typeface="Arial" panose="020B0604020202020204" pitchFamily="34" charset="0"/>
                        </a:rPr>
                        <a:t>Lift in estimated gross profit margin by</a:t>
                      </a:r>
                      <a:r>
                        <a:rPr lang="en-US" altLang="en-US" sz="1000" baseline="0" dirty="0">
                          <a:latin typeface="Arial" panose="020B0604020202020204" pitchFamily="34" charset="0"/>
                          <a:cs typeface="Arial" panose="020B0604020202020204" pitchFamily="34" charset="0"/>
                        </a:rPr>
                        <a:t> cutting cost of sales by 2 percent</a:t>
                      </a: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292846">
                <a:tc>
                  <a:txBody>
                    <a:bodyPr/>
                    <a:lstStyle/>
                    <a:p>
                      <a:pPr marL="50800" marR="50800" lvl="0" indent="0">
                        <a:lnSpc>
                          <a:spcPct val="100000"/>
                        </a:lnSpc>
                        <a:spcAft>
                          <a:spcPts val="600"/>
                        </a:spcAft>
                        <a:defRPr lang="en-US"/>
                      </a:pPr>
                      <a:r>
                        <a:rPr lang="en-US" sz="1200" b="1" baseline="0" dirty="0">
                          <a:solidFill>
                            <a:srgbClr val="00AFD8"/>
                          </a:solidFill>
                          <a:latin typeface="Arial" panose="020B0604020202020204" pitchFamily="34" charset="0"/>
                          <a:ea typeface="HelvNeue Bold for IBM" charset="77"/>
                          <a:cs typeface="Arial" panose="020B0604020202020204" pitchFamily="34" charset="0"/>
                        </a:rPr>
                        <a:t>2 minutes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567683">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US" altLang="en-US" sz="1000" dirty="0">
                          <a:solidFill>
                            <a:schemeClr val="tx1"/>
                          </a:solidFill>
                          <a:latin typeface="Arial" panose="020B0604020202020204" pitchFamily="34" charset="0"/>
                          <a:ea typeface="+mn-ea"/>
                          <a:cs typeface="Arial" panose="020B0604020202020204" pitchFamily="34" charset="0"/>
                        </a:rPr>
                        <a:t>To generate inventory reports that previously took 4</a:t>
                      </a:r>
                      <a:r>
                        <a:rPr lang="en-US" altLang="en-US" sz="1000" baseline="0" dirty="0">
                          <a:solidFill>
                            <a:schemeClr val="tx1"/>
                          </a:solidFill>
                          <a:latin typeface="Arial" panose="020B0604020202020204" pitchFamily="34" charset="0"/>
                          <a:ea typeface="+mn-ea"/>
                          <a:cs typeface="Arial" panose="020B0604020202020204" pitchFamily="34" charset="0"/>
                        </a:rPr>
                        <a:t> hours</a:t>
                      </a: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278496">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Streamlines</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86360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US" altLang="en-US" sz="1000" dirty="0">
                          <a:solidFill>
                            <a:schemeClr val="tx1"/>
                          </a:solidFill>
                          <a:latin typeface="Arial" panose="020B0604020202020204" pitchFamily="34" charset="0"/>
                          <a:cs typeface="Arial" panose="020B0604020202020204" pitchFamily="34" charset="0"/>
                        </a:rPr>
                        <a:t>The shopping experience, helping guests find the perfect gift</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69999" y="4201973"/>
            <a:ext cx="2070000" cy="975334"/>
          </a:xfrm>
          <a:prstGeom prst="rect">
            <a:avLst/>
          </a:prstGeom>
          <a:solidFill>
            <a:srgbClr val="00AFD9"/>
          </a:solidFill>
          <a:ln>
            <a:noFill/>
          </a:ln>
        </p:spPr>
        <p:txBody>
          <a:bodyPr wrap="square" lIns="101600" tIns="101600" rIns="101600" bIns="101600" anchor="t"/>
          <a:lstStyle/>
          <a:p>
            <a:pPr marL="0" marR="0" lvl="0" indent="0" algn="l" defTabSz="914400" rtl="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 typeface="Arial" charset="0"/>
              <a:buChar char="•"/>
              <a:tabLst/>
              <a:defRPr/>
            </a:pP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 IBM Planning Analytics</a:t>
            </a:r>
          </a:p>
          <a:p>
            <a:pPr marL="0" marR="0" lvl="0" indent="0" algn="l" defTabSz="914400" rtl="0" eaLnBrk="1" fontAlgn="auto" latinLnBrk="0" hangingPunct="1">
              <a:lnSpc>
                <a:spcPct val="100000"/>
              </a:lnSpc>
              <a:spcBef>
                <a:spcPct val="0"/>
              </a:spcBef>
              <a:spcAft>
                <a:spcPts val="0"/>
              </a:spcAft>
              <a:buClrTx/>
              <a:buSzTx/>
              <a:buFont typeface="Arial" charset="0"/>
              <a:buChar char="•"/>
              <a:tabLst/>
              <a:defRPr/>
            </a:pPr>
            <a:r>
              <a:rPr lang="en-US" altLang="en-US" sz="1000" kern="0" noProof="0" dirty="0">
                <a:solidFill>
                  <a:sysClr val="windowText" lastClr="000000"/>
                </a:solidFill>
                <a:latin typeface="Arial" panose="020B0604020202020204" pitchFamily="34" charset="0"/>
                <a:ea typeface="Arial Unicode MS" charset="0"/>
                <a:cs typeface="Arial" panose="020B0604020202020204" pitchFamily="34" charset="0"/>
              </a:rPr>
              <a:t> </a:t>
            </a:r>
            <a:r>
              <a:rPr lang="en-US" altLang="en-US" sz="1000" kern="0" dirty="0">
                <a:solidFill>
                  <a:sysClr val="windowText" lastClr="000000"/>
                </a:solidFill>
                <a:latin typeface="Arial" panose="020B0604020202020204" pitchFamily="34" charset="0"/>
                <a:ea typeface="Arial Unicode MS" charset="0"/>
                <a:cs typeface="Arial" panose="020B0604020202020204" pitchFamily="34" charset="0"/>
              </a:rPr>
              <a:t>IBM Business Partner Locus      Solutions</a:t>
            </a: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 typeface="Arial" charset="0"/>
              <a:buChar char="•"/>
              <a:tabLst/>
              <a:defRPr/>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000" b="0" i="0" u="none" strike="noStrike" kern="0" cap="none" spc="0" normalizeH="0" baseline="30000" noProof="0" dirty="0">
              <a:ln>
                <a:noFill/>
              </a:ln>
              <a:solidFill>
                <a:sysClr val="windowText" lastClr="000000"/>
              </a:solidFill>
              <a:effectLst/>
              <a:uLnTx/>
              <a:uFillTx/>
              <a:latin typeface="Arial" pitchFamily="34" charset="0"/>
              <a:ea typeface="Arial Unicode MS"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30000" noProof="0" dirty="0">
              <a:ln>
                <a:noFill/>
              </a:ln>
              <a:solidFill>
                <a:sysClr val="windowText" lastClr="000000"/>
              </a:solidFill>
              <a:effectLst/>
              <a:uLnTx/>
              <a:uFillTx/>
              <a:latin typeface="Arial" pitchFamily="34" charset="0"/>
              <a:ea typeface="Arial Unicode MS"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prstClr val="white"/>
              </a:buClr>
              <a:buSzTx/>
              <a:buFont typeface="Arial" charset="0"/>
              <a:buChar char="•"/>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prstClr val="white"/>
              </a:buClr>
              <a:buSzTx/>
              <a:buFont typeface="Arial" charset="0"/>
              <a:buChar char="•"/>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prstClr val="white"/>
              </a:buClr>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prstClr val="white"/>
              </a:buClr>
              <a:buSzTx/>
              <a:buFont typeface="Arial" charset="0"/>
              <a:buChar char="•"/>
              <a:tabLst/>
              <a:defRPr/>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prstClr val="white"/>
              </a:buClr>
              <a:buSzTx/>
              <a:buFont typeface="Arial" charset="0"/>
              <a:buChar char="•"/>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5" name="TextBox 1"/>
          <p:cNvSpPr txBox="1">
            <a:spLocks noChangeArrowheads="1"/>
          </p:cNvSpPr>
          <p:nvPr/>
        </p:nvSpPr>
        <p:spPr bwMode="auto">
          <a:xfrm>
            <a:off x="7437962" y="6775925"/>
            <a:ext cx="16589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sz="2000">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srgbClr val="00639C"/>
                </a:solidFill>
                <a:effectLst/>
                <a:uLnTx/>
                <a:uFillTx/>
                <a:latin typeface="Arial" pitchFamily="34" charset="0"/>
                <a:ea typeface="+mn-ea"/>
                <a:cs typeface="Arial" pitchFamily="34" charset="0"/>
              </a:rPr>
              <a:t>Share this</a:t>
            </a:r>
            <a:endParaRPr kumimoji="0" lang="en-IN" altLang="en-US" sz="1100" b="0" i="0" u="none" strike="noStrike" kern="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7431" y="7069862"/>
            <a:ext cx="257712" cy="255600"/>
          </a:xfrm>
          <a:prstGeom prst="rect">
            <a:avLst/>
          </a:prstGeom>
        </p:spPr>
      </p:pic>
      <p:pic>
        <p:nvPicPr>
          <p:cNvPr id="21" name="Picture 2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645" y="7069862"/>
            <a:ext cx="255600" cy="255600"/>
          </a:xfrm>
          <a:prstGeom prst="rect">
            <a:avLst/>
          </a:prstGeom>
        </p:spPr>
      </p:pic>
      <p:pic>
        <p:nvPicPr>
          <p:cNvPr id="22" name="Picture 2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4999" y="7069862"/>
            <a:ext cx="257400" cy="255600"/>
          </a:xfrm>
          <a:prstGeom prst="rect">
            <a:avLst/>
          </a:prstGeom>
        </p:spPr>
      </p:pic>
      <p:pic>
        <p:nvPicPr>
          <p:cNvPr id="23" name="Picture 22">
            <a:hlinkClick r:id="rId9" invalidUrl="https://twitter.com/home?status=http://ibm.co/28RIhGA via @ibmclientvoices"/>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00189" y="7069862"/>
            <a:ext cx="255600" cy="255600"/>
          </a:xfrm>
          <a:prstGeom prst="rect">
            <a:avLst/>
          </a:prstGeom>
        </p:spPr>
      </p:pic>
      <p:sp>
        <p:nvSpPr>
          <p:cNvPr id="13" name="TextBox 12"/>
          <p:cNvSpPr txBox="1"/>
          <p:nvPr/>
        </p:nvSpPr>
        <p:spPr>
          <a:xfrm>
            <a:off x="4294834" y="495256"/>
            <a:ext cx="175673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Retail</a:t>
            </a:r>
          </a:p>
        </p:txBody>
      </p:sp>
      <p:sp>
        <p:nvSpPr>
          <p:cNvPr id="6" name="Rectangle 2"/>
          <p:cNvSpPr>
            <a:spLocks noChangeArrowheads="1"/>
          </p:cNvSpPr>
          <p:nvPr/>
        </p:nvSpPr>
        <p:spPr bwMode="auto">
          <a:xfrm>
            <a:off x="622199" y="1093679"/>
            <a:ext cx="225792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 name="Rectangle 4"/>
          <p:cNvSpPr>
            <a:spLocks noChangeArrowheads="1"/>
          </p:cNvSpPr>
          <p:nvPr/>
        </p:nvSpPr>
        <p:spPr bwMode="auto">
          <a:xfrm>
            <a:off x="7497344" y="495256"/>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 name="Rectangle 2"/>
          <p:cNvSpPr>
            <a:spLocks noChangeArrowheads="1"/>
          </p:cNvSpPr>
          <p:nvPr/>
        </p:nvSpPr>
        <p:spPr bwMode="auto">
          <a:xfrm>
            <a:off x="0" y="0"/>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1262" y="1107469"/>
            <a:ext cx="4320703" cy="2580018"/>
          </a:xfrm>
          <a:prstGeom prst="rect">
            <a:avLst/>
          </a:prstGeom>
          <a:solidFill>
            <a:srgbClr val="FFFFFF"/>
          </a:solidFill>
        </p:spPr>
      </p:pic>
      <p:sp>
        <p:nvSpPr>
          <p:cNvPr id="25" name="TextBox 6"/>
          <p:cNvSpPr txBox="1"/>
          <p:nvPr/>
        </p:nvSpPr>
        <p:spPr>
          <a:xfrm>
            <a:off x="561262" y="2673481"/>
            <a:ext cx="3991467" cy="910228"/>
          </a:xfrm>
          <a:prstGeom prst="rect">
            <a:avLst/>
          </a:prstGeom>
          <a:solidFill>
            <a:schemeClr val="bg1">
              <a:alpha val="90000"/>
            </a:schemeClr>
          </a:solidFill>
          <a:ln>
            <a:noFill/>
          </a:ln>
        </p:spPr>
        <p:txBody>
          <a:bodyPr wrap="square" lIns="72000" tIns="72000" rIns="72000" bIns="72000" anchor="t"/>
          <a:lstStyle/>
          <a:p>
            <a:pPr lvl="0">
              <a:defRPr/>
            </a:pPr>
            <a:r>
              <a:rPr kumimoji="0" lang="en-US" sz="1200" b="1" i="1" u="none" strike="noStrike" kern="1200" cap="none" spc="0" normalizeH="0" baseline="0" noProof="0" dirty="0">
                <a:ln>
                  <a:noFill/>
                </a:ln>
                <a:solidFill>
                  <a:srgbClr val="0070C0"/>
                </a:solidFill>
                <a:effectLst/>
                <a:uLnTx/>
                <a:uFillTx/>
                <a:latin typeface="Arial" charset="0"/>
                <a:ea typeface="Arial" charset="0"/>
                <a:cs typeface="Arial" charset="0"/>
              </a:rPr>
              <a:t>“</a:t>
            </a:r>
            <a:r>
              <a:rPr lang="en-US" sz="1200" b="1" dirty="0">
                <a:solidFill>
                  <a:srgbClr val="0070C0"/>
                </a:solidFill>
                <a:latin typeface="Arial" charset="0"/>
                <a:ea typeface="Arial" charset="0"/>
                <a:cs typeface="Arial" charset="0"/>
              </a:rPr>
              <a:t>With the IBM solution, we are now able to ensure that guests can connect with merchandise that perfectly enhances their Pebble Beach experience</a:t>
            </a:r>
            <a:r>
              <a:rPr lang="en-US" sz="1200" b="1" i="1" dirty="0">
                <a:solidFill>
                  <a:srgbClr val="0070C0"/>
                </a:solidFill>
                <a:latin typeface="Arial" charset="0"/>
                <a:ea typeface="Arial" charset="0"/>
                <a:cs typeface="Arial" charset="0"/>
              </a:rPr>
              <a:t>. </a:t>
            </a:r>
            <a:r>
              <a:rPr kumimoji="0" lang="en-US" sz="1200" b="1" i="1" u="none" strike="noStrike" kern="1200" cap="none" spc="0" normalizeH="0" baseline="0" noProof="0" dirty="0">
                <a:ln>
                  <a:noFill/>
                </a:ln>
                <a:solidFill>
                  <a:srgbClr val="0070C0"/>
                </a:solidFill>
                <a:effectLst/>
                <a:uLnTx/>
                <a:uFillTx/>
                <a:latin typeface="Arial" charset="0"/>
                <a:ea typeface="Arial" charset="0"/>
                <a:cs typeface="Arial" charset="0"/>
              </a:rPr>
              <a:t>” </a:t>
            </a:r>
            <a:endParaRPr kumimoji="0" lang="en-GB" altLang="en-US" sz="1200" b="1" i="1" u="none" strike="noStrike" kern="0" cap="none" spc="0" normalizeH="0" baseline="0" noProof="0" dirty="0">
              <a:ln>
                <a:noFill/>
              </a:ln>
              <a:solidFill>
                <a:srgbClr val="0070C0"/>
              </a:solidFill>
              <a:effectLst/>
              <a:uLnTx/>
              <a:uFillTx/>
              <a:latin typeface="Arial" charset="0"/>
              <a:ea typeface="Arial" charset="0"/>
              <a:cs typeface="Arial" charset="0"/>
            </a:endParaRPr>
          </a:p>
          <a:p>
            <a:pPr lvl="0">
              <a:defRPr/>
            </a:pPr>
            <a:r>
              <a:rPr kumimoji="0" lang="en-GB" altLang="en-US" sz="1200" b="1"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cs typeface="Arial" panose="020B0604020202020204" pitchFamily="34" charset="0"/>
              </a:rPr>
              <a:t>- </a:t>
            </a:r>
            <a:r>
              <a:rPr lang="en-US" sz="1200" dirty="0">
                <a:solidFill>
                  <a:schemeClr val="tx2">
                    <a:lumMod val="60000"/>
                    <a:lumOff val="40000"/>
                  </a:schemeClr>
                </a:solidFill>
                <a:latin typeface="Arial" panose="020B0604020202020204" pitchFamily="34" charset="0"/>
                <a:cs typeface="Arial" panose="020B0604020202020204" pitchFamily="34" charset="0"/>
              </a:rPr>
              <a:t>Kevin </a:t>
            </a:r>
            <a:r>
              <a:rPr lang="en-US" sz="1200" dirty="0" err="1">
                <a:solidFill>
                  <a:schemeClr val="tx2">
                    <a:lumMod val="60000"/>
                    <a:lumOff val="40000"/>
                  </a:schemeClr>
                </a:solidFill>
                <a:latin typeface="Arial" panose="020B0604020202020204" pitchFamily="34" charset="0"/>
                <a:cs typeface="Arial" panose="020B0604020202020204" pitchFamily="34" charset="0"/>
              </a:rPr>
              <a:t>Kakalow</a:t>
            </a:r>
            <a:r>
              <a:rPr lang="en-US" sz="1200" dirty="0">
                <a:solidFill>
                  <a:schemeClr val="tx2">
                    <a:lumMod val="60000"/>
                    <a:lumOff val="40000"/>
                  </a:schemeClr>
                </a:solidFill>
                <a:latin typeface="Arial" panose="020B0604020202020204" pitchFamily="34" charset="0"/>
                <a:cs typeface="Arial" panose="020B0604020202020204" pitchFamily="34" charset="0"/>
              </a:rPr>
              <a:t>, Director of Retail, Pebble Beach</a:t>
            </a:r>
            <a:endParaRPr kumimoji="0" 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Arial" charset="0"/>
              <a:cs typeface="Arial" panose="020B0604020202020204" pitchFamily="34" charset="0"/>
            </a:endParaRPr>
          </a:p>
        </p:txBody>
      </p:sp>
      <p:sp>
        <p:nvSpPr>
          <p:cNvPr id="18" name="Rectangle 4"/>
          <p:cNvSpPr>
            <a:spLocks noChangeArrowheads="1"/>
          </p:cNvSpPr>
          <p:nvPr/>
        </p:nvSpPr>
        <p:spPr bwMode="auto">
          <a:xfrm>
            <a:off x="0" y="0"/>
            <a:ext cx="1005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7"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74795" y="5250452"/>
            <a:ext cx="1371600" cy="241300"/>
          </a:xfrm>
          <a:prstGeom prst="rect">
            <a:avLst/>
          </a:prstGeom>
          <a:solidFill>
            <a:srgbClr val="FFFFFF"/>
          </a:solidFill>
        </p:spPr>
      </p:pic>
      <p:pic>
        <p:nvPicPr>
          <p:cNvPr id="7" name="Picture 6">
            <a:hlinkClick r:id="rId13"/>
          </p:cNvPr>
          <p:cNvPicPr>
            <a:picLocks noChangeAspect="1"/>
          </p:cNvPicPr>
          <p:nvPr/>
        </p:nvPicPr>
        <p:blipFill>
          <a:blip r:embed="rId14"/>
          <a:stretch>
            <a:fillRect/>
          </a:stretch>
        </p:blipFill>
        <p:spPr>
          <a:xfrm>
            <a:off x="7798407" y="5861749"/>
            <a:ext cx="1618309" cy="899978"/>
          </a:xfrm>
          <a:prstGeom prst="rect">
            <a:avLst/>
          </a:prstGeom>
        </p:spPr>
      </p:pic>
      <p:sp>
        <p:nvSpPr>
          <p:cNvPr id="12" name="TextBox 11"/>
          <p:cNvSpPr txBox="1"/>
          <p:nvPr/>
        </p:nvSpPr>
        <p:spPr>
          <a:xfrm>
            <a:off x="7569999" y="5615084"/>
            <a:ext cx="2070000" cy="261610"/>
          </a:xfrm>
          <a:prstGeom prst="rect">
            <a:avLst/>
          </a:prstGeom>
          <a:noFill/>
        </p:spPr>
        <p:txBody>
          <a:bodyPr wrap="square" rtlCol="0">
            <a:spAutoFit/>
          </a:bodyPr>
          <a:lstStyle/>
          <a:p>
            <a:pPr algn="ctr"/>
            <a:r>
              <a:rPr lang="en-US" sz="1100" dirty="0">
                <a:hlinkClick r:id="rId13"/>
              </a:rPr>
              <a:t>Pebble Beach video</a:t>
            </a:r>
            <a:endParaRPr lang="en-US" sz="1100" dirty="0"/>
          </a:p>
        </p:txBody>
      </p:sp>
    </p:spTree>
    <p:extLst>
      <p:ext uri="{BB962C8B-B14F-4D97-AF65-F5344CB8AC3E}">
        <p14:creationId xmlns:p14="http://schemas.microsoft.com/office/powerpoint/2010/main" val="963155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822177422"/>
              </p:ext>
            </p:extLst>
          </p:nvPr>
        </p:nvGraphicFramePr>
        <p:xfrm>
          <a:off x="142876" y="892787"/>
          <a:ext cx="9806840" cy="4077686"/>
        </p:xfrm>
        <a:graphic>
          <a:graphicData uri="http://schemas.openxmlformats.org/drawingml/2006/table">
            <a:tbl>
              <a:tblPr firstRow="1" bandRow="1">
                <a:tableStyleId>{5C22544A-7EE6-4342-B048-85BDC9FD1C3A}</a:tableStyleId>
              </a:tblPr>
              <a:tblGrid>
                <a:gridCol w="408453">
                  <a:extLst>
                    <a:ext uri="{9D8B030D-6E8A-4147-A177-3AD203B41FA5}">
                      <a16:colId xmlns:a16="http://schemas.microsoft.com/office/drawing/2014/main" val="20000"/>
                    </a:ext>
                  </a:extLst>
                </a:gridCol>
                <a:gridCol w="1976786">
                  <a:extLst>
                    <a:ext uri="{9D8B030D-6E8A-4147-A177-3AD203B41FA5}">
                      <a16:colId xmlns:a16="http://schemas.microsoft.com/office/drawing/2014/main" val="20001"/>
                    </a:ext>
                  </a:extLst>
                </a:gridCol>
                <a:gridCol w="1586685">
                  <a:extLst>
                    <a:ext uri="{9D8B030D-6E8A-4147-A177-3AD203B41FA5}">
                      <a16:colId xmlns:a16="http://schemas.microsoft.com/office/drawing/2014/main" val="20002"/>
                    </a:ext>
                  </a:extLst>
                </a:gridCol>
                <a:gridCol w="1028700">
                  <a:extLst>
                    <a:ext uri="{9D8B030D-6E8A-4147-A177-3AD203B41FA5}">
                      <a16:colId xmlns:a16="http://schemas.microsoft.com/office/drawing/2014/main" val="20003"/>
                    </a:ext>
                  </a:extLst>
                </a:gridCol>
                <a:gridCol w="2628900">
                  <a:extLst>
                    <a:ext uri="{9D8B030D-6E8A-4147-A177-3AD203B41FA5}">
                      <a16:colId xmlns:a16="http://schemas.microsoft.com/office/drawing/2014/main" val="20004"/>
                    </a:ext>
                  </a:extLst>
                </a:gridCol>
                <a:gridCol w="914400">
                  <a:extLst>
                    <a:ext uri="{9D8B030D-6E8A-4147-A177-3AD203B41FA5}">
                      <a16:colId xmlns:a16="http://schemas.microsoft.com/office/drawing/2014/main" val="20005"/>
                    </a:ext>
                  </a:extLst>
                </a:gridCol>
                <a:gridCol w="1262916">
                  <a:extLst>
                    <a:ext uri="{9D8B030D-6E8A-4147-A177-3AD203B41FA5}">
                      <a16:colId xmlns:a16="http://schemas.microsoft.com/office/drawing/2014/main" val="20006"/>
                    </a:ext>
                  </a:extLst>
                </a:gridCol>
              </a:tblGrid>
              <a:tr h="492260">
                <a:tc>
                  <a:txBody>
                    <a:bodyPr/>
                    <a:lstStyle/>
                    <a:p>
                      <a:pPr algn="ctr"/>
                      <a:r>
                        <a:rPr lang="en-US" sz="1000" dirty="0">
                          <a:solidFill>
                            <a:schemeClr val="tx1"/>
                          </a:solidFill>
                          <a:latin typeface="+mn-lt"/>
                          <a:cs typeface="Arial" pitchFamily="34" charset="0"/>
                        </a:rPr>
                        <a:t>Slide #</a:t>
                      </a:r>
                    </a:p>
                  </a:txBody>
                  <a:tcPr marL="50294" marR="0" marT="0" marB="0" anchor="ctr" anchorCtr="1"/>
                </a:tc>
                <a:tc>
                  <a:txBody>
                    <a:bodyPr/>
                    <a:lstStyle/>
                    <a:p>
                      <a:pPr algn="ctr"/>
                      <a:r>
                        <a:rPr lang="en-US" sz="1000" dirty="0">
                          <a:solidFill>
                            <a:schemeClr val="tx1"/>
                          </a:solidFill>
                          <a:latin typeface="+mn-lt"/>
                          <a:cs typeface="Arial" pitchFamily="34" charset="0"/>
                        </a:rPr>
                        <a:t>Client Name</a:t>
                      </a:r>
                    </a:p>
                  </a:txBody>
                  <a:tcPr marL="50294" marR="0" marT="0" marB="0" anchor="ctr" anchorCtr="1"/>
                </a:tc>
                <a:tc>
                  <a:txBody>
                    <a:bodyPr/>
                    <a:lstStyle/>
                    <a:p>
                      <a:pPr algn="ctr"/>
                      <a:r>
                        <a:rPr lang="en-US" sz="1000" dirty="0">
                          <a:solidFill>
                            <a:schemeClr val="tx1"/>
                          </a:solidFill>
                          <a:latin typeface="+mn-lt"/>
                          <a:cs typeface="Arial" pitchFamily="34" charset="0"/>
                        </a:rPr>
                        <a:t>Industry</a:t>
                      </a:r>
                    </a:p>
                  </a:txBody>
                  <a:tcPr marL="50294" marR="0" marT="0" marB="0" anchor="ctr" anchorCtr="1"/>
                </a:tc>
                <a:tc>
                  <a:txBody>
                    <a:bodyPr/>
                    <a:lstStyle/>
                    <a:p>
                      <a:pPr algn="ctr"/>
                      <a:r>
                        <a:rPr lang="en-US" sz="1000" dirty="0">
                          <a:solidFill>
                            <a:schemeClr val="tx1"/>
                          </a:solidFill>
                          <a:latin typeface="+mn-lt"/>
                          <a:cs typeface="Arial" pitchFamily="34" charset="0"/>
                        </a:rPr>
                        <a:t>IOT</a:t>
                      </a:r>
                    </a:p>
                  </a:txBody>
                  <a:tcPr marL="50294" marR="0" marT="0" marB="0" anchor="ctr" anchorCtr="1"/>
                </a:tc>
                <a:tc>
                  <a:txBody>
                    <a:bodyPr/>
                    <a:lstStyle/>
                    <a:p>
                      <a:pPr algn="ctr"/>
                      <a:r>
                        <a:rPr lang="en-US" sz="1000" dirty="0">
                          <a:solidFill>
                            <a:schemeClr val="tx1"/>
                          </a:solidFill>
                          <a:latin typeface="+mn-lt"/>
                          <a:cs typeface="Arial" pitchFamily="34" charset="0"/>
                        </a:rPr>
                        <a:t>Software Products</a:t>
                      </a:r>
                    </a:p>
                  </a:txBody>
                  <a:tcPr marL="50294" marR="0" marT="0" marB="0" anchor="ctr" anchorCtr="1"/>
                </a:tc>
                <a:tc>
                  <a:txBody>
                    <a:bodyPr/>
                    <a:lstStyle/>
                    <a:p>
                      <a:pPr algn="ctr"/>
                      <a:r>
                        <a:rPr lang="en-US" sz="1000" dirty="0">
                          <a:solidFill>
                            <a:schemeClr val="tx1"/>
                          </a:solidFill>
                          <a:latin typeface="+mn-lt"/>
                          <a:cs typeface="Arial" pitchFamily="34" charset="0"/>
                        </a:rPr>
                        <a:t>Date Published</a:t>
                      </a:r>
                    </a:p>
                  </a:txBody>
                  <a:tcPr marL="50294" marR="0" marT="0" marB="0" anchor="ctr" anchorCtr="1"/>
                </a:tc>
                <a:tc>
                  <a:txBody>
                    <a:bodyPr/>
                    <a:lstStyle/>
                    <a:p>
                      <a:pPr algn="ctr"/>
                      <a:r>
                        <a:rPr lang="en-US" sz="1000" dirty="0">
                          <a:solidFill>
                            <a:schemeClr val="tx1"/>
                          </a:solidFill>
                          <a:latin typeface="+mn-lt"/>
                          <a:cs typeface="Arial" pitchFamily="34" charset="0"/>
                        </a:rPr>
                        <a:t>Asset</a:t>
                      </a:r>
                    </a:p>
                  </a:txBody>
                  <a:tcPr marL="50294" marR="0" marT="0" marB="0" anchor="ctr" anchorCtr="1"/>
                </a:tc>
                <a:extLst>
                  <a:ext uri="{0D108BD9-81ED-4DB2-BD59-A6C34878D82A}">
                    <a16:rowId xmlns:a16="http://schemas.microsoft.com/office/drawing/2014/main" val="10000"/>
                  </a:ext>
                </a:extLst>
              </a:tr>
              <a:tr h="503894">
                <a:tc>
                  <a:txBody>
                    <a:bodyPr/>
                    <a:lstStyle/>
                    <a:p>
                      <a:pPr algn="ctr" fontAlgn="b"/>
                      <a:r>
                        <a:rPr lang="en-US" sz="1000" b="0" i="0" u="none" strike="noStrike" dirty="0">
                          <a:solidFill>
                            <a:srgbClr val="000000"/>
                          </a:solidFill>
                          <a:effectLst/>
                          <a:latin typeface="+mn-lt"/>
                        </a:rPr>
                        <a:t>71</a:t>
                      </a:r>
                    </a:p>
                  </a:txBody>
                  <a:tcPr marL="10479" marR="10479" marT="10800" marB="0" anchor="ctr"/>
                </a:tc>
                <a:tc>
                  <a:txBody>
                    <a:bodyPr/>
                    <a:lstStyle/>
                    <a:p>
                      <a:pPr algn="l"/>
                      <a:r>
                        <a:rPr lang="en-US" sz="1000" dirty="0"/>
                        <a:t>GCI</a:t>
                      </a:r>
                    </a:p>
                  </a:txBody>
                  <a:tcPr marL="50294" marR="0" marT="0" marB="0" anchor="ctr"/>
                </a:tc>
                <a:tc>
                  <a:txBody>
                    <a:bodyPr/>
                    <a:lstStyle/>
                    <a:p>
                      <a:pPr marL="0" marR="0" indent="0" algn="l" defTabSz="509412" rtl="0" eaLnBrk="1" fontAlgn="auto" latinLnBrk="0" hangingPunct="1">
                        <a:lnSpc>
                          <a:spcPct val="100000"/>
                        </a:lnSpc>
                        <a:spcBef>
                          <a:spcPts val="0"/>
                        </a:spcBef>
                        <a:spcAft>
                          <a:spcPts val="0"/>
                        </a:spcAft>
                        <a:buClrTx/>
                        <a:buSzTx/>
                        <a:buFontTx/>
                        <a:buNone/>
                        <a:tabLst/>
                        <a:defRPr/>
                      </a:pPr>
                      <a:r>
                        <a:rPr lang="en-US" sz="1000" b="1" dirty="0">
                          <a:latin typeface="+mn-lt"/>
                        </a:rPr>
                        <a:t>Telecommunications</a:t>
                      </a:r>
                    </a:p>
                  </a:txBody>
                  <a:tcPr marL="50294" marR="0" marT="0" marB="0" anchor="ctr"/>
                </a:tc>
                <a:tc>
                  <a:txBody>
                    <a:bodyPr/>
                    <a:lstStyle/>
                    <a:p>
                      <a:pPr marL="0" marR="0" indent="0" algn="ctr" defTabSz="509412" rtl="0" eaLnBrk="1" fontAlgn="auto" latinLnBrk="0" hangingPunct="1">
                        <a:lnSpc>
                          <a:spcPct val="100000"/>
                        </a:lnSpc>
                        <a:spcBef>
                          <a:spcPts val="0"/>
                        </a:spcBef>
                        <a:spcAft>
                          <a:spcPts val="0"/>
                        </a:spcAft>
                        <a:buClrTx/>
                        <a:buSzTx/>
                        <a:buFontTx/>
                        <a:buNone/>
                        <a:tabLst/>
                        <a:defRPr/>
                      </a:pPr>
                      <a:r>
                        <a:rPr lang="en-US" sz="1000" dirty="0">
                          <a:latin typeface="+mn-lt"/>
                        </a:rPr>
                        <a:t>NA</a:t>
                      </a:r>
                    </a:p>
                  </a:txBody>
                  <a:tcPr marL="50294" marR="0" marT="0" marB="0" anchor="ctr"/>
                </a:tc>
                <a:tc>
                  <a:txBody>
                    <a:bodyPr/>
                    <a:lstStyle/>
                    <a:p>
                      <a:pPr marL="88900" marR="0" lvl="0" indent="-88900" algn="l" defTabSz="914400" rtl="0" eaLnBrk="1" fontAlgn="auto" latinLnBrk="0" hangingPunct="1">
                        <a:lnSpc>
                          <a:spcPts val="1000"/>
                        </a:lnSpc>
                        <a:spcBef>
                          <a:spcPts val="0"/>
                        </a:spcBef>
                        <a:spcAft>
                          <a:spcPts val="400"/>
                        </a:spcAft>
                        <a:buClr>
                          <a:schemeClr val="tx1"/>
                        </a:buClr>
                        <a:buSzPct val="100000"/>
                        <a:buFont typeface="Arial" panose="020B0604020202020204" pitchFamily="34" charset="0"/>
                        <a:buChar char="•"/>
                        <a:tabLst>
                          <a:tab pos="88900" algn="l"/>
                        </a:tabLst>
                        <a:defRPr/>
                      </a:pPr>
                      <a:r>
                        <a:rPr lang="en-GB" sz="1000" dirty="0"/>
                        <a:t>IBM® Cognos TM1</a:t>
                      </a:r>
                    </a:p>
                    <a:p>
                      <a:pPr marL="88900" marR="0" lvl="0" indent="-88900" algn="l" defTabSz="914400" rtl="0" eaLnBrk="1" fontAlgn="auto" latinLnBrk="0" hangingPunct="1">
                        <a:lnSpc>
                          <a:spcPts val="1000"/>
                        </a:lnSpc>
                        <a:spcBef>
                          <a:spcPts val="0"/>
                        </a:spcBef>
                        <a:spcAft>
                          <a:spcPts val="400"/>
                        </a:spcAft>
                        <a:buClr>
                          <a:schemeClr val="tx1"/>
                        </a:buClr>
                        <a:buSzPct val="100000"/>
                        <a:buFont typeface="Arial" panose="020B0604020202020204" pitchFamily="34" charset="0"/>
                        <a:buChar char="•"/>
                        <a:tabLst>
                          <a:tab pos="88900" algn="l"/>
                        </a:tabLst>
                        <a:defRPr/>
                      </a:pPr>
                      <a:r>
                        <a:rPr lang="en-GB" sz="1000" dirty="0">
                          <a:latin typeface="Arial" panose="020B0604020202020204" pitchFamily="34" charset="0"/>
                          <a:cs typeface="Arial" panose="020B0604020202020204" pitchFamily="34" charset="0"/>
                        </a:rPr>
                        <a:t>IBM Planning Analytics</a:t>
                      </a:r>
                    </a:p>
                  </a:txBody>
                  <a:tcPr marL="50294" marR="10478" marT="10802" marB="0" anchor="ctr"/>
                </a:tc>
                <a:tc>
                  <a:txBody>
                    <a:bodyPr/>
                    <a:lstStyle/>
                    <a:p>
                      <a:pPr algn="ctr"/>
                      <a:r>
                        <a:rPr lang="en-US" sz="1000" dirty="0"/>
                        <a:t>01-04-17</a:t>
                      </a:r>
                    </a:p>
                  </a:txBody>
                  <a:tcPr marL="50294" marR="0" marT="0" marB="0" anchor="ctr"/>
                </a:tc>
                <a:tc>
                  <a:txBody>
                    <a:bodyPr/>
                    <a:lstStyle/>
                    <a:p>
                      <a:pPr algn="ctr"/>
                      <a:r>
                        <a:rPr lang="en-US" sz="1000" dirty="0">
                          <a:latin typeface="+mn-lt"/>
                          <a:hlinkClick r:id="rId3"/>
                        </a:rPr>
                        <a:t>Case Study</a:t>
                      </a:r>
                      <a:endParaRPr lang="en-US" sz="1000" dirty="0">
                        <a:latin typeface="+mn-lt"/>
                      </a:endParaRPr>
                    </a:p>
                  </a:txBody>
                  <a:tcPr marL="50294" marR="0" marT="0" marB="0" anchor="ctr"/>
                </a:tc>
                <a:extLst>
                  <a:ext uri="{0D108BD9-81ED-4DB2-BD59-A6C34878D82A}">
                    <a16:rowId xmlns:a16="http://schemas.microsoft.com/office/drawing/2014/main" val="10005"/>
                  </a:ext>
                </a:extLst>
              </a:tr>
              <a:tr h="503894">
                <a:tc>
                  <a:txBody>
                    <a:bodyPr/>
                    <a:lstStyle/>
                    <a:p>
                      <a:pPr algn="ctr" fontAlgn="b"/>
                      <a:r>
                        <a:rPr lang="en-US" sz="1000" b="0" i="0" u="none" strike="noStrike" dirty="0">
                          <a:solidFill>
                            <a:srgbClr val="000000"/>
                          </a:solidFill>
                          <a:effectLst/>
                          <a:latin typeface="+mn-lt"/>
                        </a:rPr>
                        <a:t>72</a:t>
                      </a:r>
                    </a:p>
                  </a:txBody>
                  <a:tcPr marL="10479" marR="10479" marT="10800" marB="0" anchor="ctr"/>
                </a:tc>
                <a:tc>
                  <a:txBody>
                    <a:bodyPr/>
                    <a:lstStyle/>
                    <a:p>
                      <a:pPr algn="l"/>
                      <a:r>
                        <a:rPr lang="en-US" sz="1000" dirty="0" err="1"/>
                        <a:t>Si.mobil</a:t>
                      </a:r>
                      <a:r>
                        <a:rPr lang="en-US" sz="1000" dirty="0"/>
                        <a:t> </a:t>
                      </a:r>
                    </a:p>
                  </a:txBody>
                  <a:tcPr marL="50294" marR="0" marT="0" marB="0" anchor="ctr"/>
                </a:tc>
                <a:tc>
                  <a:txBody>
                    <a:bodyPr/>
                    <a:lstStyle/>
                    <a:p>
                      <a:pPr marL="0" marR="0" indent="0" algn="l" defTabSz="509412" rtl="0" eaLnBrk="1" fontAlgn="auto" latinLnBrk="0" hangingPunct="1">
                        <a:lnSpc>
                          <a:spcPct val="100000"/>
                        </a:lnSpc>
                        <a:spcBef>
                          <a:spcPts val="0"/>
                        </a:spcBef>
                        <a:spcAft>
                          <a:spcPts val="0"/>
                        </a:spcAft>
                        <a:buClrTx/>
                        <a:buSzTx/>
                        <a:buFontTx/>
                        <a:buNone/>
                        <a:tabLst/>
                        <a:defRPr/>
                      </a:pPr>
                      <a:r>
                        <a:rPr lang="en-US" sz="1000" b="1" dirty="0">
                          <a:latin typeface="+mn-lt"/>
                        </a:rPr>
                        <a:t>Telecommunications</a:t>
                      </a:r>
                    </a:p>
                  </a:txBody>
                  <a:tcPr marL="50294" marR="0" marT="0" marB="0" anchor="ctr"/>
                </a:tc>
                <a:tc>
                  <a:txBody>
                    <a:bodyPr/>
                    <a:lstStyle/>
                    <a:p>
                      <a:pPr marL="0" marR="0" indent="0" algn="ctr" defTabSz="509412" rtl="0" eaLnBrk="1" fontAlgn="auto" latinLnBrk="0" hangingPunct="1">
                        <a:lnSpc>
                          <a:spcPct val="100000"/>
                        </a:lnSpc>
                        <a:spcBef>
                          <a:spcPts val="0"/>
                        </a:spcBef>
                        <a:spcAft>
                          <a:spcPts val="0"/>
                        </a:spcAft>
                        <a:buClrTx/>
                        <a:buSzTx/>
                        <a:buFontTx/>
                        <a:buNone/>
                        <a:tabLst/>
                        <a:defRPr/>
                      </a:pPr>
                      <a:r>
                        <a:rPr lang="en-US" sz="1000" dirty="0">
                          <a:latin typeface="+mn-lt"/>
                        </a:rPr>
                        <a:t>Europe</a:t>
                      </a:r>
                    </a:p>
                  </a:txBody>
                  <a:tcPr marL="50294" marR="0" marT="0" marB="0" anchor="ctr"/>
                </a:tc>
                <a:tc>
                  <a:txBody>
                    <a:bodyPr/>
                    <a:lstStyle/>
                    <a:p>
                      <a:pPr marL="88900" marR="0" lvl="0" indent="-88900" algn="l" defTabSz="914400" rtl="0" eaLnBrk="1" fontAlgn="auto" latinLnBrk="0" hangingPunct="1">
                        <a:lnSpc>
                          <a:spcPts val="1000"/>
                        </a:lnSpc>
                        <a:spcBef>
                          <a:spcPts val="0"/>
                        </a:spcBef>
                        <a:spcAft>
                          <a:spcPts val="400"/>
                        </a:spcAft>
                        <a:buClr>
                          <a:schemeClr val="tx1"/>
                        </a:buClr>
                        <a:buSzPct val="100000"/>
                        <a:buFont typeface="Arial" panose="020B0604020202020204" pitchFamily="34" charset="0"/>
                        <a:buChar char="•"/>
                        <a:tabLst>
                          <a:tab pos="88900" algn="l"/>
                        </a:tabLst>
                        <a:defRPr/>
                      </a:pPr>
                      <a:r>
                        <a:rPr lang="en-US" sz="1000" dirty="0">
                          <a:latin typeface="Arial" panose="020B0604020202020204" pitchFamily="34" charset="0"/>
                          <a:cs typeface="Arial" panose="020B0604020202020204" pitchFamily="34" charset="0"/>
                        </a:rPr>
                        <a:t>IBM® Cognos TM1</a:t>
                      </a:r>
                      <a:endParaRPr lang="en-GB" sz="1000" dirty="0">
                        <a:latin typeface="Arial" panose="020B0604020202020204" pitchFamily="34" charset="0"/>
                        <a:cs typeface="Arial" panose="020B0604020202020204" pitchFamily="34" charset="0"/>
                      </a:endParaRPr>
                    </a:p>
                  </a:txBody>
                  <a:tcPr marL="50294" marR="10478" marT="10802" marB="0" anchor="ctr"/>
                </a:tc>
                <a:tc>
                  <a:txBody>
                    <a:bodyPr/>
                    <a:lstStyle/>
                    <a:p>
                      <a:pPr algn="ctr"/>
                      <a:r>
                        <a:rPr lang="en-US" sz="1000" dirty="0"/>
                        <a:t>04-17-15</a:t>
                      </a:r>
                    </a:p>
                  </a:txBody>
                  <a:tcPr marL="50294" marR="0" marT="0" marB="0" anchor="ctr"/>
                </a:tc>
                <a:tc>
                  <a:txBody>
                    <a:bodyPr/>
                    <a:lstStyle/>
                    <a:p>
                      <a:pPr algn="ctr"/>
                      <a:r>
                        <a:rPr lang="en-US" sz="1000" dirty="0">
                          <a:latin typeface="+mn-lt"/>
                          <a:hlinkClick r:id="rId4"/>
                        </a:rPr>
                        <a:t>Case Study</a:t>
                      </a:r>
                      <a:endParaRPr lang="en-US" sz="1000" dirty="0">
                        <a:latin typeface="+mn-lt"/>
                      </a:endParaRPr>
                    </a:p>
                  </a:txBody>
                  <a:tcPr marL="50294" marR="0" marT="0" marB="0" anchor="ctr"/>
                </a:tc>
                <a:extLst>
                  <a:ext uri="{0D108BD9-81ED-4DB2-BD59-A6C34878D82A}">
                    <a16:rowId xmlns:a16="http://schemas.microsoft.com/office/drawing/2014/main" val="10006"/>
                  </a:ext>
                </a:extLst>
              </a:tr>
              <a:tr h="503894">
                <a:tc>
                  <a:txBody>
                    <a:bodyPr/>
                    <a:lstStyle/>
                    <a:p>
                      <a:pPr algn="ctr" fontAlgn="b"/>
                      <a:r>
                        <a:rPr lang="en-US" sz="1000" b="0" i="0" u="none" strike="noStrike" dirty="0">
                          <a:solidFill>
                            <a:srgbClr val="000000"/>
                          </a:solidFill>
                          <a:effectLst/>
                          <a:latin typeface="+mn-lt"/>
                        </a:rPr>
                        <a:t>73</a:t>
                      </a:r>
                    </a:p>
                  </a:txBody>
                  <a:tcPr marL="10479" marR="10479" marT="10800" marB="0" anchor="ctr"/>
                </a:tc>
                <a:tc>
                  <a:txBody>
                    <a:bodyPr/>
                    <a:lstStyle/>
                    <a:p>
                      <a:r>
                        <a:rPr lang="en-US" sz="1000" dirty="0"/>
                        <a:t>Canadian National Railway Company (CN) </a:t>
                      </a:r>
                      <a:endParaRPr lang="en-US" sz="1000" dirty="0">
                        <a:latin typeface="+mn-lt"/>
                      </a:endParaRPr>
                    </a:p>
                  </a:txBody>
                  <a:tcPr marL="50294" marR="0" marT="0" marB="0" anchor="ctr"/>
                </a:tc>
                <a:tc>
                  <a:txBody>
                    <a:bodyPr/>
                    <a:lstStyle/>
                    <a:p>
                      <a:pPr algn="l"/>
                      <a:r>
                        <a:rPr lang="en-US" sz="1000" b="1" dirty="0">
                          <a:latin typeface="+mn-lt"/>
                        </a:rPr>
                        <a:t>Travel &amp; Transportation</a:t>
                      </a:r>
                    </a:p>
                  </a:txBody>
                  <a:tcPr marL="50294" marR="0" marT="0" marB="0" anchor="ctr"/>
                </a:tc>
                <a:tc>
                  <a:txBody>
                    <a:bodyPr/>
                    <a:lstStyle/>
                    <a:p>
                      <a:pPr marL="0" marR="0" indent="0" algn="ctr" defTabSz="509412" rtl="0" eaLnBrk="1" fontAlgn="auto" latinLnBrk="0" hangingPunct="1">
                        <a:lnSpc>
                          <a:spcPct val="100000"/>
                        </a:lnSpc>
                        <a:spcBef>
                          <a:spcPts val="0"/>
                        </a:spcBef>
                        <a:spcAft>
                          <a:spcPts val="0"/>
                        </a:spcAft>
                        <a:buClrTx/>
                        <a:buSzTx/>
                        <a:buFontTx/>
                        <a:buNone/>
                        <a:tabLst/>
                        <a:defRPr/>
                      </a:pPr>
                      <a:r>
                        <a:rPr lang="en-US" sz="1000" dirty="0">
                          <a:latin typeface="+mn-lt"/>
                        </a:rPr>
                        <a:t>NA</a:t>
                      </a:r>
                    </a:p>
                  </a:txBody>
                  <a:tcPr marL="50294" marR="0" marT="0" marB="0" anchor="ctr"/>
                </a:tc>
                <a:tc>
                  <a:txBody>
                    <a:bodyPr/>
                    <a:lstStyle/>
                    <a:p>
                      <a:pPr marL="88900" indent="-88900">
                        <a:lnSpc>
                          <a:spcPts val="1000"/>
                        </a:lnSpc>
                        <a:spcAft>
                          <a:spcPts val="400"/>
                        </a:spcAft>
                        <a:buClr>
                          <a:schemeClr val="tx1"/>
                        </a:buClr>
                        <a:buSzPct val="100000"/>
                        <a:buFont typeface="Arial" panose="020B0604020202020204" pitchFamily="34" charset="0"/>
                        <a:buChar char="•"/>
                        <a:tabLst>
                          <a:tab pos="88900" algn="l"/>
                        </a:tabLst>
                        <a:defRPr/>
                      </a:pPr>
                      <a:r>
                        <a:rPr lang="en-US" sz="1000" dirty="0">
                          <a:latin typeface="Arial" panose="020B0604020202020204" pitchFamily="34" charset="0"/>
                          <a:ea typeface="HelvNeue Light for IBM" charset="77"/>
                          <a:cs typeface="Arial" panose="020B0604020202020204" pitchFamily="34" charset="0"/>
                        </a:rPr>
                        <a:t>IBM Cognos Disclosure Management</a:t>
                      </a:r>
                    </a:p>
                    <a:p>
                      <a:pPr marL="88900" indent="-88900">
                        <a:lnSpc>
                          <a:spcPts val="1000"/>
                        </a:lnSpc>
                        <a:spcAft>
                          <a:spcPts val="400"/>
                        </a:spcAft>
                        <a:buClr>
                          <a:schemeClr val="tx1"/>
                        </a:buClr>
                        <a:buSzPct val="100000"/>
                        <a:buFont typeface="Arial" panose="020B0604020202020204" pitchFamily="34" charset="0"/>
                        <a:buChar char="•"/>
                        <a:tabLst>
                          <a:tab pos="88900" algn="l"/>
                        </a:tabLst>
                        <a:defRPr/>
                      </a:pPr>
                      <a:r>
                        <a:rPr lang="en-US" sz="1000" dirty="0">
                          <a:latin typeface="Arial" panose="020B0604020202020204" pitchFamily="34" charset="0"/>
                          <a:ea typeface="HelvNeue Light for IBM" charset="77"/>
                          <a:cs typeface="Arial" panose="020B0604020202020204" pitchFamily="34" charset="0"/>
                        </a:rPr>
                        <a:t>IBM Cognos TM1</a:t>
                      </a:r>
                    </a:p>
                  </a:txBody>
                  <a:tcPr marL="50294" marR="0" marT="0" marB="0" anchor="ctr"/>
                </a:tc>
                <a:tc>
                  <a:txBody>
                    <a:bodyPr/>
                    <a:lstStyle/>
                    <a:p>
                      <a:pPr algn="ctr"/>
                      <a:r>
                        <a:rPr lang="en-US" sz="1000" dirty="0"/>
                        <a:t>12-18-15</a:t>
                      </a:r>
                    </a:p>
                  </a:txBody>
                  <a:tcPr marL="50294" marR="0" marT="0" marB="0" anchor="ctr"/>
                </a:tc>
                <a:tc>
                  <a:txBody>
                    <a:bodyPr/>
                    <a:lstStyle/>
                    <a:p>
                      <a:pPr algn="ctr"/>
                      <a:r>
                        <a:rPr lang="en-US" sz="1000" dirty="0">
                          <a:latin typeface="+mn-lt"/>
                          <a:hlinkClick r:id="rId5"/>
                        </a:rPr>
                        <a:t>Case Study</a:t>
                      </a:r>
                      <a:endParaRPr lang="en-US" sz="1000" dirty="0">
                        <a:latin typeface="+mn-lt"/>
                      </a:endParaRPr>
                    </a:p>
                  </a:txBody>
                  <a:tcPr marL="50294" marR="0" marT="0" marB="0" anchor="ctr"/>
                </a:tc>
                <a:extLst>
                  <a:ext uri="{0D108BD9-81ED-4DB2-BD59-A6C34878D82A}">
                    <a16:rowId xmlns:a16="http://schemas.microsoft.com/office/drawing/2014/main" val="10001"/>
                  </a:ext>
                </a:extLst>
              </a:tr>
              <a:tr h="659828">
                <a:tc>
                  <a:txBody>
                    <a:bodyPr/>
                    <a:lstStyle/>
                    <a:p>
                      <a:pPr algn="ctr" fontAlgn="b"/>
                      <a:r>
                        <a:rPr lang="en-US" sz="1000" b="0" i="0" u="none" strike="noStrike" dirty="0">
                          <a:solidFill>
                            <a:srgbClr val="000000"/>
                          </a:solidFill>
                          <a:effectLst/>
                          <a:latin typeface="+mn-lt"/>
                        </a:rPr>
                        <a:t>74</a:t>
                      </a:r>
                    </a:p>
                  </a:txBody>
                  <a:tcPr marL="10479" marR="10479" marT="10800" marB="0" anchor="ctr"/>
                </a:tc>
                <a:tc>
                  <a:txBody>
                    <a:bodyPr/>
                    <a:lstStyle/>
                    <a:p>
                      <a:r>
                        <a:rPr lang="en-US" sz="1000" dirty="0">
                          <a:solidFill>
                            <a:schemeClr val="tx1"/>
                          </a:solidFill>
                        </a:rPr>
                        <a:t>Qantas Freight</a:t>
                      </a:r>
                      <a:endParaRPr lang="en-US" sz="1000" dirty="0">
                        <a:solidFill>
                          <a:schemeClr val="tx1"/>
                        </a:solidFill>
                        <a:latin typeface="+mn-lt"/>
                      </a:endParaRPr>
                    </a:p>
                  </a:txBody>
                  <a:tcPr marL="50294" marR="0" marT="0" marB="0" anchor="ctr"/>
                </a:tc>
                <a:tc>
                  <a:txBody>
                    <a:bodyPr/>
                    <a:lstStyle/>
                    <a:p>
                      <a:pPr algn="l"/>
                      <a:r>
                        <a:rPr lang="en-US" sz="1000" b="1" dirty="0">
                          <a:latin typeface="+mn-lt"/>
                        </a:rPr>
                        <a:t>Travel &amp; Transportation</a:t>
                      </a:r>
                    </a:p>
                  </a:txBody>
                  <a:tcPr marL="50294" marR="0" marT="0" marB="0" anchor="ctr"/>
                </a:tc>
                <a:tc>
                  <a:txBody>
                    <a:bodyPr/>
                    <a:lstStyle/>
                    <a:p>
                      <a:pPr marL="0" marR="0" indent="0" algn="ctr" defTabSz="509412" rtl="0" eaLnBrk="1" fontAlgn="auto" latinLnBrk="0" hangingPunct="1">
                        <a:lnSpc>
                          <a:spcPct val="100000"/>
                        </a:lnSpc>
                        <a:spcBef>
                          <a:spcPts val="0"/>
                        </a:spcBef>
                        <a:spcAft>
                          <a:spcPts val="0"/>
                        </a:spcAft>
                        <a:buClrTx/>
                        <a:buSzTx/>
                        <a:buFontTx/>
                        <a:buNone/>
                        <a:tabLst/>
                        <a:defRPr/>
                      </a:pPr>
                      <a:r>
                        <a:rPr lang="en-US" sz="1000" dirty="0">
                          <a:latin typeface="+mn-lt"/>
                        </a:rPr>
                        <a:t>Asia Pacific</a:t>
                      </a:r>
                    </a:p>
                  </a:txBody>
                  <a:tcPr marL="50294" marR="0" marT="0" marB="0" anchor="ctr"/>
                </a:tc>
                <a:tc>
                  <a:txBody>
                    <a:bodyPr/>
                    <a:lstStyle/>
                    <a:p>
                      <a:pPr marL="171450" indent="-171450">
                        <a:lnSpc>
                          <a:spcPts val="1000"/>
                        </a:lnSpc>
                        <a:spcAft>
                          <a:spcPts val="400"/>
                        </a:spcAft>
                        <a:buClrTx/>
                        <a:buSzPct val="100000"/>
                        <a:buFont typeface="Wingdings" panose="05000000000000000000" pitchFamily="2" charset="2"/>
                        <a:buChar char="§"/>
                        <a:tabLst>
                          <a:tab pos="88900" algn="l"/>
                        </a:tabLst>
                        <a:defRPr/>
                      </a:pPr>
                      <a:r>
                        <a:rPr lang="en-US" sz="1000" dirty="0"/>
                        <a:t>Cognos TM1</a:t>
                      </a:r>
                    </a:p>
                    <a:p>
                      <a:pPr marL="171450" indent="-171450">
                        <a:lnSpc>
                          <a:spcPts val="1000"/>
                        </a:lnSpc>
                        <a:spcAft>
                          <a:spcPts val="400"/>
                        </a:spcAft>
                        <a:buClrTx/>
                        <a:buSzPct val="100000"/>
                        <a:buFont typeface="Wingdings" panose="05000000000000000000" pitchFamily="2" charset="2"/>
                        <a:buChar char="§"/>
                        <a:tabLst>
                          <a:tab pos="88900" algn="l"/>
                        </a:tabLst>
                        <a:defRPr/>
                      </a:pPr>
                      <a:r>
                        <a:rPr lang="en-US" sz="1000" dirty="0" err="1"/>
                        <a:t>InfoSphere</a:t>
                      </a:r>
                      <a:r>
                        <a:rPr lang="en-US" sz="1000" dirty="0"/>
                        <a:t> </a:t>
                      </a:r>
                      <a:r>
                        <a:rPr lang="en-US" sz="1000" dirty="0" err="1"/>
                        <a:t>DataStage</a:t>
                      </a:r>
                      <a:endParaRPr lang="en-US" sz="1000" dirty="0"/>
                    </a:p>
                    <a:p>
                      <a:pPr marL="171450" indent="-171450">
                        <a:lnSpc>
                          <a:spcPts val="1000"/>
                        </a:lnSpc>
                        <a:spcAft>
                          <a:spcPts val="400"/>
                        </a:spcAft>
                        <a:buClrTx/>
                        <a:buSzPct val="100000"/>
                        <a:buFont typeface="Wingdings" panose="05000000000000000000" pitchFamily="2" charset="2"/>
                        <a:buChar char="§"/>
                        <a:tabLst>
                          <a:tab pos="88900" algn="l"/>
                        </a:tabLst>
                        <a:defRPr/>
                      </a:pPr>
                      <a:r>
                        <a:rPr lang="en-US" sz="1000" dirty="0"/>
                        <a:t>Tivoli Storage Manager </a:t>
                      </a:r>
                    </a:p>
                  </a:txBody>
                  <a:tcPr marL="50294" marR="0" marT="0" marB="0" anchor="ctr"/>
                </a:tc>
                <a:tc>
                  <a:txBody>
                    <a:bodyPr/>
                    <a:lstStyle/>
                    <a:p>
                      <a:pPr algn="ctr"/>
                      <a:r>
                        <a:rPr lang="en-US" sz="1000" dirty="0"/>
                        <a:t>05-26-15</a:t>
                      </a:r>
                    </a:p>
                  </a:txBody>
                  <a:tcPr marL="50294" marR="0" marT="0" marB="0" anchor="ctr"/>
                </a:tc>
                <a:tc>
                  <a:txBody>
                    <a:bodyPr/>
                    <a:lstStyle/>
                    <a:p>
                      <a:pPr algn="ctr"/>
                      <a:r>
                        <a:rPr lang="en-US" sz="1000" dirty="0">
                          <a:latin typeface="+mn-lt"/>
                          <a:hlinkClick r:id="rId6"/>
                        </a:rPr>
                        <a:t>Case Study</a:t>
                      </a:r>
                      <a:endParaRPr lang="en-US" sz="1000" dirty="0">
                        <a:latin typeface="+mn-lt"/>
                      </a:endParaRPr>
                    </a:p>
                  </a:txBody>
                  <a:tcPr marL="50294" marR="0" marT="0" marB="0" anchor="ctr"/>
                </a:tc>
                <a:extLst>
                  <a:ext uri="{0D108BD9-81ED-4DB2-BD59-A6C34878D82A}">
                    <a16:rowId xmlns:a16="http://schemas.microsoft.com/office/drawing/2014/main" val="10002"/>
                  </a:ext>
                </a:extLst>
              </a:tr>
              <a:tr h="701721">
                <a:tc>
                  <a:txBody>
                    <a:bodyPr/>
                    <a:lstStyle/>
                    <a:p>
                      <a:pPr algn="ctr" fontAlgn="b"/>
                      <a:r>
                        <a:rPr lang="en-US" sz="1000" b="0" i="0" u="none" strike="noStrike" dirty="0">
                          <a:solidFill>
                            <a:srgbClr val="000000"/>
                          </a:solidFill>
                          <a:effectLst/>
                          <a:latin typeface="+mn-lt"/>
                        </a:rPr>
                        <a:t>75</a:t>
                      </a:r>
                    </a:p>
                  </a:txBody>
                  <a:tcPr marL="10479" marR="10479" marT="10800" marB="0" anchor="ctr"/>
                </a:tc>
                <a:tc>
                  <a:txBody>
                    <a:bodyPr/>
                    <a:lstStyle/>
                    <a:p>
                      <a:r>
                        <a:rPr lang="en-US" sz="1000" dirty="0"/>
                        <a:t>SDV</a:t>
                      </a:r>
                      <a:endParaRPr lang="en-US" sz="1000" dirty="0">
                        <a:latin typeface="+mn-lt"/>
                      </a:endParaRPr>
                    </a:p>
                  </a:txBody>
                  <a:tcPr marL="50294" marR="0" marT="0" marB="0" anchor="ctr"/>
                </a:tc>
                <a:tc>
                  <a:txBody>
                    <a:bodyPr/>
                    <a:lstStyle/>
                    <a:p>
                      <a:pPr marL="0" marR="0" indent="0" algn="l" defTabSz="509412" rtl="0" eaLnBrk="1" fontAlgn="auto" latinLnBrk="0" hangingPunct="1">
                        <a:lnSpc>
                          <a:spcPct val="100000"/>
                        </a:lnSpc>
                        <a:spcBef>
                          <a:spcPts val="0"/>
                        </a:spcBef>
                        <a:spcAft>
                          <a:spcPts val="0"/>
                        </a:spcAft>
                        <a:buClrTx/>
                        <a:buSzTx/>
                        <a:buFontTx/>
                        <a:buNone/>
                        <a:tabLst/>
                        <a:defRPr/>
                      </a:pPr>
                      <a:r>
                        <a:rPr lang="en-US" sz="1000" b="1" dirty="0">
                          <a:latin typeface="+mn-lt"/>
                        </a:rPr>
                        <a:t>Travel &amp; Transportation</a:t>
                      </a:r>
                    </a:p>
                  </a:txBody>
                  <a:tcPr marL="50294" marR="0" marT="0" marB="0" anchor="ctr"/>
                </a:tc>
                <a:tc>
                  <a:txBody>
                    <a:bodyPr/>
                    <a:lstStyle/>
                    <a:p>
                      <a:pPr marL="0" marR="0" indent="0" algn="ctr" defTabSz="509412" rtl="0" eaLnBrk="1" fontAlgn="auto" latinLnBrk="0" hangingPunct="1">
                        <a:lnSpc>
                          <a:spcPct val="100000"/>
                        </a:lnSpc>
                        <a:spcBef>
                          <a:spcPts val="0"/>
                        </a:spcBef>
                        <a:spcAft>
                          <a:spcPts val="0"/>
                        </a:spcAft>
                        <a:buClrTx/>
                        <a:buSzTx/>
                        <a:buFontTx/>
                        <a:buNone/>
                        <a:tabLst/>
                        <a:defRPr/>
                      </a:pPr>
                      <a:r>
                        <a:rPr lang="en-US" sz="1000" dirty="0">
                          <a:latin typeface="+mn-lt"/>
                        </a:rPr>
                        <a:t>Asia</a:t>
                      </a:r>
                      <a:r>
                        <a:rPr lang="en-US" sz="1000" baseline="0" dirty="0">
                          <a:latin typeface="+mn-lt"/>
                        </a:rPr>
                        <a:t> Pacific</a:t>
                      </a:r>
                      <a:endParaRPr lang="en-US" sz="1000" dirty="0">
                        <a:latin typeface="+mn-lt"/>
                      </a:endParaRPr>
                    </a:p>
                  </a:txBody>
                  <a:tcPr marL="50294" marR="0" marT="0" marB="0" anchor="ctr"/>
                </a:tc>
                <a:tc>
                  <a:txBody>
                    <a:bodyPr/>
                    <a:lstStyle/>
                    <a:p>
                      <a:pPr marL="171450" indent="-171450" eaLnBrk="1" hangingPunct="1">
                        <a:buClr>
                          <a:srgbClr val="000000"/>
                        </a:buClr>
                        <a:buSzPct val="100000"/>
                        <a:buFont typeface="Arial" charset="0"/>
                        <a:buChar char="•"/>
                      </a:pPr>
                      <a:r>
                        <a:rPr lang="en-GB" altLang="en-US" sz="1000" dirty="0">
                          <a:ea typeface="Arial Unicode MS" charset="0"/>
                        </a:rPr>
                        <a:t>IBM Cognos TM1</a:t>
                      </a:r>
                    </a:p>
                    <a:p>
                      <a:pPr eaLnBrk="1" hangingPunct="1">
                        <a:buClr>
                          <a:srgbClr val="000000"/>
                        </a:buClr>
                        <a:buSzPct val="100000"/>
                        <a:buFont typeface="Times New Roman" charset="0"/>
                        <a:buNone/>
                      </a:pPr>
                      <a:r>
                        <a:rPr lang="en-GB" altLang="en-US" sz="1000" dirty="0">
                          <a:ea typeface="Arial Unicode MS" charset="0"/>
                        </a:rPr>
                        <a:t>• IBM </a:t>
                      </a:r>
                      <a:r>
                        <a:rPr lang="en-GB" altLang="en-US" sz="1000" dirty="0" err="1">
                          <a:ea typeface="Arial Unicode MS" charset="0"/>
                        </a:rPr>
                        <a:t>Cognos</a:t>
                      </a:r>
                      <a:r>
                        <a:rPr lang="en-GB" altLang="en-US" sz="1000" dirty="0">
                          <a:ea typeface="Arial Unicode MS" charset="0"/>
                        </a:rPr>
                        <a:t> Business Intelligence</a:t>
                      </a:r>
                    </a:p>
                    <a:p>
                      <a:pPr eaLnBrk="1" hangingPunct="1">
                        <a:buClr>
                          <a:srgbClr val="000000"/>
                        </a:buClr>
                        <a:buSzPct val="100000"/>
                        <a:buFont typeface="Times New Roman" charset="0"/>
                        <a:buNone/>
                      </a:pPr>
                      <a:r>
                        <a:rPr lang="en-GB" altLang="en-US" sz="1000" dirty="0">
                          <a:ea typeface="Arial Unicode MS" charset="0"/>
                        </a:rPr>
                        <a:t>• IBM Cognos Insight</a:t>
                      </a:r>
                    </a:p>
                  </a:txBody>
                  <a:tcPr marL="50294" marR="0" marT="0" marB="0" anchor="ctr"/>
                </a:tc>
                <a:tc>
                  <a:txBody>
                    <a:bodyPr/>
                    <a:lstStyle/>
                    <a:p>
                      <a:pPr algn="ctr"/>
                      <a:r>
                        <a:rPr lang="en-US" sz="1000" dirty="0"/>
                        <a:t>10-01-15</a:t>
                      </a:r>
                    </a:p>
                  </a:txBody>
                  <a:tcPr marL="50294" marR="0" marT="0" marB="0" anchor="ctr"/>
                </a:tc>
                <a:tc>
                  <a:txBody>
                    <a:bodyPr/>
                    <a:lstStyle/>
                    <a:p>
                      <a:pPr algn="ctr"/>
                      <a:r>
                        <a:rPr lang="en-US" sz="1000" dirty="0">
                          <a:latin typeface="+mn-lt"/>
                          <a:hlinkClick r:id="rId7"/>
                        </a:rPr>
                        <a:t>Case Study</a:t>
                      </a:r>
                      <a:endParaRPr lang="en-US" sz="1000" dirty="0">
                        <a:latin typeface="+mn-lt"/>
                      </a:endParaRPr>
                    </a:p>
                  </a:txBody>
                  <a:tcPr marL="50294" marR="0" marT="0" marB="0" anchor="ctr"/>
                </a:tc>
                <a:extLst>
                  <a:ext uri="{0D108BD9-81ED-4DB2-BD59-A6C34878D82A}">
                    <a16:rowId xmlns:a16="http://schemas.microsoft.com/office/drawing/2014/main" val="10003"/>
                  </a:ext>
                </a:extLst>
              </a:tr>
              <a:tr h="712195">
                <a:tc>
                  <a:txBody>
                    <a:bodyPr/>
                    <a:lstStyle/>
                    <a:p>
                      <a:pPr algn="ctr" fontAlgn="b"/>
                      <a:r>
                        <a:rPr lang="en-US" sz="1000" b="0" i="0" u="none" strike="noStrike" dirty="0">
                          <a:solidFill>
                            <a:srgbClr val="000000"/>
                          </a:solidFill>
                          <a:effectLst/>
                          <a:latin typeface="+mn-lt"/>
                        </a:rPr>
                        <a:t>**</a:t>
                      </a:r>
                    </a:p>
                  </a:txBody>
                  <a:tcPr marL="10479" marR="10479" marT="10800" marB="0" anchor="ctr"/>
                </a:tc>
                <a:tc>
                  <a:txBody>
                    <a:bodyPr/>
                    <a:lstStyle/>
                    <a:p>
                      <a:r>
                        <a:rPr lang="en-US" sz="1000" dirty="0">
                          <a:solidFill>
                            <a:schemeClr val="tx1"/>
                          </a:solidFill>
                        </a:rPr>
                        <a:t>Hellmann Worldwide Logistics </a:t>
                      </a:r>
                    </a:p>
                  </a:txBody>
                  <a:tcPr marL="50294" marR="0" marT="0" marB="0" anchor="ctr"/>
                </a:tc>
                <a:tc>
                  <a:txBody>
                    <a:bodyPr/>
                    <a:lstStyle/>
                    <a:p>
                      <a:pPr marL="0" marR="0" indent="0" algn="l" defTabSz="509412" rtl="0" eaLnBrk="1" fontAlgn="auto" latinLnBrk="0" hangingPunct="1">
                        <a:lnSpc>
                          <a:spcPct val="100000"/>
                        </a:lnSpc>
                        <a:spcBef>
                          <a:spcPts val="0"/>
                        </a:spcBef>
                        <a:spcAft>
                          <a:spcPts val="0"/>
                        </a:spcAft>
                        <a:buClrTx/>
                        <a:buSzTx/>
                        <a:buFontTx/>
                        <a:buNone/>
                        <a:tabLst/>
                        <a:defRPr/>
                      </a:pPr>
                      <a:r>
                        <a:rPr lang="en-US" sz="1000" b="1" dirty="0">
                          <a:latin typeface="+mn-lt"/>
                        </a:rPr>
                        <a:t>Travel &amp; Transportation</a:t>
                      </a:r>
                    </a:p>
                  </a:txBody>
                  <a:tcPr marL="50294" marR="0" marT="0" marB="0" anchor="ctr"/>
                </a:tc>
                <a:tc>
                  <a:txBody>
                    <a:bodyPr/>
                    <a:lstStyle/>
                    <a:p>
                      <a:pPr marL="0" marR="0" indent="0" algn="ctr" defTabSz="509412" rtl="0" eaLnBrk="1" fontAlgn="auto" latinLnBrk="0" hangingPunct="1">
                        <a:lnSpc>
                          <a:spcPct val="100000"/>
                        </a:lnSpc>
                        <a:spcBef>
                          <a:spcPts val="0"/>
                        </a:spcBef>
                        <a:spcAft>
                          <a:spcPts val="0"/>
                        </a:spcAft>
                        <a:buClrTx/>
                        <a:buSzTx/>
                        <a:buFontTx/>
                        <a:buNone/>
                        <a:tabLst/>
                        <a:defRPr/>
                      </a:pPr>
                      <a:r>
                        <a:rPr lang="en-US" sz="1000" dirty="0">
                          <a:latin typeface="+mn-lt"/>
                        </a:rPr>
                        <a:t>Asia</a:t>
                      </a:r>
                      <a:r>
                        <a:rPr lang="en-US" sz="1000" baseline="0" dirty="0">
                          <a:latin typeface="+mn-lt"/>
                        </a:rPr>
                        <a:t> Pacific</a:t>
                      </a:r>
                      <a:endParaRPr lang="en-US" sz="1000" dirty="0">
                        <a:latin typeface="+mn-lt"/>
                      </a:endParaRPr>
                    </a:p>
                  </a:txBody>
                  <a:tcPr marL="50294" marR="0" marT="0" marB="0" anchor="ctr"/>
                </a:tc>
                <a:tc>
                  <a:txBody>
                    <a:bodyPr/>
                    <a:lstStyle/>
                    <a:p>
                      <a:pPr marL="88900" marR="0" lvl="0" indent="-88900" algn="l" defTabSz="914400" rtl="0" eaLnBrk="1" fontAlgn="auto" latinLnBrk="0" hangingPunct="1">
                        <a:lnSpc>
                          <a:spcPts val="1000"/>
                        </a:lnSpc>
                        <a:spcBef>
                          <a:spcPts val="0"/>
                        </a:spcBef>
                        <a:spcAft>
                          <a:spcPts val="400"/>
                        </a:spcAft>
                        <a:buClr>
                          <a:schemeClr val="tx1"/>
                        </a:buClr>
                        <a:buSzPct val="100000"/>
                        <a:buFont typeface="Arial" panose="020B0604020202020204" pitchFamily="34" charset="0"/>
                        <a:buChar char="•"/>
                        <a:tabLst>
                          <a:tab pos="88900" algn="l"/>
                        </a:tabLst>
                        <a:defRPr/>
                      </a:pPr>
                      <a:r>
                        <a:rPr lang="en-US" sz="1000" dirty="0"/>
                        <a:t>Cognos Business Intelligence</a:t>
                      </a:r>
                    </a:p>
                    <a:p>
                      <a:pPr marL="88900" marR="0" lvl="0" indent="-88900" algn="l" defTabSz="914400" rtl="0" eaLnBrk="1" fontAlgn="auto" latinLnBrk="0" hangingPunct="1">
                        <a:lnSpc>
                          <a:spcPts val="1000"/>
                        </a:lnSpc>
                        <a:spcBef>
                          <a:spcPts val="0"/>
                        </a:spcBef>
                        <a:spcAft>
                          <a:spcPts val="400"/>
                        </a:spcAft>
                        <a:buClr>
                          <a:schemeClr val="tx1"/>
                        </a:buClr>
                        <a:buSzPct val="100000"/>
                        <a:buFont typeface="Arial" panose="020B0604020202020204" pitchFamily="34" charset="0"/>
                        <a:buChar char="•"/>
                        <a:tabLst>
                          <a:tab pos="88900" algn="l"/>
                        </a:tabLst>
                        <a:defRPr/>
                      </a:pPr>
                      <a:r>
                        <a:rPr lang="en-US" sz="1000" dirty="0"/>
                        <a:t>Cognos Express</a:t>
                      </a:r>
                    </a:p>
                    <a:p>
                      <a:pPr marL="88900" marR="0" lvl="0" indent="-88900" algn="l" defTabSz="914400" rtl="0" eaLnBrk="1" fontAlgn="auto" latinLnBrk="0" hangingPunct="1">
                        <a:lnSpc>
                          <a:spcPts val="1000"/>
                        </a:lnSpc>
                        <a:spcBef>
                          <a:spcPts val="0"/>
                        </a:spcBef>
                        <a:spcAft>
                          <a:spcPts val="400"/>
                        </a:spcAft>
                        <a:buClr>
                          <a:schemeClr val="tx1"/>
                        </a:buClr>
                        <a:buSzPct val="100000"/>
                        <a:buFont typeface="Arial" panose="020B0604020202020204" pitchFamily="34" charset="0"/>
                        <a:buChar char="•"/>
                        <a:tabLst>
                          <a:tab pos="88900" algn="l"/>
                        </a:tabLst>
                        <a:defRPr/>
                      </a:pPr>
                      <a:r>
                        <a:rPr lang="en-US" sz="1000" dirty="0"/>
                        <a:t>Cognos TM1 </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50294" marR="10478" marT="10802" marB="0" anchor="ctr"/>
                </a:tc>
                <a:tc>
                  <a:txBody>
                    <a:bodyPr/>
                    <a:lstStyle/>
                    <a:p>
                      <a:pPr algn="ctr"/>
                      <a:r>
                        <a:rPr lang="en-US" sz="1000" dirty="0"/>
                        <a:t>10-01-15</a:t>
                      </a:r>
                    </a:p>
                  </a:txBody>
                  <a:tcPr marL="50294" marR="0" marT="0" marB="0" anchor="ctr"/>
                </a:tc>
                <a:tc>
                  <a:txBody>
                    <a:bodyPr/>
                    <a:lstStyle/>
                    <a:p>
                      <a:pPr algn="ctr"/>
                      <a:r>
                        <a:rPr lang="en-US" sz="1000" dirty="0">
                          <a:latin typeface="+mn-lt"/>
                          <a:hlinkClick r:id="rId8"/>
                        </a:rPr>
                        <a:t>Case Study </a:t>
                      </a:r>
                      <a:endParaRPr lang="en-US" sz="1000" dirty="0">
                        <a:latin typeface="+mn-lt"/>
                      </a:endParaRPr>
                    </a:p>
                    <a:p>
                      <a:pPr algn="ctr"/>
                      <a:r>
                        <a:rPr lang="en-US" sz="1000" dirty="0">
                          <a:latin typeface="+mn-lt"/>
                        </a:rPr>
                        <a:t>(slide forthcoming)</a:t>
                      </a:r>
                    </a:p>
                  </a:txBody>
                  <a:tcPr marL="50294" marR="0" marT="0" marB="0" anchor="ctr"/>
                </a:tc>
                <a:extLst>
                  <a:ext uri="{0D108BD9-81ED-4DB2-BD59-A6C34878D82A}">
                    <a16:rowId xmlns:a16="http://schemas.microsoft.com/office/drawing/2014/main" val="10004"/>
                  </a:ext>
                </a:extLst>
              </a:tr>
            </a:tbl>
          </a:graphicData>
        </a:graphic>
      </p:graphicFrame>
      <p:sp>
        <p:nvSpPr>
          <p:cNvPr id="13" name="TextBox 12"/>
          <p:cNvSpPr txBox="1"/>
          <p:nvPr/>
        </p:nvSpPr>
        <p:spPr>
          <a:xfrm>
            <a:off x="2451528" y="210672"/>
            <a:ext cx="3097323" cy="276999"/>
          </a:xfrm>
          <a:prstGeom prst="rect">
            <a:avLst/>
          </a:prstGeom>
          <a:noFill/>
        </p:spPr>
        <p:txBody>
          <a:bodyPr wrap="none" rtlCol="0">
            <a:spAutoFit/>
          </a:bodyPr>
          <a:lstStyle/>
          <a:p>
            <a:r>
              <a:rPr lang="en-US" sz="1200" dirty="0"/>
              <a:t>FOPM Client Reference assets by Industry</a:t>
            </a:r>
          </a:p>
        </p:txBody>
      </p:sp>
      <p:grpSp>
        <p:nvGrpSpPr>
          <p:cNvPr id="9" name="Group 8"/>
          <p:cNvGrpSpPr/>
          <p:nvPr/>
        </p:nvGrpSpPr>
        <p:grpSpPr>
          <a:xfrm>
            <a:off x="6952572" y="269276"/>
            <a:ext cx="1586238" cy="306445"/>
            <a:chOff x="6952572" y="269276"/>
            <a:chExt cx="1586238" cy="306445"/>
          </a:xfrm>
        </p:grpSpPr>
        <p:sp>
          <p:nvSpPr>
            <p:cNvPr id="14" name="TextBox 13"/>
            <p:cNvSpPr txBox="1"/>
            <p:nvPr/>
          </p:nvSpPr>
          <p:spPr>
            <a:xfrm>
              <a:off x="7237500" y="298722"/>
              <a:ext cx="524503" cy="276999"/>
            </a:xfrm>
            <a:prstGeom prst="rect">
              <a:avLst/>
            </a:prstGeom>
            <a:noFill/>
          </p:spPr>
          <p:txBody>
            <a:bodyPr wrap="none" rtlCol="0">
              <a:spAutoFit/>
            </a:bodyPr>
            <a:lstStyle/>
            <a:p>
              <a:r>
                <a:rPr lang="en-US" sz="1200" dirty="0"/>
                <a:t>2016</a:t>
              </a:r>
            </a:p>
          </p:txBody>
        </p:sp>
        <p:sp>
          <p:nvSpPr>
            <p:cNvPr id="15" name="TextBox 14"/>
            <p:cNvSpPr txBox="1"/>
            <p:nvPr/>
          </p:nvSpPr>
          <p:spPr>
            <a:xfrm>
              <a:off x="8014307" y="298722"/>
              <a:ext cx="524503" cy="276999"/>
            </a:xfrm>
            <a:prstGeom prst="rect">
              <a:avLst/>
            </a:prstGeom>
            <a:noFill/>
          </p:spPr>
          <p:txBody>
            <a:bodyPr wrap="none" rtlCol="0">
              <a:spAutoFit/>
            </a:bodyPr>
            <a:lstStyle/>
            <a:p>
              <a:r>
                <a:rPr lang="en-US" sz="1200" dirty="0"/>
                <a:t>2017</a:t>
              </a:r>
            </a:p>
          </p:txBody>
        </p:sp>
        <p:sp>
          <p:nvSpPr>
            <p:cNvPr id="17" name="Star: 5 Points 16"/>
            <p:cNvSpPr/>
            <p:nvPr/>
          </p:nvSpPr>
          <p:spPr>
            <a:xfrm>
              <a:off x="6952572" y="269276"/>
              <a:ext cx="322584" cy="276999"/>
            </a:xfrm>
            <a:prstGeom prst="star5">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Star: 5 Points 17"/>
            <p:cNvSpPr/>
            <p:nvPr/>
          </p:nvSpPr>
          <p:spPr>
            <a:xfrm>
              <a:off x="7726863" y="269277"/>
              <a:ext cx="322584" cy="276999"/>
            </a:xfrm>
            <a:prstGeom prst="star5">
              <a:avLst/>
            </a:prstGeom>
            <a:solidFill>
              <a:srgbClr val="FFFF00"/>
            </a:solidFill>
            <a:ln>
              <a:solidFill>
                <a:srgbClr val="FFFF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 name="Star: 5 Points 19"/>
          <p:cNvSpPr/>
          <p:nvPr/>
        </p:nvSpPr>
        <p:spPr>
          <a:xfrm>
            <a:off x="2154412" y="1498958"/>
            <a:ext cx="272143" cy="181214"/>
          </a:xfrm>
          <a:prstGeom prst="star5">
            <a:avLst/>
          </a:prstGeom>
          <a:solidFill>
            <a:srgbClr val="FFFF00"/>
          </a:solidFill>
          <a:ln>
            <a:solidFill>
              <a:srgbClr val="FFFF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03993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5200" y="4025900"/>
            <a:ext cx="4428000" cy="3121708"/>
          </a:xfrm>
          <a:prstGeom prst="rect">
            <a:avLst/>
          </a:prstGeom>
          <a:noFill/>
          <a:ln>
            <a:noFill/>
          </a:ln>
        </p:spPr>
        <p:txBody>
          <a:bodyPr wrap="square" lIns="0" tIns="0" rIns="0" bIns="0" anchor="t"/>
          <a:lstStyle/>
          <a:p>
            <a:pPr marL="0" marR="0" lvl="0" indent="0" algn="l" defTabSz="914400" rtl="0" eaLnBrk="1" fontAlgn="auto" latinLnBrk="0" hangingPunct="1">
              <a:lnSpc>
                <a:spcPct val="100000"/>
              </a:lnSpc>
              <a:spcBef>
                <a:spcPts val="0"/>
              </a:spcBef>
              <a:spcAft>
                <a:spcPts val="800"/>
              </a:spcAft>
              <a:buClrTx/>
              <a:buSzTx/>
              <a:buFontTx/>
              <a:buNone/>
              <a:tabLst/>
              <a:defRPr lang="en-US"/>
            </a:pPr>
            <a:r>
              <a:rPr lang="en-US" sz="2800" b="1" kern="0" dirty="0">
                <a:solidFill>
                  <a:srgbClr val="00639C"/>
                </a:solidFill>
                <a:latin typeface="Arial" panose="020B0604020202020204" pitchFamily="34" charset="0"/>
                <a:ea typeface="Lubalin Demi for IBM" charset="77"/>
                <a:cs typeface="Arial" panose="020B0604020202020204" pitchFamily="34" charset="0"/>
              </a:rPr>
              <a:t>Telenet</a:t>
            </a:r>
            <a:endPar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endParaRPr>
          </a:p>
          <a:p>
            <a:pPr marL="0" marR="0" lvl="0" indent="0" algn="l" defTabSz="914400" rtl="0" eaLnBrk="1" fontAlgn="auto" latinLnBrk="0" hangingPunct="1">
              <a:lnSpc>
                <a:spcPct val="100000"/>
              </a:lnSpc>
              <a:spcBef>
                <a:spcPts val="0"/>
              </a:spcBef>
              <a:spcAft>
                <a:spcPts val="800"/>
              </a:spcAft>
              <a:buClrTx/>
              <a:buSzTx/>
              <a:buFontTx/>
              <a:buNone/>
              <a:tabLst/>
              <a:defRPr lang="en-US"/>
            </a:pPr>
            <a:r>
              <a:rPr lang="en-US" sz="2400" b="1" kern="0" dirty="0">
                <a:solidFill>
                  <a:srgbClr val="00AFD8"/>
                </a:solidFill>
                <a:latin typeface="Arial" panose="020B0604020202020204" pitchFamily="34" charset="0"/>
                <a:ea typeface="Lubalin Demi for IBM" charset="77"/>
                <a:cs typeface="Arial" panose="020B0604020202020204" pitchFamily="34" charset="0"/>
              </a:rPr>
              <a:t>Harmonizing KPIs in a central dashboard with IBM Analytics</a:t>
            </a:r>
            <a:endParaRPr kumimoji="0" lang="en-US" sz="2800" b="1" i="0" u="none" strike="noStrike" kern="0" cap="none" spc="0" normalizeH="0" baseline="0" noProof="0" dirty="0">
              <a:ln>
                <a:noFill/>
              </a:ln>
              <a:solidFill>
                <a:srgbClr val="00639C"/>
              </a:solidFill>
              <a:effectLst/>
              <a:uLnTx/>
              <a:uFillTx/>
              <a:latin typeface="Arial" panose="020B0604020202020204" pitchFamily="34" charset="0"/>
              <a:ea typeface="Lubalin Demi for IBM" charset="77"/>
              <a:cs typeface="Arial" panose="020B0604020202020204" pitchFamily="34" charset="0"/>
            </a:endParaRPr>
          </a:p>
        </p:txBody>
      </p:sp>
      <p:sp>
        <p:nvSpPr>
          <p:cNvPr id="4" name="TextBox 4"/>
          <p:cNvSpPr txBox="1"/>
          <p:nvPr/>
        </p:nvSpPr>
        <p:spPr>
          <a:xfrm>
            <a:off x="5173199" y="1321885"/>
            <a:ext cx="3929526" cy="1155679"/>
          </a:xfrm>
          <a:prstGeom prst="rect">
            <a:avLst/>
          </a:prstGeom>
          <a:noFill/>
          <a:ln>
            <a:noFill/>
          </a:ln>
        </p:spPr>
        <p:txBody>
          <a:bodyPr wrap="square" lIns="0" tIns="0" rIns="0" bIns="0" anchor="t"/>
          <a:lstStyle/>
          <a:p>
            <a:pPr marL="0" marR="0" lvl="0" indent="0" algn="l" defTabSz="914400" rtl="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Business challenge</a:t>
            </a:r>
          </a:p>
          <a:p>
            <a:pPr marL="0" marR="0" lvl="0" indent="0" algn="l" defTabSz="914400" rtl="0" eaLnBrk="1" fontAlgn="auto" latinLnBrk="0" hangingPunct="1">
              <a:lnSpc>
                <a:spcPct val="100000"/>
              </a:lnSpc>
              <a:spcBef>
                <a:spcPts val="0"/>
              </a:spcBef>
              <a:spcAft>
                <a:spcPts val="400"/>
              </a:spcAft>
              <a:buClrTx/>
              <a:buSzTx/>
              <a:buFontTx/>
              <a:buNone/>
              <a:tabLst/>
              <a:defRPr lang="en-US"/>
            </a:pPr>
            <a:r>
              <a:rPr lang="en-US" sz="1000" dirty="0">
                <a:latin typeface="Arial" charset="0"/>
                <a:ea typeface="Arial" charset="0"/>
                <a:cs typeface="Arial" charset="0"/>
              </a:rPr>
              <a:t>Telenet, the largest provider of cable broadband services in Belgium, was tired of consolidating its different systems, and consequently different data definitions, presentations and more, into a single report. The result was often a misaligned representation of </a:t>
            </a:r>
            <a:r>
              <a:rPr lang="en-US" sz="1000" dirty="0" err="1">
                <a:latin typeface="Arial" charset="0"/>
                <a:ea typeface="Arial" charset="0"/>
                <a:cs typeface="Arial" charset="0"/>
              </a:rPr>
              <a:t>Telenet's</a:t>
            </a:r>
            <a:r>
              <a:rPr lang="en-US" sz="1000" dirty="0">
                <a:latin typeface="Arial" charset="0"/>
                <a:ea typeface="Arial" charset="0"/>
                <a:cs typeface="Arial" charset="0"/>
              </a:rPr>
              <a:t> KPIs.</a:t>
            </a:r>
            <a:endParaRPr kumimoji="0" lang="en-US" sz="1000" b="1" i="0" u="none" strike="noStrike" kern="50" cap="none" spc="0" normalizeH="0" baseline="0" noProof="0" dirty="0">
              <a:ln>
                <a:noFill/>
              </a:ln>
              <a:solidFill>
                <a:sysClr val="windowText" lastClr="000000"/>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500"/>
              </a:spcAft>
              <a:buClrTx/>
              <a:buSzTx/>
              <a:buFontTx/>
              <a:buNone/>
              <a:tabLst/>
              <a:defRPr lang="en-US"/>
            </a:pPr>
            <a:endParaRPr kumimoji="0" lang="en-GB" sz="1000" b="0" i="0" u="none" strike="noStrike" kern="50" cap="none" spc="0" normalizeH="0" baseline="0" noProof="0" dirty="0">
              <a:ln>
                <a:noFill/>
              </a:ln>
              <a:solidFill>
                <a:sysClr val="windowText" lastClr="000000"/>
              </a:solidFill>
              <a:effectLst/>
              <a:uLnTx/>
              <a:uFillTx/>
              <a:latin typeface="Arial"/>
              <a:ea typeface="Arial Unicode MS"/>
              <a:cs typeface="Tahoma"/>
            </a:endParaRPr>
          </a:p>
          <a:p>
            <a:pPr marL="0" marR="0" lvl="0" indent="0" algn="l" defTabSz="914400" rtl="0" eaLnBrk="1" fontAlgn="auto" latinLnBrk="0" hangingPunct="1">
              <a:lnSpc>
                <a:spcPct val="100000"/>
              </a:lnSpc>
              <a:spcBef>
                <a:spcPts val="0"/>
              </a:spcBef>
              <a:spcAft>
                <a:spcPts val="500"/>
              </a:spcAft>
              <a:buClrTx/>
              <a:buSzTx/>
              <a:buFontTx/>
              <a:buNone/>
              <a:tabLst/>
              <a:defRPr lang="en-US"/>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DejaVu Sans"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500"/>
              </a:spcAft>
              <a:buClrTx/>
              <a:buSzTx/>
              <a:buFontTx/>
              <a:buNone/>
              <a:tabLst/>
              <a:defRPr lang="en-US"/>
            </a:pPr>
            <a:br>
              <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b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charset="0"/>
              <a:cs typeface="Arial" panose="020B0604020202020204" pitchFamily="34" charset="0"/>
            </a:endParaRPr>
          </a:p>
        </p:txBody>
      </p:sp>
      <p:sp>
        <p:nvSpPr>
          <p:cNvPr id="5" name="TextBox 5"/>
          <p:cNvSpPr txBox="1"/>
          <p:nvPr/>
        </p:nvSpPr>
        <p:spPr>
          <a:xfrm>
            <a:off x="5173200" y="2408395"/>
            <a:ext cx="3929525" cy="1158172"/>
          </a:xfrm>
          <a:prstGeom prst="rect">
            <a:avLst/>
          </a:prstGeom>
          <a:noFill/>
          <a:ln>
            <a:noFill/>
          </a:ln>
        </p:spPr>
        <p:txBody>
          <a:bodyPr wrap="square" lIns="0" tIns="0" rIns="0" bIns="0" anchor="t"/>
          <a:lstStyle/>
          <a:p>
            <a:pPr marL="0" marR="0" lvl="0" indent="0" algn="l" defTabSz="914400" rtl="0" eaLnBrk="1" fontAlgn="auto" latinLnBrk="0" hangingPunct="1">
              <a:lnSpc>
                <a:spcPct val="100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Transformation</a:t>
            </a:r>
          </a:p>
          <a:p>
            <a:pPr lvl="0">
              <a:spcAft>
                <a:spcPts val="400"/>
              </a:spcAft>
              <a:defRPr lang="en-US"/>
            </a:pPr>
            <a:r>
              <a:rPr lang="en-US" sz="1000" dirty="0">
                <a:latin typeface="Arial" charset="0"/>
                <a:ea typeface="Arial" charset="0"/>
                <a:cs typeface="Arial" charset="0"/>
              </a:rPr>
              <a:t>But with the help of IBM Cognos TM1, Telenet now has a central KPI dashboard and presentation layer, based on common definitions and centrally published numbers so that everybody is on the same page.</a:t>
            </a:r>
            <a:endParaRPr kumimoji="0" lang="en-US" sz="1000" b="1" i="0" u="none" strike="noStrike" kern="0" cap="none" spc="0" normalizeH="0" baseline="0" noProof="0" dirty="0">
              <a:ln>
                <a:noFill/>
              </a:ln>
              <a:solidFill>
                <a:srgbClr val="FFFFFF"/>
              </a:solidFill>
              <a:effectLst/>
              <a:uLnTx/>
              <a:uFillTx/>
              <a:latin typeface="Arial" charset="0"/>
              <a:ea typeface="Arial" charset="0"/>
              <a:cs typeface="Arial" charset="0"/>
            </a:endParaRPr>
          </a:p>
        </p:txBody>
      </p:sp>
      <p:sp>
        <p:nvSpPr>
          <p:cNvPr id="8" name="TextBox 8"/>
          <p:cNvSpPr txBox="1"/>
          <p:nvPr/>
        </p:nvSpPr>
        <p:spPr>
          <a:xfrm>
            <a:off x="2815200" y="6154994"/>
            <a:ext cx="4428000" cy="914868"/>
          </a:xfrm>
          <a:prstGeom prst="rect">
            <a:avLst/>
          </a:prstGeom>
          <a:noFill/>
          <a:ln>
            <a:noFill/>
          </a:ln>
        </p:spPr>
        <p:txBody>
          <a:bodyPr wrap="square" lIns="0" tIns="0" rIns="0" bIns="0" anchor="t"/>
          <a:lstStyle/>
          <a:p>
            <a:r>
              <a:rPr lang="en-US" sz="1000" b="1" dirty="0">
                <a:latin typeface="Arial" charset="0"/>
                <a:ea typeface="Arial" charset="0"/>
                <a:cs typeface="Arial" charset="0"/>
              </a:rPr>
              <a:t>Telenet Group</a:t>
            </a:r>
            <a:r>
              <a:rPr lang="en-US" sz="1000" dirty="0">
                <a:latin typeface="Arial" charset="0"/>
                <a:ea typeface="Arial" charset="0"/>
                <a:cs typeface="Arial" charset="0"/>
              </a:rPr>
              <a:t> is the largest provider of cable broadband services in Belgium. Its business comprises the provision of analog and digital cable television, fixed and mobile telephone services, primarily to residential customers in Flanders and Brussels.</a:t>
            </a:r>
          </a:p>
        </p:txBody>
      </p:sp>
      <p:sp>
        <p:nvSpPr>
          <p:cNvPr id="9" name="TextBox 9"/>
          <p:cNvSpPr txBox="1"/>
          <p:nvPr/>
        </p:nvSpPr>
        <p:spPr>
          <a:xfrm>
            <a:off x="457200" y="7325462"/>
            <a:ext cx="2070000" cy="0"/>
          </a:xfrm>
          <a:prstGeom prst="rect">
            <a:avLst/>
          </a:prstGeom>
          <a:noFill/>
          <a:ln>
            <a:noFill/>
          </a:ln>
        </p:spPr>
        <p:txBody>
          <a:bodyPr wrap="square" lIns="0" tIns="0" rIns="0" bIns="0" anchor="t"/>
          <a:lstStyle/>
          <a:p>
            <a:pPr marL="0" marR="0" lvl="0" indent="0" algn="l" defTabSz="914400" rtl="0" eaLnBrk="1" fontAlgn="auto" latinLnBrk="0" hangingPunct="1">
              <a:lnSpc>
                <a:spcPts val="1300"/>
              </a:lnSpc>
              <a:spcBef>
                <a:spcPts val="0"/>
              </a:spcBef>
              <a:spcAft>
                <a:spcPts val="0"/>
              </a:spcAft>
              <a:buClrTx/>
              <a:buSzTx/>
              <a:buFontTx/>
              <a:buNone/>
              <a:tabLst/>
              <a:defRPr lang="en-US"/>
            </a:pPr>
            <a:endParaRPr kumimoji="0" lang="en-US" sz="950" b="0" i="0" u="none" strike="noStrike" kern="0" cap="none" spc="-14" normalizeH="0" baseline="0" noProof="0">
              <a:ln>
                <a:noFill/>
              </a:ln>
              <a:solidFill>
                <a:srgbClr val="EC008B"/>
              </a:solidFill>
              <a:effectLst/>
              <a:uLnTx/>
              <a:uFillTx/>
              <a:latin typeface="Times New Roman" charset="77"/>
              <a:ea typeface="Times New Roman" charset="77"/>
              <a:cs typeface="Times New Roman" charset="77"/>
            </a:endParaRPr>
          </a:p>
        </p:txBody>
      </p:sp>
      <p:graphicFrame>
        <p:nvGraphicFramePr>
          <p:cNvPr id="10" name="Table 10"/>
          <p:cNvGraphicFramePr/>
          <p:nvPr>
            <p:extLst/>
          </p:nvPr>
        </p:nvGraphicFramePr>
        <p:xfrm>
          <a:off x="457200" y="4025900"/>
          <a:ext cx="1922206" cy="3009349"/>
        </p:xfrm>
        <a:graphic>
          <a:graphicData uri="http://schemas.openxmlformats.org/drawingml/2006/table">
            <a:tbl>
              <a:tblPr/>
              <a:tblGrid>
                <a:gridCol w="1922206">
                  <a:extLst>
                    <a:ext uri="{9D8B030D-6E8A-4147-A177-3AD203B41FA5}">
                      <a16:colId xmlns:a16="http://schemas.microsoft.com/office/drawing/2014/main" val="20000"/>
                    </a:ext>
                  </a:extLst>
                </a:gridCol>
              </a:tblGrid>
              <a:tr h="513443">
                <a:tc>
                  <a:txBody>
                    <a:bodyPr/>
                    <a:lstStyle/>
                    <a:p>
                      <a:pPr marL="0" marR="50800" lvl="0" indent="50800">
                        <a:lnSpc>
                          <a:spcPct val="100000"/>
                        </a:lnSpc>
                        <a:spcBef>
                          <a:spcPts val="400"/>
                        </a:spcBef>
                        <a:spcAft>
                          <a:spcPts val="600"/>
                        </a:spcAft>
                        <a:defRPr lang="en-US"/>
                      </a:pPr>
                      <a:r>
                        <a:rPr sz="1400" b="1" dirty="0">
                          <a:solidFill>
                            <a:srgbClr val="00639C"/>
                          </a:solidFill>
                          <a:latin typeface="Arial" panose="020B0604020202020204" pitchFamily="34" charset="0"/>
                          <a:ea typeface="Lubalin Demi for IBM" charset="77"/>
                          <a:cs typeface="Arial" panose="020B0604020202020204" pitchFamily="34" charset="0"/>
                        </a:rPr>
                        <a:t>Business benefits:</a:t>
                      </a:r>
                    </a:p>
                  </a:txBody>
                  <a:tcPr marL="0" marR="0" marT="0" marB="0">
                    <a:lnL w="0" cmpd="sng">
                      <a:noFill/>
                      <a:prstDash val="solid"/>
                    </a:lnL>
                    <a:lnR w="0" cmpd="sng">
                      <a:noFill/>
                      <a:prstDash val="solid"/>
                    </a:lnR>
                    <a:lnT w="0" cmpd="sng">
                      <a:noFill/>
                      <a:prstDash val="solid"/>
                    </a:lnT>
                    <a:lnB w="12700" cmpd="sng">
                      <a:noFill/>
                      <a:prstDash val="solid"/>
                    </a:lnB>
                  </a:tcPr>
                </a:tc>
                <a:extLst>
                  <a:ext uri="{0D108BD9-81ED-4DB2-BD59-A6C34878D82A}">
                    <a16:rowId xmlns:a16="http://schemas.microsoft.com/office/drawing/2014/main" val="10000"/>
                  </a:ext>
                </a:extLst>
              </a:tr>
              <a:tr h="228600">
                <a:tc>
                  <a:txBody>
                    <a:bodyPr/>
                    <a:lstStyle/>
                    <a:p>
                      <a:pPr marL="50800" marR="50800" lvl="0" indent="0">
                        <a:lnSpc>
                          <a:spcPct val="100000"/>
                        </a:lnSpc>
                        <a:spcAft>
                          <a:spcPts val="600"/>
                        </a:spcAft>
                        <a:defRPr lang="en-US"/>
                      </a:pPr>
                      <a:r>
                        <a:rPr lang="en-US" sz="1200" b="1" baseline="0" dirty="0">
                          <a:solidFill>
                            <a:srgbClr val="00AFD8"/>
                          </a:solidFill>
                          <a:latin typeface="Arial" panose="020B0604020202020204" pitchFamily="34" charset="0"/>
                          <a:ea typeface="HelvNeue Bold for IBM" charset="77"/>
                          <a:cs typeface="Arial" panose="020B0604020202020204" pitchFamily="34" charset="0"/>
                        </a:rPr>
                        <a:t>Single</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1"/>
                  </a:ext>
                </a:extLst>
              </a:tr>
              <a:tr h="44125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US" altLang="en-US" sz="1000" dirty="0">
                          <a:latin typeface="Arial" panose="020B0604020202020204" pitchFamily="34" charset="0"/>
                          <a:cs typeface="Arial" panose="020B0604020202020204" pitchFamily="34" charset="0"/>
                        </a:rPr>
                        <a:t>Source of truth</a:t>
                      </a: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2"/>
                  </a:ext>
                </a:extLst>
              </a:tr>
              <a:tr h="211893">
                <a:tc>
                  <a:txBody>
                    <a:bodyPr/>
                    <a:lstStyle/>
                    <a:p>
                      <a:pPr marL="50800" marR="50800" lvl="0" indent="0">
                        <a:lnSpc>
                          <a:spcPct val="100000"/>
                        </a:lnSpc>
                        <a:spcAft>
                          <a:spcPts val="600"/>
                        </a:spcAft>
                        <a:defRPr lang="en-US"/>
                      </a:pPr>
                      <a:r>
                        <a:rPr lang="en-US" sz="1200" b="1" baseline="0" dirty="0">
                          <a:solidFill>
                            <a:srgbClr val="00AFD8"/>
                          </a:solidFill>
                          <a:latin typeface="Arial" panose="020B0604020202020204" pitchFamily="34" charset="0"/>
                          <a:ea typeface="HelvNeue Bold for IBM" charset="77"/>
                          <a:cs typeface="Arial" panose="020B0604020202020204" pitchFamily="34" charset="0"/>
                        </a:rPr>
                        <a:t>Clear</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3"/>
                  </a:ext>
                </a:extLst>
              </a:tr>
              <a:tr h="567683">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US" altLang="en-US" sz="1000" dirty="0">
                          <a:solidFill>
                            <a:schemeClr val="tx1"/>
                          </a:solidFill>
                          <a:latin typeface="Arial" panose="020B0604020202020204" pitchFamily="34" charset="0"/>
                          <a:ea typeface="+mn-ea"/>
                          <a:cs typeface="Arial" panose="020B0604020202020204" pitchFamily="34" charset="0"/>
                        </a:rPr>
                        <a:t>Definitions and centrally published numbers</a:t>
                      </a: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4"/>
                  </a:ext>
                </a:extLst>
              </a:tr>
              <a:tr h="182880">
                <a:tc>
                  <a:txBody>
                    <a:bodyPr/>
                    <a:lstStyle/>
                    <a:p>
                      <a:pPr marL="50800" marR="50800" lvl="0" indent="0">
                        <a:lnSpc>
                          <a:spcPct val="100000"/>
                        </a:lnSpc>
                        <a:spcAft>
                          <a:spcPts val="600"/>
                        </a:spcAft>
                        <a:defRPr lang="en-US"/>
                      </a:pPr>
                      <a:r>
                        <a:rPr lang="en-US" sz="1200" b="1" dirty="0">
                          <a:solidFill>
                            <a:srgbClr val="00AFD8"/>
                          </a:solidFill>
                          <a:latin typeface="Arial" panose="020B0604020202020204" pitchFamily="34" charset="0"/>
                          <a:ea typeface="HelvNeue Bold for IBM" charset="77"/>
                          <a:cs typeface="Arial" panose="020B0604020202020204" pitchFamily="34" charset="0"/>
                        </a:rPr>
                        <a:t>Mobile</a:t>
                      </a:r>
                      <a:endParaRPr sz="1200" b="1" dirty="0">
                        <a:solidFill>
                          <a:srgbClr val="00AFD8"/>
                        </a:solidFill>
                        <a:latin typeface="Arial" panose="020B0604020202020204" pitchFamily="34" charset="0"/>
                        <a:ea typeface="HelvNeue Bold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5"/>
                  </a:ext>
                </a:extLst>
              </a:tr>
              <a:tr h="863600">
                <a:tc>
                  <a:txBody>
                    <a:bodyPr/>
                    <a:lstStyle/>
                    <a:p>
                      <a:pPr marL="50800" marR="50800" lvl="0" indent="0" algn="l" defTabSz="914400" rtl="0" eaLnBrk="1" fontAlgn="auto" latinLnBrk="0" hangingPunct="1">
                        <a:lnSpc>
                          <a:spcPct val="100000"/>
                        </a:lnSpc>
                        <a:spcBef>
                          <a:spcPts val="0"/>
                        </a:spcBef>
                        <a:spcAft>
                          <a:spcPts val="400"/>
                        </a:spcAft>
                        <a:buClrTx/>
                        <a:buSzTx/>
                        <a:buFontTx/>
                        <a:buNone/>
                        <a:tabLst/>
                        <a:defRPr lang="en-US"/>
                      </a:pPr>
                      <a:r>
                        <a:rPr lang="en-US" altLang="en-US" sz="1000" dirty="0">
                          <a:solidFill>
                            <a:schemeClr val="tx1"/>
                          </a:solidFill>
                          <a:latin typeface="Arial" panose="020B0604020202020204" pitchFamily="34" charset="0"/>
                          <a:cs typeface="Arial" panose="020B0604020202020204" pitchFamily="34" charset="0"/>
                        </a:rPr>
                        <a:t>Enabled to people can access the data everywhere at any time</a:t>
                      </a:r>
                      <a:endParaRPr lang="en-US" altLang="en-US" sz="1000" dirty="0">
                        <a:latin typeface="Arial" panose="020B0604020202020204" pitchFamily="34" charset="0"/>
                        <a:cs typeface="Arial" panose="020B0604020202020204" pitchFamily="34" charset="0"/>
                      </a:endParaRPr>
                    </a:p>
                    <a:p>
                      <a:pPr marL="50800" marR="50800" lvl="0" indent="0" algn="l" defTabSz="914400" rtl="0" eaLnBrk="1" fontAlgn="auto" latinLnBrk="0" hangingPunct="1">
                        <a:lnSpc>
                          <a:spcPct val="100000"/>
                        </a:lnSpc>
                        <a:spcBef>
                          <a:spcPts val="0"/>
                        </a:spcBef>
                        <a:spcAft>
                          <a:spcPts val="400"/>
                        </a:spcAft>
                        <a:buClrTx/>
                        <a:buSzTx/>
                        <a:buFontTx/>
                        <a:buNone/>
                        <a:tabLst/>
                        <a:defRPr lang="en-US"/>
                      </a:pPr>
                      <a:endParaRPr lang="en-US" altLang="en-US" sz="1000" dirty="0">
                        <a:solidFill>
                          <a:schemeClr val="tx1"/>
                        </a:solidFill>
                        <a:latin typeface="Arial" panose="020B0604020202020204" pitchFamily="34" charset="0"/>
                        <a:ea typeface="MS PGothic" pitchFamily="34" charset="-128"/>
                        <a:cs typeface="Arial" panose="020B0604020202020204" pitchFamily="34" charset="0"/>
                      </a:endParaRPr>
                    </a:p>
                    <a:p>
                      <a:pPr marL="50800" marR="50800" lvl="0" indent="0">
                        <a:lnSpc>
                          <a:spcPct val="100000"/>
                        </a:lnSpc>
                        <a:spcAft>
                          <a:spcPts val="400"/>
                        </a:spcAft>
                        <a:defRPr lang="en-US"/>
                      </a:pPr>
                      <a:endParaRPr sz="1000" dirty="0">
                        <a:solidFill>
                          <a:srgbClr val="59595B"/>
                        </a:solidFill>
                        <a:latin typeface="Arial" panose="020B0604020202020204" pitchFamily="34" charset="0"/>
                        <a:ea typeface="HelvNeue Light for IBM" charset="77"/>
                        <a:cs typeface="Arial" panose="020B0604020202020204" pitchFamily="34" charset="0"/>
                      </a:endParaRPr>
                    </a:p>
                  </a:txBody>
                  <a:tcPr marL="0" marR="0" marT="0" marB="0">
                    <a:lnL w="12700" cmpd="sng">
                      <a:noFill/>
                      <a:prstDash val="solid"/>
                    </a:lnL>
                    <a:lnR w="0" cmpd="sng">
                      <a:noFill/>
                      <a:prstDash val="solid"/>
                    </a:lnR>
                    <a:lnT w="12700" cmpd="sng">
                      <a:noFill/>
                      <a:prstDash val="solid"/>
                    </a:lnT>
                    <a:lnB w="12700" cmpd="sng">
                      <a:noFill/>
                      <a:prstDash val="solid"/>
                    </a:lnB>
                  </a:tcPr>
                </a:tc>
                <a:extLst>
                  <a:ext uri="{0D108BD9-81ED-4DB2-BD59-A6C34878D82A}">
                    <a16:rowId xmlns:a16="http://schemas.microsoft.com/office/drawing/2014/main" val="10006"/>
                  </a:ext>
                </a:extLst>
              </a:tr>
            </a:tbl>
          </a:graphicData>
        </a:graphic>
      </p:graphicFrame>
      <p:sp>
        <p:nvSpPr>
          <p:cNvPr id="11" name="TextBox 8"/>
          <p:cNvSpPr txBox="1"/>
          <p:nvPr/>
        </p:nvSpPr>
        <p:spPr>
          <a:xfrm>
            <a:off x="7569999" y="4201973"/>
            <a:ext cx="2070000" cy="975334"/>
          </a:xfrm>
          <a:prstGeom prst="rect">
            <a:avLst/>
          </a:prstGeom>
          <a:solidFill>
            <a:srgbClr val="00AFD9"/>
          </a:solidFill>
          <a:ln>
            <a:noFill/>
          </a:ln>
        </p:spPr>
        <p:txBody>
          <a:bodyPr wrap="square" lIns="101600" tIns="101600" rIns="101600" bIns="101600" anchor="t"/>
          <a:lstStyle/>
          <a:p>
            <a:pPr marL="0" marR="0" lvl="0" indent="0" algn="l" defTabSz="914400" rtl="0" eaLnBrk="1" fontAlgn="auto" latinLnBrk="0" hangingPunct="1">
              <a:lnSpc>
                <a:spcPts val="1000"/>
              </a:lnSpc>
              <a:spcBef>
                <a:spcPts val="0"/>
              </a:spcBef>
              <a:spcAft>
                <a:spcPts val="400"/>
              </a:spcAft>
              <a:buClrTx/>
              <a:buSzTx/>
              <a:buFontTx/>
              <a:buNone/>
              <a:tabLst/>
              <a:defRPr lang="en-US"/>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Lubalin Demi for IBM" charset="77"/>
                <a:cs typeface="Arial" panose="020B0604020202020204" pitchFamily="34" charset="0"/>
              </a:rPr>
              <a:t>Solution components</a:t>
            </a: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 typeface="Arial" charset="0"/>
              <a:buChar char="•"/>
              <a:tabLst/>
              <a:defRPr/>
            </a:pP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 IBM Cognos TM1</a:t>
            </a:r>
          </a:p>
          <a:p>
            <a:pPr marL="0" marR="0" lvl="0" indent="0" algn="l" defTabSz="914400" rtl="0" eaLnBrk="1" fontAlgn="auto" latinLnBrk="0" hangingPunct="1">
              <a:lnSpc>
                <a:spcPct val="100000"/>
              </a:lnSpc>
              <a:spcBef>
                <a:spcPct val="0"/>
              </a:spcBef>
              <a:spcAft>
                <a:spcPts val="0"/>
              </a:spcAft>
              <a:buClrTx/>
              <a:buSzTx/>
              <a:buFont typeface="Arial" charset="0"/>
              <a:buChar char="•"/>
              <a:tabLst/>
              <a:defRPr/>
            </a:pPr>
            <a:r>
              <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rPr>
              <a:t> </a:t>
            </a:r>
            <a:r>
              <a:rPr lang="en-US" altLang="en-US" sz="1000" kern="0" noProof="0" dirty="0">
                <a:solidFill>
                  <a:sysClr val="windowText" lastClr="000000"/>
                </a:solidFill>
                <a:latin typeface="Arial" panose="020B0604020202020204" pitchFamily="34" charset="0"/>
                <a:ea typeface="Arial Unicode MS" charset="0"/>
                <a:cs typeface="Arial" panose="020B0604020202020204" pitchFamily="34" charset="0"/>
              </a:rPr>
              <a:t>IBM Cognos Business Intelligence Reporting</a:t>
            </a: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 typeface="Arial" charset="0"/>
              <a:buChar char="•"/>
              <a:tabLst/>
              <a:defRPr/>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000" b="0" i="0" u="none" strike="noStrike" kern="0" cap="none" spc="0" normalizeH="0" baseline="30000" noProof="0" dirty="0">
              <a:ln>
                <a:noFill/>
              </a:ln>
              <a:solidFill>
                <a:sysClr val="windowText" lastClr="000000"/>
              </a:solidFill>
              <a:effectLst/>
              <a:uLnTx/>
              <a:uFillTx/>
              <a:latin typeface="Arial" pitchFamily="34" charset="0"/>
              <a:ea typeface="Arial Unicode MS"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30000" noProof="0" dirty="0">
              <a:ln>
                <a:noFill/>
              </a:ln>
              <a:solidFill>
                <a:sysClr val="windowText" lastClr="000000"/>
              </a:solidFill>
              <a:effectLst/>
              <a:uLnTx/>
              <a:uFillTx/>
              <a:latin typeface="Arial" pitchFamily="34" charset="0"/>
              <a:ea typeface="Arial Unicode MS"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S PGothic" pitchFamily="34" charset="-128"/>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prstClr val="white"/>
              </a:buClr>
              <a:buSzTx/>
              <a:buFont typeface="Arial" charset="0"/>
              <a:buChar char="•"/>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prstClr val="white"/>
              </a:buClr>
              <a:buSzTx/>
              <a:buFont typeface="Arial" charset="0"/>
              <a:buChar char="•"/>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prstClr val="white"/>
              </a:buClr>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prstClr val="white"/>
              </a:buClr>
              <a:buSzTx/>
              <a:buFont typeface="Arial" charset="0"/>
              <a:buChar char="•"/>
              <a:tabLst/>
              <a:defRPr/>
            </a:pPr>
            <a:endParaRPr kumimoji="0" lang="en-US"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Arial Unicode MS"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prstClr val="white"/>
              </a:buClr>
              <a:buSzTx/>
              <a:buFont typeface="Arial" charset="0"/>
              <a:buChar char="•"/>
              <a:tabLst/>
              <a:defRPr/>
            </a:pPr>
            <a:endParaRPr kumimoji="0" lang="en-GB" alt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4294834" y="495256"/>
            <a:ext cx="175673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kern="0" dirty="0">
                <a:solidFill>
                  <a:sysClr val="windowText" lastClr="000000"/>
                </a:solidFill>
                <a:latin typeface="Arial" panose="020B0604020202020204" pitchFamily="34" charset="0"/>
                <a:cs typeface="Arial" panose="020B0604020202020204" pitchFamily="34" charset="0"/>
              </a:rPr>
              <a:t>Telecommunications</a:t>
            </a:r>
            <a:endPar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6" name="Rectangle 2"/>
          <p:cNvSpPr>
            <a:spLocks noChangeArrowheads="1"/>
          </p:cNvSpPr>
          <p:nvPr/>
        </p:nvSpPr>
        <p:spPr bwMode="auto">
          <a:xfrm>
            <a:off x="622199" y="1093679"/>
            <a:ext cx="225792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 name="TextBox 13"/>
          <p:cNvSpPr txBox="1"/>
          <p:nvPr/>
        </p:nvSpPr>
        <p:spPr>
          <a:xfrm>
            <a:off x="8091206" y="5440131"/>
            <a:ext cx="2308705" cy="276999"/>
          </a:xfrm>
          <a:prstGeom prst="rect">
            <a:avLst/>
          </a:prstGeom>
          <a:noFill/>
        </p:spPr>
        <p:txBody>
          <a:bodyPr wrap="square" rtlCol="0">
            <a:spAutoFit/>
          </a:bodyPr>
          <a:lstStyle/>
          <a:p>
            <a:r>
              <a:rPr lang="en-US" sz="1200" dirty="0">
                <a:hlinkClick r:id="rId3"/>
              </a:rPr>
              <a:t>Telenet Video</a:t>
            </a:r>
            <a:endParaRPr lang="en-US" sz="1200" dirty="0"/>
          </a:p>
        </p:txBody>
      </p:sp>
      <p:pic>
        <p:nvPicPr>
          <p:cNvPr id="17" name="Picture 16"/>
          <p:cNvPicPr>
            <a:picLocks noChangeAspect="1"/>
          </p:cNvPicPr>
          <p:nvPr/>
        </p:nvPicPr>
        <p:blipFill>
          <a:blip r:embed="rId4"/>
          <a:stretch>
            <a:fillRect/>
          </a:stretch>
        </p:blipFill>
        <p:spPr>
          <a:xfrm>
            <a:off x="7935645" y="5731556"/>
            <a:ext cx="1309914" cy="738569"/>
          </a:xfrm>
          <a:prstGeom prst="rect">
            <a:avLst/>
          </a:prstGeom>
        </p:spPr>
      </p:pic>
      <p:pic>
        <p:nvPicPr>
          <p:cNvPr id="7" name="Picture 6"/>
          <p:cNvPicPr>
            <a:picLocks noChangeAspect="1"/>
          </p:cNvPicPr>
          <p:nvPr/>
        </p:nvPicPr>
        <p:blipFill>
          <a:blip r:embed="rId5"/>
          <a:stretch>
            <a:fillRect/>
          </a:stretch>
        </p:blipFill>
        <p:spPr>
          <a:xfrm>
            <a:off x="399356" y="1103168"/>
            <a:ext cx="4504889" cy="2632520"/>
          </a:xfrm>
          <a:prstGeom prst="rect">
            <a:avLst/>
          </a:prstGeom>
        </p:spPr>
      </p:pic>
      <p:sp>
        <p:nvSpPr>
          <p:cNvPr id="25" name="TextBox 6"/>
          <p:cNvSpPr txBox="1"/>
          <p:nvPr/>
        </p:nvSpPr>
        <p:spPr>
          <a:xfrm>
            <a:off x="383672" y="2642016"/>
            <a:ext cx="3991467" cy="896753"/>
          </a:xfrm>
          <a:prstGeom prst="rect">
            <a:avLst/>
          </a:prstGeom>
          <a:solidFill>
            <a:schemeClr val="bg1">
              <a:alpha val="90000"/>
            </a:schemeClr>
          </a:solidFill>
          <a:ln>
            <a:noFill/>
          </a:ln>
        </p:spPr>
        <p:txBody>
          <a:bodyPr wrap="square" lIns="72000" tIns="72000" rIns="72000" bIns="72000" anchor="t"/>
          <a:lstStyle/>
          <a:p>
            <a:pPr lvl="0">
              <a:defRPr/>
            </a:pPr>
            <a:r>
              <a:rPr kumimoji="0" lang="en-US" sz="1200" b="1" i="1"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t>
            </a:r>
            <a:r>
              <a:rPr lang="en-US" sz="1200" b="1" i="1" dirty="0">
                <a:solidFill>
                  <a:srgbClr val="0070C0"/>
                </a:solidFill>
                <a:latin typeface="Arial" panose="020B0604020202020204" pitchFamily="34" charset="0"/>
                <a:cs typeface="Arial" panose="020B0604020202020204" pitchFamily="34" charset="0"/>
              </a:rPr>
              <a:t>We have done an elaborate market search and we came to the conclusion that IBM TM1 was the best product for that solution. </a:t>
            </a:r>
            <a:r>
              <a:rPr kumimoji="0" lang="en-US" sz="1200" b="1" i="1"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lang="en-US" sz="1200" dirty="0">
                <a:solidFill>
                  <a:schemeClr val="tx2">
                    <a:lumMod val="60000"/>
                    <a:lumOff val="40000"/>
                  </a:schemeClr>
                </a:solidFill>
                <a:latin typeface="Arial" panose="020B0604020202020204" pitchFamily="34" charset="0"/>
                <a:cs typeface="Arial" panose="020B0604020202020204" pitchFamily="34" charset="0"/>
              </a:rPr>
              <a:t>Rudy </a:t>
            </a:r>
            <a:r>
              <a:rPr lang="en-US" sz="1200" dirty="0" err="1">
                <a:solidFill>
                  <a:schemeClr val="tx2">
                    <a:lumMod val="60000"/>
                    <a:lumOff val="40000"/>
                  </a:schemeClr>
                </a:solidFill>
                <a:latin typeface="Arial" panose="020B0604020202020204" pitchFamily="34" charset="0"/>
                <a:cs typeface="Arial" panose="020B0604020202020204" pitchFamily="34" charset="0"/>
              </a:rPr>
              <a:t>Verlinden</a:t>
            </a:r>
            <a:r>
              <a:rPr lang="en-US" sz="1200" dirty="0">
                <a:solidFill>
                  <a:schemeClr val="tx2">
                    <a:lumMod val="60000"/>
                    <a:lumOff val="40000"/>
                  </a:schemeClr>
                </a:solidFill>
                <a:latin typeface="Arial" panose="020B0604020202020204" pitchFamily="34" charset="0"/>
                <a:cs typeface="Arial" panose="020B0604020202020204" pitchFamily="34" charset="0"/>
              </a:rPr>
              <a:t>, IT Director Enterprise Resource Planning and Business Intelligence</a:t>
            </a:r>
            <a:endParaRPr kumimoji="0" lang="en-US" sz="1200" b="0" i="1" u="none" strike="noStrike" kern="0" cap="none" spc="0" normalizeH="0" baseline="0" noProof="0" dirty="0">
              <a:ln>
                <a:noFill/>
              </a:ln>
              <a:solidFill>
                <a:schemeClr val="tx2">
                  <a:lumMod val="60000"/>
                  <a:lumOff val="40000"/>
                </a:schemeClr>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76819308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BM Analytics_wht_template">
  <a:themeElements>
    <a:clrScheme name="Big_Data_&amp;_Analytics_Brand_wht_template 1">
      <a:dk1>
        <a:srgbClr val="000000"/>
      </a:dk1>
      <a:lt1>
        <a:srgbClr val="FFFFFF"/>
      </a:lt1>
      <a:dk2>
        <a:srgbClr val="000000"/>
      </a:dk2>
      <a:lt2>
        <a:srgbClr val="808080"/>
      </a:lt2>
      <a:accent1>
        <a:srgbClr val="83D1F5"/>
      </a:accent1>
      <a:accent2>
        <a:srgbClr val="008ABF"/>
      </a:accent2>
      <a:accent3>
        <a:srgbClr val="FFFFFF"/>
      </a:accent3>
      <a:accent4>
        <a:srgbClr val="000000"/>
      </a:accent4>
      <a:accent5>
        <a:srgbClr val="C1E5F9"/>
      </a:accent5>
      <a:accent6>
        <a:srgbClr val="007DAD"/>
      </a:accent6>
      <a:hlink>
        <a:srgbClr val="007670"/>
      </a:hlink>
      <a:folHlink>
        <a:srgbClr val="FDB813"/>
      </a:folHlink>
    </a:clrScheme>
    <a:fontScheme name="Big_Data_&amp;_Analytics_Brand_wht_templa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ig_Data_&amp;_Analytics_Brand_wht_template 1">
        <a:dk1>
          <a:srgbClr val="000000"/>
        </a:dk1>
        <a:lt1>
          <a:srgbClr val="FFFFFF"/>
        </a:lt1>
        <a:dk2>
          <a:srgbClr val="000000"/>
        </a:dk2>
        <a:lt2>
          <a:srgbClr val="808080"/>
        </a:lt2>
        <a:accent1>
          <a:srgbClr val="83D1F5"/>
        </a:accent1>
        <a:accent2>
          <a:srgbClr val="008ABF"/>
        </a:accent2>
        <a:accent3>
          <a:srgbClr val="FFFFFF"/>
        </a:accent3>
        <a:accent4>
          <a:srgbClr val="000000"/>
        </a:accent4>
        <a:accent5>
          <a:srgbClr val="C1E5F9"/>
        </a:accent5>
        <a:accent6>
          <a:srgbClr val="007DAD"/>
        </a:accent6>
        <a:hlink>
          <a:srgbClr val="007670"/>
        </a:hlink>
        <a:folHlink>
          <a:srgbClr val="FDB81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6FC88A52CB574CB6D3D523E3518803" ma:contentTypeVersion="11" ma:contentTypeDescription="Create a new document." ma:contentTypeScope="" ma:versionID="d08328587b2ba8fb02cd052758c79fb7">
  <xsd:schema xmlns:xsd="http://www.w3.org/2001/XMLSchema" xmlns:xs="http://www.w3.org/2001/XMLSchema" xmlns:p="http://schemas.microsoft.com/office/2006/metadata/properties" xmlns:ns2="0c9de223-eb99-4e67-83f0-15f3e45cb400" xmlns:ns3="7d7f0aa8-dca3-4d79-aab7-ba34eafd5e0d" targetNamespace="http://schemas.microsoft.com/office/2006/metadata/properties" ma:root="true" ma:fieldsID="be66cf3aa87b775b9727b425a5d21b23" ns2:_="" ns3:_="">
    <xsd:import namespace="0c9de223-eb99-4e67-83f0-15f3e45cb400"/>
    <xsd:import namespace="7d7f0aa8-dca3-4d79-aab7-ba34eafd5e0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9de223-eb99-4e67-83f0-15f3e45cb40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7f0aa8-dca3-4d79-aab7-ba34eafd5e0d"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09CC674-2158-4716-83CB-06E76AF7F432}"/>
</file>

<file path=customXml/itemProps2.xml><?xml version="1.0" encoding="utf-8"?>
<ds:datastoreItem xmlns:ds="http://schemas.openxmlformats.org/officeDocument/2006/customXml" ds:itemID="{C4B349C8-B61F-4046-9B92-C4CC77AD0F7E}"/>
</file>

<file path=customXml/itemProps3.xml><?xml version="1.0" encoding="utf-8"?>
<ds:datastoreItem xmlns:ds="http://schemas.openxmlformats.org/officeDocument/2006/customXml" ds:itemID="{93CC2FDD-45CA-4697-AEB5-9EB90D90F3FA}"/>
</file>

<file path=docProps/app.xml><?xml version="1.0" encoding="utf-8"?>
<Properties xmlns="http://schemas.openxmlformats.org/officeDocument/2006/extended-properties" xmlns:vt="http://schemas.openxmlformats.org/officeDocument/2006/docPropsVTypes">
  <TotalTime>43824</TotalTime>
  <Words>39159</Words>
  <Application>Microsoft Office PowerPoint</Application>
  <PresentationFormat>Custom</PresentationFormat>
  <Paragraphs>4783</Paragraphs>
  <Slides>90</Slides>
  <Notes>90</Notes>
  <HiddenSlides>0</HiddenSlides>
  <MMClips>0</MMClips>
  <ScaleCrop>false</ScaleCrop>
  <HeadingPairs>
    <vt:vector size="8" baseType="variant">
      <vt:variant>
        <vt:lpstr>Fonts Used</vt:lpstr>
      </vt:variant>
      <vt:variant>
        <vt:i4>17</vt:i4>
      </vt:variant>
      <vt:variant>
        <vt:lpstr>Theme</vt:lpstr>
      </vt:variant>
      <vt:variant>
        <vt:i4>4</vt:i4>
      </vt:variant>
      <vt:variant>
        <vt:lpstr>Embedded OLE Servers</vt:lpstr>
      </vt:variant>
      <vt:variant>
        <vt:i4>1</vt:i4>
      </vt:variant>
      <vt:variant>
        <vt:lpstr>Slide Titles</vt:lpstr>
      </vt:variant>
      <vt:variant>
        <vt:i4>90</vt:i4>
      </vt:variant>
    </vt:vector>
  </HeadingPairs>
  <TitlesOfParts>
    <vt:vector size="112" baseType="lpstr">
      <vt:lpstr>MS PGothic</vt:lpstr>
      <vt:lpstr>MS PGothic</vt:lpstr>
      <vt:lpstr>Arial</vt:lpstr>
      <vt:lpstr>Arial Unicode MS</vt:lpstr>
      <vt:lpstr>Calibri</vt:lpstr>
      <vt:lpstr>Courier New</vt:lpstr>
      <vt:lpstr>DejaVu Sans</vt:lpstr>
      <vt:lpstr>HelvNeue Bold for IBM</vt:lpstr>
      <vt:lpstr>HelvNeue Light for IBM</vt:lpstr>
      <vt:lpstr>HelvNeue Medium for IBM</vt:lpstr>
      <vt:lpstr>Lubalin Demi for IBM</vt:lpstr>
      <vt:lpstr>Lubalin Demi Italic for IBM</vt:lpstr>
      <vt:lpstr>OpenSymbol</vt:lpstr>
      <vt:lpstr>Symbol</vt:lpstr>
      <vt:lpstr>Tahoma</vt:lpstr>
      <vt:lpstr>Times New Roman</vt:lpstr>
      <vt:lpstr>Wingdings</vt:lpstr>
      <vt:lpstr>Custom Design</vt:lpstr>
      <vt:lpstr>IBM Analytics_wht_template</vt:lpstr>
      <vt:lpstr>3_Office Theme</vt:lpstr>
      <vt:lpstr>Office Theme</vt:lpstr>
      <vt:lpstr>Artwork</vt:lpstr>
      <vt:lpstr>IBM Analytics  Financial Operational Performance Management Solutions   Compelling Reference Stories mapped to Industries February 2017 </vt:lpstr>
      <vt:lpstr>IBM Analytics Client Presentation – Guidance for Use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Edward</dc:creator>
  <cp:lastModifiedBy>Sofia Ivanova</cp:lastModifiedBy>
  <cp:revision>452</cp:revision>
  <cp:lastPrinted>2016-12-16T19:43:26Z</cp:lastPrinted>
  <dcterms:modified xsi:type="dcterms:W3CDTF">2017-02-08T17:22:31Z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0x010100AF6FC88A52CB574CB6D3D523E3518803</vt:lpwstr>
  </property>
</Properties>
</file>